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tags/tag3.xml" ContentType="application/vnd.openxmlformats-officedocument.presentationml.tags+xml"/>
  <Override PartName="/ppt/notesSlides/notesSlide47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tags/tag6.xml" ContentType="application/vnd.openxmlformats-officedocument.presentationml.tags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7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tags/tag7.xml" ContentType="application/vnd.openxmlformats-officedocument.presentationml.tags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5"/>
  </p:notesMasterIdLst>
  <p:handoutMasterIdLst>
    <p:handoutMasterId r:id="rId96"/>
  </p:handoutMasterIdLst>
  <p:sldIdLst>
    <p:sldId id="256" r:id="rId2"/>
    <p:sldId id="257" r:id="rId3"/>
    <p:sldId id="260" r:id="rId4"/>
    <p:sldId id="261" r:id="rId5"/>
    <p:sldId id="354" r:id="rId6"/>
    <p:sldId id="355" r:id="rId7"/>
    <p:sldId id="431" r:id="rId8"/>
    <p:sldId id="266" r:id="rId9"/>
    <p:sldId id="421" r:id="rId10"/>
    <p:sldId id="269" r:id="rId11"/>
    <p:sldId id="420" r:id="rId12"/>
    <p:sldId id="418" r:id="rId13"/>
    <p:sldId id="360" r:id="rId14"/>
    <p:sldId id="357" r:id="rId15"/>
    <p:sldId id="432" r:id="rId16"/>
    <p:sldId id="361" r:id="rId17"/>
    <p:sldId id="433" r:id="rId18"/>
    <p:sldId id="422" r:id="rId19"/>
    <p:sldId id="363" r:id="rId20"/>
    <p:sldId id="364" r:id="rId21"/>
    <p:sldId id="435" r:id="rId22"/>
    <p:sldId id="434" r:id="rId23"/>
    <p:sldId id="366" r:id="rId24"/>
    <p:sldId id="368" r:id="rId25"/>
    <p:sldId id="367" r:id="rId26"/>
    <p:sldId id="283" r:id="rId27"/>
    <p:sldId id="369" r:id="rId28"/>
    <p:sldId id="295" r:id="rId29"/>
    <p:sldId id="370" r:id="rId30"/>
    <p:sldId id="284" r:id="rId31"/>
    <p:sldId id="372" r:id="rId32"/>
    <p:sldId id="374" r:id="rId33"/>
    <p:sldId id="461" r:id="rId34"/>
    <p:sldId id="436" r:id="rId35"/>
    <p:sldId id="442" r:id="rId36"/>
    <p:sldId id="333" r:id="rId37"/>
    <p:sldId id="379" r:id="rId38"/>
    <p:sldId id="314" r:id="rId39"/>
    <p:sldId id="335" r:id="rId40"/>
    <p:sldId id="336" r:id="rId41"/>
    <p:sldId id="337" r:id="rId42"/>
    <p:sldId id="380" r:id="rId43"/>
    <p:sldId id="382" r:id="rId44"/>
    <p:sldId id="441" r:id="rId45"/>
    <p:sldId id="444" r:id="rId46"/>
    <p:sldId id="443" r:id="rId47"/>
    <p:sldId id="394" r:id="rId48"/>
    <p:sldId id="395" r:id="rId49"/>
    <p:sldId id="396" r:id="rId50"/>
    <p:sldId id="384" r:id="rId51"/>
    <p:sldId id="397" r:id="rId52"/>
    <p:sldId id="399" r:id="rId53"/>
    <p:sldId id="400" r:id="rId54"/>
    <p:sldId id="402" r:id="rId55"/>
    <p:sldId id="438" r:id="rId56"/>
    <p:sldId id="445" r:id="rId57"/>
    <p:sldId id="385" r:id="rId58"/>
    <p:sldId id="403" r:id="rId59"/>
    <p:sldId id="405" r:id="rId60"/>
    <p:sldId id="406" r:id="rId61"/>
    <p:sldId id="462" r:id="rId62"/>
    <p:sldId id="407" r:id="rId63"/>
    <p:sldId id="408" r:id="rId64"/>
    <p:sldId id="409" r:id="rId65"/>
    <p:sldId id="446" r:id="rId66"/>
    <p:sldId id="447" r:id="rId67"/>
    <p:sldId id="297" r:id="rId68"/>
    <p:sldId id="300" r:id="rId69"/>
    <p:sldId id="301" r:id="rId70"/>
    <p:sldId id="463" r:id="rId71"/>
    <p:sldId id="308" r:id="rId72"/>
    <p:sldId id="411" r:id="rId73"/>
    <p:sldId id="309" r:id="rId74"/>
    <p:sldId id="310" r:id="rId75"/>
    <p:sldId id="439" r:id="rId76"/>
    <p:sldId id="450" r:id="rId77"/>
    <p:sldId id="349" r:id="rId78"/>
    <p:sldId id="350" r:id="rId79"/>
    <p:sldId id="351" r:id="rId80"/>
    <p:sldId id="352" r:id="rId81"/>
    <p:sldId id="415" r:id="rId82"/>
    <p:sldId id="449" r:id="rId83"/>
    <p:sldId id="448" r:id="rId84"/>
    <p:sldId id="440" r:id="rId85"/>
    <p:sldId id="451" r:id="rId86"/>
    <p:sldId id="458" r:id="rId87"/>
    <p:sldId id="459" r:id="rId88"/>
    <p:sldId id="460" r:id="rId89"/>
    <p:sldId id="452" r:id="rId90"/>
    <p:sldId id="454" r:id="rId91"/>
    <p:sldId id="456" r:id="rId92"/>
    <p:sldId id="457" r:id="rId93"/>
    <p:sldId id="274" r:id="rId94"/>
  </p:sldIdLst>
  <p:sldSz cx="12192000" cy="6858000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B167D2"/>
    <a:srgbClr val="67AAE1"/>
    <a:srgbClr val="D591F2"/>
    <a:srgbClr val="D07EF2"/>
    <a:srgbClr val="C097D2"/>
    <a:srgbClr val="994E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275"/>
    <p:restoredTop sz="92924" autoAdjust="0"/>
  </p:normalViewPr>
  <p:slideViewPr>
    <p:cSldViewPr snapToGrid="0" snapToObjects="1">
      <p:cViewPr>
        <p:scale>
          <a:sx n="79" d="100"/>
          <a:sy n="79" d="100"/>
        </p:scale>
        <p:origin x="464" y="312"/>
      </p:cViewPr>
      <p:guideLst>
        <p:guide orient="horz" pos="2160"/>
        <p:guide pos="3840"/>
      </p:guideLst>
    </p:cSldViewPr>
  </p:slid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4416"/>
    </p:cViewPr>
  </p:sorterViewPr>
  <p:notesViewPr>
    <p:cSldViewPr snapToGrid="0" snapToObjects="1">
      <p:cViewPr varScale="1">
        <p:scale>
          <a:sx n="69" d="100"/>
          <a:sy n="69" d="100"/>
        </p:scale>
        <p:origin x="244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notesMaster" Target="notesMasters/notesMaster1.xml"/><Relationship Id="rId96" Type="http://schemas.openxmlformats.org/officeDocument/2006/relationships/handoutMaster" Target="handoutMasters/handoutMaster1.xml"/><Relationship Id="rId97" Type="http://schemas.openxmlformats.org/officeDocument/2006/relationships/presProps" Target="presProps.xml"/><Relationship Id="rId98" Type="http://schemas.openxmlformats.org/officeDocument/2006/relationships/viewProps" Target="viewProps.xml"/><Relationship Id="rId9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tableStyles" Target="tableStyle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1.xlsx"/></Relationships>
</file>

<file path=ppt/charts/_rels/chart10.xml.rels><?xml version="1.0" encoding="UTF-8" standalone="yes"?>
<Relationships xmlns="http://schemas.openxmlformats.org/package/2006/relationships"><Relationship Id="rId1" Type="http://schemas.microsoft.com/office/2011/relationships/chartStyle" Target="style10.xml"/><Relationship Id="rId2" Type="http://schemas.microsoft.com/office/2011/relationships/chartColorStyle" Target="colors10.xml"/><Relationship Id="rId3" Type="http://schemas.openxmlformats.org/officeDocument/2006/relationships/package" Target="../embeddings/Microsoft_Excel____10.xlsx"/></Relationships>
</file>

<file path=ppt/charts/_rels/chart11.xml.rels><?xml version="1.0" encoding="UTF-8" standalone="yes"?>
<Relationships xmlns="http://schemas.openxmlformats.org/package/2006/relationships"><Relationship Id="rId1" Type="http://schemas.microsoft.com/office/2011/relationships/chartStyle" Target="style11.xml"/><Relationship Id="rId2" Type="http://schemas.microsoft.com/office/2011/relationships/chartColorStyle" Target="colors11.xml"/><Relationship Id="rId3" Type="http://schemas.openxmlformats.org/officeDocument/2006/relationships/package" Target="../embeddings/Microsoft_Excel____11.xlsx"/></Relationships>
</file>

<file path=ppt/charts/_rels/chart12.xml.rels><?xml version="1.0" encoding="UTF-8" standalone="yes"?>
<Relationships xmlns="http://schemas.openxmlformats.org/package/2006/relationships"><Relationship Id="rId1" Type="http://schemas.microsoft.com/office/2011/relationships/chartStyle" Target="style12.xml"/><Relationship Id="rId2" Type="http://schemas.microsoft.com/office/2011/relationships/chartColorStyle" Target="colors12.xml"/><Relationship Id="rId3" Type="http://schemas.openxmlformats.org/officeDocument/2006/relationships/package" Target="../embeddings/Microsoft_Excel____12.xlsx"/></Relationships>
</file>

<file path=ppt/charts/_rels/chart13.xml.rels><?xml version="1.0" encoding="UTF-8" standalone="yes"?>
<Relationships xmlns="http://schemas.openxmlformats.org/package/2006/relationships"><Relationship Id="rId1" Type="http://schemas.microsoft.com/office/2011/relationships/chartStyle" Target="style13.xml"/><Relationship Id="rId2" Type="http://schemas.microsoft.com/office/2011/relationships/chartColorStyle" Target="colors13.xml"/><Relationship Id="rId3" Type="http://schemas.openxmlformats.org/officeDocument/2006/relationships/package" Target="../embeddings/Microsoft_Excel____13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___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___3.xlsx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___4.xlsx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Microsoft_Excel____5.xlsx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package" Target="../embeddings/Microsoft_Excel____6.xlsx"/></Relationships>
</file>

<file path=ppt/charts/_rels/chart7.xml.rels><?xml version="1.0" encoding="UTF-8" standalone="yes"?>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package" Target="../embeddings/Microsoft_Excel____7.xlsx"/></Relationships>
</file>

<file path=ppt/charts/_rels/chart8.xml.rels><?xml version="1.0" encoding="UTF-8" standalone="yes"?>
<Relationships xmlns="http://schemas.openxmlformats.org/package/2006/relationships"><Relationship Id="rId1" Type="http://schemas.microsoft.com/office/2011/relationships/chartStyle" Target="style8.xml"/><Relationship Id="rId2" Type="http://schemas.microsoft.com/office/2011/relationships/chartColorStyle" Target="colors8.xml"/><Relationship Id="rId3" Type="http://schemas.openxmlformats.org/officeDocument/2006/relationships/package" Target="../embeddings/Microsoft_Excel____8.xlsx"/></Relationships>
</file>

<file path=ppt/charts/_rels/chart9.xml.rels><?xml version="1.0" encoding="UTF-8" standalone="yes"?>
<Relationships xmlns="http://schemas.openxmlformats.org/package/2006/relationships"><Relationship Id="rId1" Type="http://schemas.microsoft.com/office/2011/relationships/chartStyle" Target="style9.xml"/><Relationship Id="rId2" Type="http://schemas.microsoft.com/office/2011/relationships/chartColorStyle" Target="colors9.xml"/><Relationship Id="rId3" Type="http://schemas.openxmlformats.org/officeDocument/2006/relationships/package" Target="../embeddings/Microsoft_Excel____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5461221499471"/>
          <c:y val="0.139211153841658"/>
          <c:w val="0.740741396979519"/>
          <c:h val="0.4760944412614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average CCT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</c:dPt>
          <c:dPt>
            <c:idx val="5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</c:dPt>
          <c:dPt>
            <c:idx val="8"/>
            <c:invertIfNegative val="0"/>
            <c:bubble3D val="0"/>
            <c:spPr>
              <a:solidFill>
                <a:srgbClr val="002060"/>
              </a:solidFill>
              <a:ln>
                <a:noFill/>
              </a:ln>
              <a:effectLst/>
            </c:spPr>
          </c:dPt>
          <c:dPt>
            <c:idx val="9"/>
            <c:invertIfNegative val="0"/>
            <c:bubble3D val="0"/>
            <c:spPr>
              <a:solidFill>
                <a:srgbClr val="002060"/>
              </a:solidFill>
              <a:ln>
                <a:noFill/>
              </a:ln>
              <a:effectLst/>
            </c:spPr>
          </c:dPt>
          <c:cat>
            <c:strRef>
              <c:f>工作表1!$A$2:$A$11</c:f>
              <c:strCache>
                <c:ptCount val="10"/>
                <c:pt idx="0">
                  <c:v>event</c:v>
                </c:pt>
                <c:pt idx="1">
                  <c:v>vRouter</c:v>
                </c:pt>
                <c:pt idx="2">
                  <c:v>Druid</c:v>
                </c:pt>
                <c:pt idx="3">
                  <c:v>Hadoop</c:v>
                </c:pt>
                <c:pt idx="4">
                  <c:v>Web</c:v>
                </c:pt>
                <c:pt idx="5">
                  <c:v>VoltDB</c:v>
                </c:pt>
                <c:pt idx="6">
                  <c:v>HIVE</c:v>
                </c:pt>
                <c:pt idx="7">
                  <c:v>Redies</c:v>
                </c:pt>
                <c:pt idx="8">
                  <c:v>data-backup</c:v>
                </c:pt>
                <c:pt idx="9">
                  <c:v>data-dist</c:v>
                </c:pt>
              </c:strCache>
            </c:strRef>
          </c:cat>
          <c:val>
            <c:numRef>
              <c:f>工作表1!$B$2:$B$12</c:f>
              <c:numCache>
                <c:formatCode>General</c:formatCode>
                <c:ptCount val="11"/>
                <c:pt idx="0">
                  <c:v>12.0</c:v>
                </c:pt>
                <c:pt idx="1">
                  <c:v>16.0</c:v>
                </c:pt>
                <c:pt idx="2">
                  <c:v>20.0</c:v>
                </c:pt>
                <c:pt idx="3">
                  <c:v>20.0</c:v>
                </c:pt>
                <c:pt idx="4">
                  <c:v>5.0</c:v>
                </c:pt>
                <c:pt idx="5">
                  <c:v>10.0</c:v>
                </c:pt>
                <c:pt idx="6">
                  <c:v>16.0</c:v>
                </c:pt>
                <c:pt idx="7">
                  <c:v>10.0</c:v>
                </c:pt>
                <c:pt idx="8">
                  <c:v>50.0</c:v>
                </c:pt>
                <c:pt idx="9">
                  <c:v>40.0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axId val="-2079775376"/>
        <c:axId val="-2079930272"/>
      </c:barChart>
      <c:catAx>
        <c:axId val="-20797753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800" b="0" i="0" baseline="0" dirty="0" smtClean="0">
                    <a:effectLst/>
                  </a:rPr>
                  <a:t>average CCT (</a:t>
                </a:r>
                <a:r>
                  <a:rPr lang="en-US" altLang="zh-CN" sz="1800" b="0" i="0" baseline="0" dirty="0" err="1" smtClean="0">
                    <a:effectLst/>
                  </a:rPr>
                  <a:t>Varys</a:t>
                </a:r>
                <a:r>
                  <a:rPr lang="en-US" altLang="zh-CN" sz="1800" b="0" i="0" baseline="0" dirty="0" smtClean="0">
                    <a:effectLst/>
                  </a:rPr>
                  <a:t>)</a:t>
                </a:r>
                <a:endParaRPr lang="en-US" altLang="zh-CN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0.295310006062781"/>
              <c:y val="0.00064182267778940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79930272"/>
        <c:crosses val="autoZero"/>
        <c:auto val="1"/>
        <c:lblAlgn val="ctr"/>
        <c:lblOffset val="100"/>
        <c:noMultiLvlLbl val="0"/>
      </c:catAx>
      <c:valAx>
        <c:axId val="-2079930272"/>
        <c:scaling>
          <c:orientation val="minMax"/>
          <c:max val="9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 smtClean="0"/>
                  <a:t>Average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CCT(Normalized)</a:t>
                </a:r>
                <a:endParaRPr lang="zh-CN" altLang="en-US" dirty="0"/>
              </a:p>
            </c:rich>
          </c:tx>
          <c:layout>
            <c:manualLayout>
              <c:xMode val="edge"/>
              <c:yMode val="edge"/>
              <c:x val="0.0362697091927428"/>
              <c:y val="0.055716536261337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79775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average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CCT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Yosemite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map-reduce</c:v>
                </c:pt>
                <c:pt idx="1">
                  <c:v>file-copy</c:v>
                </c:pt>
                <c:pt idx="2">
                  <c:v>file-distr</c:v>
                </c:pt>
                <c:pt idx="3">
                  <c:v>data-backup</c:v>
                </c:pt>
                <c:pt idx="4">
                  <c:v>data-distr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3.0</c:v>
                </c:pt>
                <c:pt idx="1">
                  <c:v>6.0</c:v>
                </c:pt>
                <c:pt idx="2">
                  <c:v>3.0</c:v>
                </c:pt>
                <c:pt idx="3">
                  <c:v>10.0</c:v>
                </c:pt>
                <c:pt idx="4">
                  <c:v>12.0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Varys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map-reduce</c:v>
                </c:pt>
                <c:pt idx="1">
                  <c:v>file-copy</c:v>
                </c:pt>
                <c:pt idx="2">
                  <c:v>file-distr</c:v>
                </c:pt>
                <c:pt idx="3">
                  <c:v>data-backup</c:v>
                </c:pt>
                <c:pt idx="4">
                  <c:v>data-distr</c:v>
                </c:pt>
              </c:strCache>
            </c:strRef>
          </c:cat>
          <c:val>
            <c:numRef>
              <c:f>工作表1!$C$2:$C$6</c:f>
              <c:numCache>
                <c:formatCode>General</c:formatCode>
                <c:ptCount val="5"/>
                <c:pt idx="0">
                  <c:v>4.0</c:v>
                </c:pt>
                <c:pt idx="1">
                  <c:v>12.0</c:v>
                </c:pt>
                <c:pt idx="2">
                  <c:v>4.0</c:v>
                </c:pt>
                <c:pt idx="3">
                  <c:v>9.0</c:v>
                </c:pt>
                <c:pt idx="4">
                  <c:v>10.0</c:v>
                </c:pt>
              </c:numCache>
            </c:numRef>
          </c:val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TCP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map-reduce</c:v>
                </c:pt>
                <c:pt idx="1">
                  <c:v>file-copy</c:v>
                </c:pt>
                <c:pt idx="2">
                  <c:v>file-distr</c:v>
                </c:pt>
                <c:pt idx="3">
                  <c:v>data-backup</c:v>
                </c:pt>
                <c:pt idx="4">
                  <c:v>data-distr</c:v>
                </c:pt>
              </c:strCache>
            </c:strRef>
          </c:cat>
          <c:val>
            <c:numRef>
              <c:f>工作表1!$D$2:$D$6</c:f>
              <c:numCache>
                <c:formatCode>General</c:formatCode>
                <c:ptCount val="5"/>
                <c:pt idx="0">
                  <c:v>6.0</c:v>
                </c:pt>
                <c:pt idx="1">
                  <c:v>10.0</c:v>
                </c:pt>
                <c:pt idx="2">
                  <c:v>5.0</c:v>
                </c:pt>
                <c:pt idx="3">
                  <c:v>20.0</c:v>
                </c:pt>
                <c:pt idx="4">
                  <c:v>22.0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13689776"/>
        <c:axId val="-2113596176"/>
      </c:barChart>
      <c:catAx>
        <c:axId val="-2113689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113596176"/>
        <c:crosses val="autoZero"/>
        <c:auto val="1"/>
        <c:lblAlgn val="ctr"/>
        <c:lblOffset val="100"/>
        <c:noMultiLvlLbl val="0"/>
      </c:catAx>
      <c:valAx>
        <c:axId val="-2113596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113689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average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CCT</a:t>
            </a:r>
            <a:r>
              <a:rPr lang="zh-CN" altLang="en-US" dirty="0" smtClean="0"/>
              <a:t> </a:t>
            </a:r>
            <a:r>
              <a:rPr lang="en-US" altLang="zh-CN" dirty="0" smtClean="0"/>
              <a:t>(95</a:t>
            </a:r>
            <a:r>
              <a:rPr lang="en-US" altLang="zh-CN" baseline="30000" dirty="0" smtClean="0"/>
              <a:t>th</a:t>
            </a:r>
            <a:r>
              <a:rPr lang="en-US" altLang="zh-CN" dirty="0" smtClean="0"/>
              <a:t>)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Yosemite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map-reduce</c:v>
                </c:pt>
                <c:pt idx="1">
                  <c:v>file-copy</c:v>
                </c:pt>
                <c:pt idx="2">
                  <c:v>file-distr</c:v>
                </c:pt>
                <c:pt idx="3">
                  <c:v>data-backup</c:v>
                </c:pt>
                <c:pt idx="4">
                  <c:v>data-dist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2.0</c:v>
                </c:pt>
                <c:pt idx="1">
                  <c:v>6.0</c:v>
                </c:pt>
                <c:pt idx="2">
                  <c:v>4.0</c:v>
                </c:pt>
                <c:pt idx="3">
                  <c:v>9.0</c:v>
                </c:pt>
                <c:pt idx="4">
                  <c:v>10.0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Varys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map-reduce</c:v>
                </c:pt>
                <c:pt idx="1">
                  <c:v>file-copy</c:v>
                </c:pt>
                <c:pt idx="2">
                  <c:v>file-distr</c:v>
                </c:pt>
                <c:pt idx="3">
                  <c:v>data-backup</c:v>
                </c:pt>
                <c:pt idx="4">
                  <c:v>data-dist</c:v>
                </c:pt>
              </c:strCache>
            </c:strRef>
          </c:cat>
          <c:val>
            <c:numRef>
              <c:f>工作表1!$C$2:$C$6</c:f>
              <c:numCache>
                <c:formatCode>General</c:formatCode>
                <c:ptCount val="5"/>
                <c:pt idx="0">
                  <c:v>3.0</c:v>
                </c:pt>
                <c:pt idx="1">
                  <c:v>5.0</c:v>
                </c:pt>
                <c:pt idx="2">
                  <c:v>3.0</c:v>
                </c:pt>
                <c:pt idx="3">
                  <c:v>8.0</c:v>
                </c:pt>
                <c:pt idx="4">
                  <c:v>6.0</c:v>
                </c:pt>
              </c:numCache>
            </c:numRef>
          </c:val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TCP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map-reduce</c:v>
                </c:pt>
                <c:pt idx="1">
                  <c:v>file-copy</c:v>
                </c:pt>
                <c:pt idx="2">
                  <c:v>file-distr</c:v>
                </c:pt>
                <c:pt idx="3">
                  <c:v>data-backup</c:v>
                </c:pt>
                <c:pt idx="4">
                  <c:v>data-dist</c:v>
                </c:pt>
              </c:strCache>
            </c:strRef>
          </c:cat>
          <c:val>
            <c:numRef>
              <c:f>工作表1!$D$2:$D$6</c:f>
              <c:numCache>
                <c:formatCode>General</c:formatCode>
                <c:ptCount val="5"/>
                <c:pt idx="0">
                  <c:v>5.0</c:v>
                </c:pt>
                <c:pt idx="1">
                  <c:v>10.0</c:v>
                </c:pt>
                <c:pt idx="2">
                  <c:v>5.0</c:v>
                </c:pt>
                <c:pt idx="3">
                  <c:v>22.0</c:v>
                </c:pt>
                <c:pt idx="4">
                  <c:v>20.0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07954208"/>
        <c:axId val="-2107958304"/>
      </c:barChart>
      <c:catAx>
        <c:axId val="-2107954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107958304"/>
        <c:crosses val="autoZero"/>
        <c:auto val="1"/>
        <c:lblAlgn val="ctr"/>
        <c:lblOffset val="100"/>
        <c:noMultiLvlLbl val="0"/>
      </c:catAx>
      <c:valAx>
        <c:axId val="-2107958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1079542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04674380561114"/>
          <c:y val="0.890423363828512"/>
          <c:w val="0.431279318705771"/>
          <c:h val="0.1045741979752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file-</a:t>
            </a:r>
            <a:r>
              <a:rPr lang="en-US" altLang="zh-CN" dirty="0" err="1" smtClean="0"/>
              <a:t>dist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CCT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Yosemite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Significant</c:v>
                </c:pt>
                <c:pt idx="1">
                  <c:v>Important</c:v>
                </c:pt>
                <c:pt idx="2">
                  <c:v>Normal</c:v>
                </c:pt>
                <c:pt idx="3">
                  <c:v>Unimportant</c:v>
                </c:pt>
                <c:pt idx="4">
                  <c:v>Lax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8.0</c:v>
                </c:pt>
                <c:pt idx="1">
                  <c:v>16.0</c:v>
                </c:pt>
                <c:pt idx="2">
                  <c:v>16.0</c:v>
                </c:pt>
                <c:pt idx="3">
                  <c:v>10.0</c:v>
                </c:pt>
                <c:pt idx="4">
                  <c:v>10.0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Varys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Significant</c:v>
                </c:pt>
                <c:pt idx="1">
                  <c:v>Important</c:v>
                </c:pt>
                <c:pt idx="2">
                  <c:v>Normal</c:v>
                </c:pt>
                <c:pt idx="3">
                  <c:v>Unimportant</c:v>
                </c:pt>
                <c:pt idx="4">
                  <c:v>Lax</c:v>
                </c:pt>
              </c:strCache>
            </c:strRef>
          </c:cat>
          <c:val>
            <c:numRef>
              <c:f>工作表1!$C$2:$C$6</c:f>
              <c:numCache>
                <c:formatCode>General</c:formatCode>
                <c:ptCount val="5"/>
                <c:pt idx="0">
                  <c:v>12.0</c:v>
                </c:pt>
                <c:pt idx="1">
                  <c:v>20.0</c:v>
                </c:pt>
                <c:pt idx="2">
                  <c:v>12.0</c:v>
                </c:pt>
                <c:pt idx="3">
                  <c:v>8.0</c:v>
                </c:pt>
                <c:pt idx="4">
                  <c:v>8.0</c:v>
                </c:pt>
              </c:numCache>
            </c:numRef>
          </c:val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TCP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Significant</c:v>
                </c:pt>
                <c:pt idx="1">
                  <c:v>Important</c:v>
                </c:pt>
                <c:pt idx="2">
                  <c:v>Normal</c:v>
                </c:pt>
                <c:pt idx="3">
                  <c:v>Unimportant</c:v>
                </c:pt>
                <c:pt idx="4">
                  <c:v>Lax</c:v>
                </c:pt>
              </c:strCache>
            </c:strRef>
          </c:cat>
          <c:val>
            <c:numRef>
              <c:f>工作表1!$D$2:$D$6</c:f>
              <c:numCache>
                <c:formatCode>General</c:formatCode>
                <c:ptCount val="5"/>
                <c:pt idx="0">
                  <c:v>13.0</c:v>
                </c:pt>
                <c:pt idx="1">
                  <c:v>23.0</c:v>
                </c:pt>
                <c:pt idx="2">
                  <c:v>27.0</c:v>
                </c:pt>
                <c:pt idx="3">
                  <c:v>12.0</c:v>
                </c:pt>
                <c:pt idx="4">
                  <c:v>22.0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12933808"/>
        <c:axId val="-2113674576"/>
      </c:barChart>
      <c:catAx>
        <c:axId val="-2112933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113674576"/>
        <c:crosses val="autoZero"/>
        <c:auto val="1"/>
        <c:lblAlgn val="ctr"/>
        <c:lblOffset val="100"/>
        <c:noMultiLvlLbl val="0"/>
      </c:catAx>
      <c:valAx>
        <c:axId val="-2113674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112933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file-</a:t>
            </a:r>
            <a:r>
              <a:rPr lang="en-US" altLang="zh-CN" dirty="0" err="1" smtClean="0"/>
              <a:t>dist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(95</a:t>
            </a:r>
            <a:r>
              <a:rPr lang="en-US" altLang="zh-CN" baseline="30000" dirty="0" smtClean="0"/>
              <a:t>th</a:t>
            </a:r>
            <a:r>
              <a:rPr lang="en-US" altLang="zh-CN" baseline="0" dirty="0" smtClean="0"/>
              <a:t>)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0915692246427897"/>
          <c:y val="0.246495339066836"/>
          <c:w val="0.873146749366497"/>
          <c:h val="0.49953284317316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Yosemite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Significant</c:v>
                </c:pt>
                <c:pt idx="1">
                  <c:v>Important</c:v>
                </c:pt>
                <c:pt idx="2">
                  <c:v>Normal</c:v>
                </c:pt>
                <c:pt idx="3">
                  <c:v>Unimportant</c:v>
                </c:pt>
                <c:pt idx="4">
                  <c:v>Lax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6.0</c:v>
                </c:pt>
                <c:pt idx="1">
                  <c:v>20.0</c:v>
                </c:pt>
                <c:pt idx="2">
                  <c:v>16.0</c:v>
                </c:pt>
                <c:pt idx="3">
                  <c:v>10.0</c:v>
                </c:pt>
                <c:pt idx="4">
                  <c:v>12.0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Varys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Significant</c:v>
                </c:pt>
                <c:pt idx="1">
                  <c:v>Important</c:v>
                </c:pt>
                <c:pt idx="2">
                  <c:v>Normal</c:v>
                </c:pt>
                <c:pt idx="3">
                  <c:v>Unimportant</c:v>
                </c:pt>
                <c:pt idx="4">
                  <c:v>Lax</c:v>
                </c:pt>
              </c:strCache>
            </c:strRef>
          </c:cat>
          <c:val>
            <c:numRef>
              <c:f>工作表1!$C$2:$C$6</c:f>
              <c:numCache>
                <c:formatCode>General</c:formatCode>
                <c:ptCount val="5"/>
                <c:pt idx="0">
                  <c:v>11.0</c:v>
                </c:pt>
                <c:pt idx="1">
                  <c:v>19.0</c:v>
                </c:pt>
                <c:pt idx="2">
                  <c:v>18.0</c:v>
                </c:pt>
                <c:pt idx="3">
                  <c:v>8.0</c:v>
                </c:pt>
                <c:pt idx="4">
                  <c:v>8.0</c:v>
                </c:pt>
              </c:numCache>
            </c:numRef>
          </c:val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TCP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Significant</c:v>
                </c:pt>
                <c:pt idx="1">
                  <c:v>Important</c:v>
                </c:pt>
                <c:pt idx="2">
                  <c:v>Normal</c:v>
                </c:pt>
                <c:pt idx="3">
                  <c:v>Unimportant</c:v>
                </c:pt>
                <c:pt idx="4">
                  <c:v>Lax</c:v>
                </c:pt>
              </c:strCache>
            </c:strRef>
          </c:cat>
          <c:val>
            <c:numRef>
              <c:f>工作表1!$D$2:$D$6</c:f>
              <c:numCache>
                <c:formatCode>General</c:formatCode>
                <c:ptCount val="5"/>
                <c:pt idx="0">
                  <c:v>12.0</c:v>
                </c:pt>
                <c:pt idx="1">
                  <c:v>22.0</c:v>
                </c:pt>
                <c:pt idx="2">
                  <c:v>23.0</c:v>
                </c:pt>
                <c:pt idx="3">
                  <c:v>12.0</c:v>
                </c:pt>
                <c:pt idx="4">
                  <c:v>15.0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12325616"/>
        <c:axId val="-2112329152"/>
      </c:barChart>
      <c:catAx>
        <c:axId val="-2112325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112329152"/>
        <c:crosses val="autoZero"/>
        <c:auto val="1"/>
        <c:lblAlgn val="ctr"/>
        <c:lblOffset val="100"/>
        <c:noMultiLvlLbl val="0"/>
      </c:catAx>
      <c:valAx>
        <c:axId val="-2112329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112325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5461221499471"/>
          <c:y val="0.139211153841658"/>
          <c:w val="0.740741396979519"/>
          <c:h val="0.4760944412614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average CCT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</c:dPt>
          <c:dPt>
            <c:idx val="5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</c:dPt>
          <c:dPt>
            <c:idx val="8"/>
            <c:invertIfNegative val="0"/>
            <c:bubble3D val="0"/>
            <c:spPr>
              <a:solidFill>
                <a:srgbClr val="002060"/>
              </a:solidFill>
              <a:ln>
                <a:noFill/>
              </a:ln>
              <a:effectLst/>
            </c:spPr>
          </c:dPt>
          <c:dPt>
            <c:idx val="9"/>
            <c:invertIfNegative val="0"/>
            <c:bubble3D val="0"/>
            <c:spPr>
              <a:solidFill>
                <a:srgbClr val="002060"/>
              </a:solidFill>
              <a:ln>
                <a:noFill/>
              </a:ln>
              <a:effectLst/>
            </c:spPr>
          </c:dPt>
          <c:cat>
            <c:strRef>
              <c:f>工作表1!$A$2:$A$11</c:f>
              <c:strCache>
                <c:ptCount val="10"/>
                <c:pt idx="0">
                  <c:v>event</c:v>
                </c:pt>
                <c:pt idx="1">
                  <c:v>vRouter</c:v>
                </c:pt>
                <c:pt idx="2">
                  <c:v>Druid</c:v>
                </c:pt>
                <c:pt idx="3">
                  <c:v>Hadoop</c:v>
                </c:pt>
                <c:pt idx="4">
                  <c:v>web</c:v>
                </c:pt>
                <c:pt idx="5">
                  <c:v>VoltDB</c:v>
                </c:pt>
                <c:pt idx="6">
                  <c:v>HIVE</c:v>
                </c:pt>
                <c:pt idx="7">
                  <c:v>Redies</c:v>
                </c:pt>
                <c:pt idx="8">
                  <c:v>data-backup</c:v>
                </c:pt>
                <c:pt idx="9">
                  <c:v>data-dist</c:v>
                </c:pt>
              </c:strCache>
            </c:strRef>
          </c:cat>
          <c:val>
            <c:numRef>
              <c:f>工作表1!$B$2:$B$12</c:f>
              <c:numCache>
                <c:formatCode>General</c:formatCode>
                <c:ptCount val="11"/>
                <c:pt idx="0">
                  <c:v>10.0</c:v>
                </c:pt>
                <c:pt idx="1">
                  <c:v>15.0</c:v>
                </c:pt>
                <c:pt idx="2">
                  <c:v>20.0</c:v>
                </c:pt>
                <c:pt idx="3">
                  <c:v>4.5</c:v>
                </c:pt>
                <c:pt idx="4">
                  <c:v>4.0</c:v>
                </c:pt>
                <c:pt idx="5">
                  <c:v>10.0</c:v>
                </c:pt>
                <c:pt idx="6">
                  <c:v>20.0</c:v>
                </c:pt>
                <c:pt idx="7">
                  <c:v>15.0</c:v>
                </c:pt>
                <c:pt idx="8">
                  <c:v>80.0</c:v>
                </c:pt>
                <c:pt idx="9">
                  <c:v>70.0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axId val="-2085725056"/>
        <c:axId val="-2085730000"/>
      </c:barChart>
      <c:catAx>
        <c:axId val="-2085725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800" b="0" i="0" baseline="0" dirty="0" smtClean="0">
                    <a:effectLst/>
                  </a:rPr>
                  <a:t>average </a:t>
                </a:r>
                <a:r>
                  <a:rPr lang="en-US" altLang="zh-CN" sz="1800" b="0" i="0" baseline="0" smtClean="0">
                    <a:effectLst/>
                  </a:rPr>
                  <a:t>CCT (TCP)</a:t>
                </a:r>
                <a:endParaRPr lang="en-US" altLang="zh-CN">
                  <a:effectLst/>
                </a:endParaRPr>
              </a:p>
            </c:rich>
          </c:tx>
          <c:layout>
            <c:manualLayout>
              <c:xMode val="edge"/>
              <c:yMode val="edge"/>
              <c:x val="0.295310006062781"/>
              <c:y val="0.00064182267778940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85730000"/>
        <c:crosses val="autoZero"/>
        <c:auto val="1"/>
        <c:lblAlgn val="ctr"/>
        <c:lblOffset val="100"/>
        <c:noMultiLvlLbl val="0"/>
      </c:catAx>
      <c:valAx>
        <c:axId val="-2085730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 smtClean="0"/>
                  <a:t>Average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CCT(Normalized)</a:t>
                </a:r>
                <a:endParaRPr lang="zh-CN" altLang="en-US" dirty="0"/>
              </a:p>
            </c:rich>
          </c:tx>
          <c:layout>
            <c:manualLayout>
              <c:xMode val="edge"/>
              <c:yMode val="edge"/>
              <c:x val="0.0362697091927428"/>
              <c:y val="0.055716536261337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85725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average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WCCT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online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S-N</c:v>
                </c:pt>
                <c:pt idx="1">
                  <c:v>L-N</c:v>
                </c:pt>
                <c:pt idx="2">
                  <c:v>S-W</c:v>
                </c:pt>
                <c:pt idx="3">
                  <c:v>L-W</c:v>
                </c:pt>
                <c:pt idx="4">
                  <c:v>ALL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2.0</c:v>
                </c:pt>
                <c:pt idx="1">
                  <c:v>1.5</c:v>
                </c:pt>
                <c:pt idx="2">
                  <c:v>1.2</c:v>
                </c:pt>
                <c:pt idx="3">
                  <c:v>1.1</c:v>
                </c:pt>
                <c:pt idx="4">
                  <c:v>1.6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simple-offline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S-N</c:v>
                </c:pt>
                <c:pt idx="1">
                  <c:v>L-N</c:v>
                </c:pt>
                <c:pt idx="2">
                  <c:v>S-W</c:v>
                </c:pt>
                <c:pt idx="3">
                  <c:v>L-W</c:v>
                </c:pt>
                <c:pt idx="4">
                  <c:v>ALL</c:v>
                </c:pt>
              </c:strCache>
            </c:strRef>
          </c:cat>
          <c:val>
            <c:numRef>
              <c:f>工作表1!$C$2:$C$6</c:f>
              <c:numCache>
                <c:formatCode>General</c:formatCode>
                <c:ptCount val="5"/>
                <c:pt idx="0">
                  <c:v>2.5</c:v>
                </c:pt>
                <c:pt idx="1">
                  <c:v>1.6</c:v>
                </c:pt>
                <c:pt idx="2">
                  <c:v>1.5</c:v>
                </c:pt>
                <c:pt idx="3">
                  <c:v>1.4</c:v>
                </c:pt>
                <c:pt idx="4">
                  <c:v>1.7</c:v>
                </c:pt>
              </c:numCache>
            </c:numRef>
          </c:val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2-approximate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S-N</c:v>
                </c:pt>
                <c:pt idx="1">
                  <c:v>L-N</c:v>
                </c:pt>
                <c:pt idx="2">
                  <c:v>S-W</c:v>
                </c:pt>
                <c:pt idx="3">
                  <c:v>L-W</c:v>
                </c:pt>
                <c:pt idx="4">
                  <c:v>ALL</c:v>
                </c:pt>
              </c:strCache>
            </c:strRef>
          </c:cat>
          <c:val>
            <c:numRef>
              <c:f>工作表1!$D$2:$D$6</c:f>
              <c:numCache>
                <c:formatCode>General</c:formatCode>
                <c:ptCount val="5"/>
                <c:pt idx="0">
                  <c:v>3.0</c:v>
                </c:pt>
                <c:pt idx="1">
                  <c:v>1.8</c:v>
                </c:pt>
                <c:pt idx="2">
                  <c:v>1.6</c:v>
                </c:pt>
                <c:pt idx="3">
                  <c:v>1.5</c:v>
                </c:pt>
                <c:pt idx="4">
                  <c:v>1.9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80254064"/>
        <c:axId val="-2080259504"/>
      </c:barChart>
      <c:catAx>
        <c:axId val="-2080254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80259504"/>
        <c:crosses val="autoZero"/>
        <c:auto val="1"/>
        <c:lblAlgn val="ctr"/>
        <c:lblOffset val="100"/>
        <c:noMultiLvlLbl val="0"/>
      </c:catAx>
      <c:valAx>
        <c:axId val="-2080259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80254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average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CCT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online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Significant</c:v>
                </c:pt>
                <c:pt idx="1">
                  <c:v>Important</c:v>
                </c:pt>
                <c:pt idx="2">
                  <c:v>Normal</c:v>
                </c:pt>
                <c:pt idx="3">
                  <c:v>Unimportant</c:v>
                </c:pt>
                <c:pt idx="4">
                  <c:v>Lax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2.0</c:v>
                </c:pt>
                <c:pt idx="1">
                  <c:v>2.1</c:v>
                </c:pt>
                <c:pt idx="2">
                  <c:v>2.3</c:v>
                </c:pt>
                <c:pt idx="3">
                  <c:v>2.2</c:v>
                </c:pt>
                <c:pt idx="4">
                  <c:v>2.3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simple-offline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Significant</c:v>
                </c:pt>
                <c:pt idx="1">
                  <c:v>Important</c:v>
                </c:pt>
                <c:pt idx="2">
                  <c:v>Normal</c:v>
                </c:pt>
                <c:pt idx="3">
                  <c:v>Unimportant</c:v>
                </c:pt>
                <c:pt idx="4">
                  <c:v>Lax</c:v>
                </c:pt>
              </c:strCache>
            </c:strRef>
          </c:cat>
          <c:val>
            <c:numRef>
              <c:f>工作表1!$C$2:$C$6</c:f>
              <c:numCache>
                <c:formatCode>General</c:formatCode>
                <c:ptCount val="5"/>
                <c:pt idx="0">
                  <c:v>2.5</c:v>
                </c:pt>
                <c:pt idx="1">
                  <c:v>2.6</c:v>
                </c:pt>
                <c:pt idx="2">
                  <c:v>2.7</c:v>
                </c:pt>
                <c:pt idx="3">
                  <c:v>2.7</c:v>
                </c:pt>
                <c:pt idx="4">
                  <c:v>2.9</c:v>
                </c:pt>
              </c:numCache>
            </c:numRef>
          </c:val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2-approximate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Significant</c:v>
                </c:pt>
                <c:pt idx="1">
                  <c:v>Important</c:v>
                </c:pt>
                <c:pt idx="2">
                  <c:v>Normal</c:v>
                </c:pt>
                <c:pt idx="3">
                  <c:v>Unimportant</c:v>
                </c:pt>
                <c:pt idx="4">
                  <c:v>Lax</c:v>
                </c:pt>
              </c:strCache>
            </c:strRef>
          </c:cat>
          <c:val>
            <c:numRef>
              <c:f>工作表1!$D$2:$D$6</c:f>
              <c:numCache>
                <c:formatCode>General</c:formatCode>
                <c:ptCount val="5"/>
                <c:pt idx="0">
                  <c:v>3.0</c:v>
                </c:pt>
                <c:pt idx="1">
                  <c:v>3.1</c:v>
                </c:pt>
                <c:pt idx="2">
                  <c:v>3.3</c:v>
                </c:pt>
                <c:pt idx="3">
                  <c:v>2.9</c:v>
                </c:pt>
                <c:pt idx="4">
                  <c:v>3.5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87151968"/>
        <c:axId val="-2087148624"/>
      </c:barChart>
      <c:catAx>
        <c:axId val="-2087151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87148624"/>
        <c:crosses val="autoZero"/>
        <c:auto val="1"/>
        <c:lblAlgn val="ctr"/>
        <c:lblOffset val="100"/>
        <c:noMultiLvlLbl val="0"/>
      </c:catAx>
      <c:valAx>
        <c:axId val="-2087148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87151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fraction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Online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工作表1!$A$2:$A$102</c:f>
              <c:numCache>
                <c:formatCode>0_ </c:formatCode>
                <c:ptCount val="101"/>
                <c:pt idx="0">
                  <c:v>0.0</c:v>
                </c:pt>
                <c:pt idx="1">
                  <c:v>3.0303030303</c:v>
                </c:pt>
                <c:pt idx="2">
                  <c:v>6.06060606061</c:v>
                </c:pt>
                <c:pt idx="3">
                  <c:v>9.09090909091</c:v>
                </c:pt>
                <c:pt idx="4">
                  <c:v>12.1212121212</c:v>
                </c:pt>
                <c:pt idx="5">
                  <c:v>15.1515151515</c:v>
                </c:pt>
                <c:pt idx="6">
                  <c:v>18.1818181818</c:v>
                </c:pt>
                <c:pt idx="7">
                  <c:v>21.2121212121</c:v>
                </c:pt>
                <c:pt idx="8">
                  <c:v>24.24242424239968</c:v>
                </c:pt>
                <c:pt idx="9">
                  <c:v>27.27272727269978</c:v>
                </c:pt>
                <c:pt idx="10">
                  <c:v>30.303030303</c:v>
                </c:pt>
                <c:pt idx="11">
                  <c:v>33.3333333333</c:v>
                </c:pt>
                <c:pt idx="12">
                  <c:v>36.3636363636</c:v>
                </c:pt>
                <c:pt idx="13">
                  <c:v>39.3939393939</c:v>
                </c:pt>
                <c:pt idx="14">
                  <c:v>42.4242424242</c:v>
                </c:pt>
                <c:pt idx="15">
                  <c:v>45.45454545449999</c:v>
                </c:pt>
                <c:pt idx="16">
                  <c:v>48.48484848479951</c:v>
                </c:pt>
                <c:pt idx="17">
                  <c:v>51.5151515152</c:v>
                </c:pt>
                <c:pt idx="18">
                  <c:v>54.5454545455</c:v>
                </c:pt>
                <c:pt idx="19">
                  <c:v>57.5757575758</c:v>
                </c:pt>
                <c:pt idx="20">
                  <c:v>60.6060606061</c:v>
                </c:pt>
                <c:pt idx="21">
                  <c:v>63.6363636364</c:v>
                </c:pt>
                <c:pt idx="22">
                  <c:v>66.6666666667</c:v>
                </c:pt>
                <c:pt idx="23">
                  <c:v>69.696969697</c:v>
                </c:pt>
                <c:pt idx="24">
                  <c:v>72.7272727273</c:v>
                </c:pt>
                <c:pt idx="25">
                  <c:v>75.75757575759931</c:v>
                </c:pt>
                <c:pt idx="26">
                  <c:v>78.7878787879</c:v>
                </c:pt>
                <c:pt idx="27">
                  <c:v>81.81818181819897</c:v>
                </c:pt>
                <c:pt idx="28">
                  <c:v>84.8484848484992</c:v>
                </c:pt>
                <c:pt idx="29">
                  <c:v>87.87878787879835</c:v>
                </c:pt>
                <c:pt idx="30">
                  <c:v>90.9090909091</c:v>
                </c:pt>
                <c:pt idx="31">
                  <c:v>93.9393939394</c:v>
                </c:pt>
                <c:pt idx="32">
                  <c:v>96.9696969697</c:v>
                </c:pt>
                <c:pt idx="33">
                  <c:v>100.0</c:v>
                </c:pt>
                <c:pt idx="34">
                  <c:v>103.03030303</c:v>
                </c:pt>
                <c:pt idx="35">
                  <c:v>106.060606061</c:v>
                </c:pt>
                <c:pt idx="36">
                  <c:v>109.090909091</c:v>
                </c:pt>
                <c:pt idx="37">
                  <c:v>112.121212121</c:v>
                </c:pt>
                <c:pt idx="38">
                  <c:v>115.151515152</c:v>
                </c:pt>
                <c:pt idx="39">
                  <c:v>118.181818182</c:v>
                </c:pt>
                <c:pt idx="40">
                  <c:v>121.212121212</c:v>
                </c:pt>
                <c:pt idx="41">
                  <c:v>124.242424242</c:v>
                </c:pt>
                <c:pt idx="42">
                  <c:v>127.272727273</c:v>
                </c:pt>
                <c:pt idx="43">
                  <c:v>130.303030303</c:v>
                </c:pt>
                <c:pt idx="44">
                  <c:v>133.333333333</c:v>
                </c:pt>
                <c:pt idx="45">
                  <c:v>136.363636364</c:v>
                </c:pt>
                <c:pt idx="46">
                  <c:v>139.393939394</c:v>
                </c:pt>
                <c:pt idx="47">
                  <c:v>142.424242424</c:v>
                </c:pt>
                <c:pt idx="48">
                  <c:v>145.454545455</c:v>
                </c:pt>
                <c:pt idx="49">
                  <c:v>148.484848485</c:v>
                </c:pt>
                <c:pt idx="50">
                  <c:v>151.515151515</c:v>
                </c:pt>
                <c:pt idx="51">
                  <c:v>154.545454545</c:v>
                </c:pt>
                <c:pt idx="52">
                  <c:v>157.575757576</c:v>
                </c:pt>
                <c:pt idx="53">
                  <c:v>160.606060606</c:v>
                </c:pt>
                <c:pt idx="54">
                  <c:v>163.636363636</c:v>
                </c:pt>
                <c:pt idx="55">
                  <c:v>166.666666667</c:v>
                </c:pt>
                <c:pt idx="56">
                  <c:v>169.696969697</c:v>
                </c:pt>
                <c:pt idx="57">
                  <c:v>172.727272727</c:v>
                </c:pt>
                <c:pt idx="58">
                  <c:v>175.757575758</c:v>
                </c:pt>
                <c:pt idx="59">
                  <c:v>178.787878788</c:v>
                </c:pt>
                <c:pt idx="60">
                  <c:v>181.818181818</c:v>
                </c:pt>
                <c:pt idx="61">
                  <c:v>184.848484848</c:v>
                </c:pt>
                <c:pt idx="62">
                  <c:v>187.878787879</c:v>
                </c:pt>
                <c:pt idx="63">
                  <c:v>190.909090909</c:v>
                </c:pt>
                <c:pt idx="64">
                  <c:v>193.939393939</c:v>
                </c:pt>
                <c:pt idx="65">
                  <c:v>196.96969697</c:v>
                </c:pt>
                <c:pt idx="66">
                  <c:v>200.0</c:v>
                </c:pt>
                <c:pt idx="67">
                  <c:v>203.03030303</c:v>
                </c:pt>
                <c:pt idx="68">
                  <c:v>206.060606061</c:v>
                </c:pt>
                <c:pt idx="69">
                  <c:v>209.090909091</c:v>
                </c:pt>
                <c:pt idx="70">
                  <c:v>212.121212121</c:v>
                </c:pt>
                <c:pt idx="71">
                  <c:v>215.151515152</c:v>
                </c:pt>
                <c:pt idx="72">
                  <c:v>218.181818182</c:v>
                </c:pt>
                <c:pt idx="73">
                  <c:v>221.212121212</c:v>
                </c:pt>
                <c:pt idx="74">
                  <c:v>224.242424242</c:v>
                </c:pt>
                <c:pt idx="75">
                  <c:v>227.272727273</c:v>
                </c:pt>
                <c:pt idx="76">
                  <c:v>230.303030303</c:v>
                </c:pt>
                <c:pt idx="77">
                  <c:v>233.333333333</c:v>
                </c:pt>
                <c:pt idx="78">
                  <c:v>236.363636364</c:v>
                </c:pt>
                <c:pt idx="79">
                  <c:v>239.393939394</c:v>
                </c:pt>
                <c:pt idx="80">
                  <c:v>242.424242424</c:v>
                </c:pt>
                <c:pt idx="81">
                  <c:v>245.454545455</c:v>
                </c:pt>
                <c:pt idx="82">
                  <c:v>248.484848485</c:v>
                </c:pt>
                <c:pt idx="83">
                  <c:v>251.515151515</c:v>
                </c:pt>
                <c:pt idx="84">
                  <c:v>254.545454545</c:v>
                </c:pt>
                <c:pt idx="85">
                  <c:v>257.5757575759989</c:v>
                </c:pt>
                <c:pt idx="86">
                  <c:v>260.606060606</c:v>
                </c:pt>
                <c:pt idx="87">
                  <c:v>263.636363636</c:v>
                </c:pt>
                <c:pt idx="88">
                  <c:v>266.666666667</c:v>
                </c:pt>
                <c:pt idx="89">
                  <c:v>269.696969697</c:v>
                </c:pt>
                <c:pt idx="90">
                  <c:v>272.727272727</c:v>
                </c:pt>
                <c:pt idx="91">
                  <c:v>275.7575757579986</c:v>
                </c:pt>
                <c:pt idx="92">
                  <c:v>278.7878787879989</c:v>
                </c:pt>
                <c:pt idx="93">
                  <c:v>281.818181818</c:v>
                </c:pt>
                <c:pt idx="94">
                  <c:v>284.848484848</c:v>
                </c:pt>
                <c:pt idx="95">
                  <c:v>287.878787879</c:v>
                </c:pt>
                <c:pt idx="96">
                  <c:v>290.909090909</c:v>
                </c:pt>
                <c:pt idx="97">
                  <c:v>293.939393939</c:v>
                </c:pt>
                <c:pt idx="98">
                  <c:v>296.96969697</c:v>
                </c:pt>
                <c:pt idx="99">
                  <c:v>300.0</c:v>
                </c:pt>
              </c:numCache>
            </c:numRef>
          </c:cat>
          <c:val>
            <c:numRef>
              <c:f>工作表1!$B$2:$B$102</c:f>
              <c:numCache>
                <c:formatCode>General</c:formatCode>
                <c:ptCount val="101"/>
                <c:pt idx="0">
                  <c:v>0.0</c:v>
                </c:pt>
                <c:pt idx="1">
                  <c:v>0.015</c:v>
                </c:pt>
                <c:pt idx="2">
                  <c:v>0.025</c:v>
                </c:pt>
                <c:pt idx="3">
                  <c:v>0.04</c:v>
                </c:pt>
                <c:pt idx="4">
                  <c:v>0.065</c:v>
                </c:pt>
                <c:pt idx="5">
                  <c:v>0.075</c:v>
                </c:pt>
                <c:pt idx="6">
                  <c:v>0.095</c:v>
                </c:pt>
                <c:pt idx="7">
                  <c:v>0.13</c:v>
                </c:pt>
                <c:pt idx="8">
                  <c:v>0.15</c:v>
                </c:pt>
                <c:pt idx="9">
                  <c:v>0.16</c:v>
                </c:pt>
                <c:pt idx="10">
                  <c:v>0.19</c:v>
                </c:pt>
                <c:pt idx="11">
                  <c:v>0.2</c:v>
                </c:pt>
                <c:pt idx="12">
                  <c:v>0.215</c:v>
                </c:pt>
                <c:pt idx="13">
                  <c:v>0.22</c:v>
                </c:pt>
                <c:pt idx="14">
                  <c:v>0.235</c:v>
                </c:pt>
                <c:pt idx="15">
                  <c:v>0.24</c:v>
                </c:pt>
                <c:pt idx="16">
                  <c:v>0.255</c:v>
                </c:pt>
                <c:pt idx="17">
                  <c:v>0.26</c:v>
                </c:pt>
                <c:pt idx="18">
                  <c:v>0.29</c:v>
                </c:pt>
                <c:pt idx="19">
                  <c:v>0.295</c:v>
                </c:pt>
                <c:pt idx="20">
                  <c:v>0.315</c:v>
                </c:pt>
                <c:pt idx="21">
                  <c:v>0.33</c:v>
                </c:pt>
                <c:pt idx="22">
                  <c:v>0.34</c:v>
                </c:pt>
                <c:pt idx="23">
                  <c:v>0.345</c:v>
                </c:pt>
                <c:pt idx="24">
                  <c:v>0.35</c:v>
                </c:pt>
                <c:pt idx="25">
                  <c:v>0.365</c:v>
                </c:pt>
                <c:pt idx="26">
                  <c:v>0.365</c:v>
                </c:pt>
                <c:pt idx="27">
                  <c:v>0.375</c:v>
                </c:pt>
                <c:pt idx="28">
                  <c:v>0.38</c:v>
                </c:pt>
                <c:pt idx="29">
                  <c:v>0.385</c:v>
                </c:pt>
                <c:pt idx="30">
                  <c:v>0.385</c:v>
                </c:pt>
                <c:pt idx="31">
                  <c:v>0.39</c:v>
                </c:pt>
                <c:pt idx="32">
                  <c:v>0.41</c:v>
                </c:pt>
                <c:pt idx="33">
                  <c:v>0.41</c:v>
                </c:pt>
                <c:pt idx="34">
                  <c:v>0.415</c:v>
                </c:pt>
                <c:pt idx="35">
                  <c:v>0.425</c:v>
                </c:pt>
                <c:pt idx="36">
                  <c:v>0.425</c:v>
                </c:pt>
                <c:pt idx="37">
                  <c:v>0.44</c:v>
                </c:pt>
                <c:pt idx="38">
                  <c:v>0.44</c:v>
                </c:pt>
                <c:pt idx="39">
                  <c:v>0.44</c:v>
                </c:pt>
                <c:pt idx="40">
                  <c:v>0.455</c:v>
                </c:pt>
                <c:pt idx="41">
                  <c:v>0.465</c:v>
                </c:pt>
                <c:pt idx="42">
                  <c:v>0.48</c:v>
                </c:pt>
                <c:pt idx="43">
                  <c:v>0.495</c:v>
                </c:pt>
                <c:pt idx="44">
                  <c:v>0.515</c:v>
                </c:pt>
                <c:pt idx="45">
                  <c:v>0.52</c:v>
                </c:pt>
                <c:pt idx="46">
                  <c:v>0.535</c:v>
                </c:pt>
                <c:pt idx="47">
                  <c:v>0.54</c:v>
                </c:pt>
                <c:pt idx="48">
                  <c:v>0.555</c:v>
                </c:pt>
                <c:pt idx="49">
                  <c:v>0.58</c:v>
                </c:pt>
                <c:pt idx="50">
                  <c:v>0.62</c:v>
                </c:pt>
                <c:pt idx="51">
                  <c:v>0.62</c:v>
                </c:pt>
                <c:pt idx="52">
                  <c:v>0.62</c:v>
                </c:pt>
                <c:pt idx="53">
                  <c:v>0.63</c:v>
                </c:pt>
                <c:pt idx="54">
                  <c:v>0.63</c:v>
                </c:pt>
                <c:pt idx="55">
                  <c:v>0.635</c:v>
                </c:pt>
                <c:pt idx="56">
                  <c:v>0.635</c:v>
                </c:pt>
                <c:pt idx="57">
                  <c:v>0.64</c:v>
                </c:pt>
                <c:pt idx="58">
                  <c:v>0.645</c:v>
                </c:pt>
                <c:pt idx="59">
                  <c:v>0.645</c:v>
                </c:pt>
                <c:pt idx="60">
                  <c:v>0.655</c:v>
                </c:pt>
                <c:pt idx="61">
                  <c:v>0.66</c:v>
                </c:pt>
                <c:pt idx="62">
                  <c:v>0.66</c:v>
                </c:pt>
                <c:pt idx="63">
                  <c:v>0.67</c:v>
                </c:pt>
                <c:pt idx="64">
                  <c:v>0.68</c:v>
                </c:pt>
                <c:pt idx="65">
                  <c:v>0.68</c:v>
                </c:pt>
                <c:pt idx="66">
                  <c:v>0.685</c:v>
                </c:pt>
                <c:pt idx="67">
                  <c:v>0.685</c:v>
                </c:pt>
                <c:pt idx="68">
                  <c:v>0.695</c:v>
                </c:pt>
                <c:pt idx="69">
                  <c:v>0.7</c:v>
                </c:pt>
                <c:pt idx="70">
                  <c:v>0.705</c:v>
                </c:pt>
                <c:pt idx="71">
                  <c:v>0.705</c:v>
                </c:pt>
                <c:pt idx="72">
                  <c:v>0.715</c:v>
                </c:pt>
                <c:pt idx="73">
                  <c:v>0.73</c:v>
                </c:pt>
                <c:pt idx="74">
                  <c:v>0.74</c:v>
                </c:pt>
                <c:pt idx="75">
                  <c:v>0.745</c:v>
                </c:pt>
                <c:pt idx="76">
                  <c:v>0.745</c:v>
                </c:pt>
                <c:pt idx="77">
                  <c:v>0.75</c:v>
                </c:pt>
                <c:pt idx="78">
                  <c:v>0.765</c:v>
                </c:pt>
                <c:pt idx="79">
                  <c:v>0.765</c:v>
                </c:pt>
                <c:pt idx="80">
                  <c:v>0.765</c:v>
                </c:pt>
                <c:pt idx="81">
                  <c:v>0.765</c:v>
                </c:pt>
                <c:pt idx="82">
                  <c:v>0.77</c:v>
                </c:pt>
                <c:pt idx="83">
                  <c:v>0.775</c:v>
                </c:pt>
                <c:pt idx="84">
                  <c:v>0.78</c:v>
                </c:pt>
                <c:pt idx="85">
                  <c:v>0.79</c:v>
                </c:pt>
                <c:pt idx="86">
                  <c:v>0.79</c:v>
                </c:pt>
                <c:pt idx="87">
                  <c:v>0.795</c:v>
                </c:pt>
                <c:pt idx="88">
                  <c:v>0.805</c:v>
                </c:pt>
                <c:pt idx="89">
                  <c:v>0.825</c:v>
                </c:pt>
                <c:pt idx="90">
                  <c:v>0.825</c:v>
                </c:pt>
                <c:pt idx="91">
                  <c:v>0.83</c:v>
                </c:pt>
                <c:pt idx="92">
                  <c:v>0.84</c:v>
                </c:pt>
                <c:pt idx="93">
                  <c:v>0.855</c:v>
                </c:pt>
                <c:pt idx="94">
                  <c:v>0.875</c:v>
                </c:pt>
                <c:pt idx="95">
                  <c:v>0.875</c:v>
                </c:pt>
                <c:pt idx="96">
                  <c:v>0.88</c:v>
                </c:pt>
                <c:pt idx="97">
                  <c:v>0.88</c:v>
                </c:pt>
                <c:pt idx="98">
                  <c:v>0.88</c:v>
                </c:pt>
                <c:pt idx="99">
                  <c:v>0.88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工作表1!$D$1</c:f>
              <c:strCache>
                <c:ptCount val="1"/>
                <c:pt idx="0">
                  <c:v>2-approximate</c:v>
                </c:pt>
              </c:strCache>
            </c:strRef>
          </c:tx>
          <c:spPr>
            <a:ln w="28575" cap="rnd">
              <a:solidFill>
                <a:srgbClr val="CDDF94"/>
              </a:solidFill>
              <a:round/>
            </a:ln>
            <a:effectLst/>
          </c:spPr>
          <c:marker>
            <c:symbol val="none"/>
          </c:marker>
          <c:cat>
            <c:numRef>
              <c:f>工作表1!$A$2:$A$102</c:f>
              <c:numCache>
                <c:formatCode>0_ </c:formatCode>
                <c:ptCount val="101"/>
                <c:pt idx="0">
                  <c:v>0.0</c:v>
                </c:pt>
                <c:pt idx="1">
                  <c:v>3.0303030303</c:v>
                </c:pt>
                <c:pt idx="2">
                  <c:v>6.06060606061</c:v>
                </c:pt>
                <c:pt idx="3">
                  <c:v>9.09090909091</c:v>
                </c:pt>
                <c:pt idx="4">
                  <c:v>12.1212121212</c:v>
                </c:pt>
                <c:pt idx="5">
                  <c:v>15.1515151515</c:v>
                </c:pt>
                <c:pt idx="6">
                  <c:v>18.1818181818</c:v>
                </c:pt>
                <c:pt idx="7">
                  <c:v>21.2121212121</c:v>
                </c:pt>
                <c:pt idx="8">
                  <c:v>24.24242424239968</c:v>
                </c:pt>
                <c:pt idx="9">
                  <c:v>27.27272727269978</c:v>
                </c:pt>
                <c:pt idx="10">
                  <c:v>30.303030303</c:v>
                </c:pt>
                <c:pt idx="11">
                  <c:v>33.3333333333</c:v>
                </c:pt>
                <c:pt idx="12">
                  <c:v>36.3636363636</c:v>
                </c:pt>
                <c:pt idx="13">
                  <c:v>39.3939393939</c:v>
                </c:pt>
                <c:pt idx="14">
                  <c:v>42.4242424242</c:v>
                </c:pt>
                <c:pt idx="15">
                  <c:v>45.45454545449999</c:v>
                </c:pt>
                <c:pt idx="16">
                  <c:v>48.48484848479951</c:v>
                </c:pt>
                <c:pt idx="17">
                  <c:v>51.5151515152</c:v>
                </c:pt>
                <c:pt idx="18">
                  <c:v>54.5454545455</c:v>
                </c:pt>
                <c:pt idx="19">
                  <c:v>57.5757575758</c:v>
                </c:pt>
                <c:pt idx="20">
                  <c:v>60.6060606061</c:v>
                </c:pt>
                <c:pt idx="21">
                  <c:v>63.6363636364</c:v>
                </c:pt>
                <c:pt idx="22">
                  <c:v>66.6666666667</c:v>
                </c:pt>
                <c:pt idx="23">
                  <c:v>69.696969697</c:v>
                </c:pt>
                <c:pt idx="24">
                  <c:v>72.7272727273</c:v>
                </c:pt>
                <c:pt idx="25">
                  <c:v>75.75757575759931</c:v>
                </c:pt>
                <c:pt idx="26">
                  <c:v>78.7878787879</c:v>
                </c:pt>
                <c:pt idx="27">
                  <c:v>81.81818181819897</c:v>
                </c:pt>
                <c:pt idx="28">
                  <c:v>84.8484848484992</c:v>
                </c:pt>
                <c:pt idx="29">
                  <c:v>87.87878787879835</c:v>
                </c:pt>
                <c:pt idx="30">
                  <c:v>90.9090909091</c:v>
                </c:pt>
                <c:pt idx="31">
                  <c:v>93.9393939394</c:v>
                </c:pt>
                <c:pt idx="32">
                  <c:v>96.9696969697</c:v>
                </c:pt>
                <c:pt idx="33">
                  <c:v>100.0</c:v>
                </c:pt>
                <c:pt idx="34">
                  <c:v>103.03030303</c:v>
                </c:pt>
                <c:pt idx="35">
                  <c:v>106.060606061</c:v>
                </c:pt>
                <c:pt idx="36">
                  <c:v>109.090909091</c:v>
                </c:pt>
                <c:pt idx="37">
                  <c:v>112.121212121</c:v>
                </c:pt>
                <c:pt idx="38">
                  <c:v>115.151515152</c:v>
                </c:pt>
                <c:pt idx="39">
                  <c:v>118.181818182</c:v>
                </c:pt>
                <c:pt idx="40">
                  <c:v>121.212121212</c:v>
                </c:pt>
                <c:pt idx="41">
                  <c:v>124.242424242</c:v>
                </c:pt>
                <c:pt idx="42">
                  <c:v>127.272727273</c:v>
                </c:pt>
                <c:pt idx="43">
                  <c:v>130.303030303</c:v>
                </c:pt>
                <c:pt idx="44">
                  <c:v>133.333333333</c:v>
                </c:pt>
                <c:pt idx="45">
                  <c:v>136.363636364</c:v>
                </c:pt>
                <c:pt idx="46">
                  <c:v>139.393939394</c:v>
                </c:pt>
                <c:pt idx="47">
                  <c:v>142.424242424</c:v>
                </c:pt>
                <c:pt idx="48">
                  <c:v>145.454545455</c:v>
                </c:pt>
                <c:pt idx="49">
                  <c:v>148.484848485</c:v>
                </c:pt>
                <c:pt idx="50">
                  <c:v>151.515151515</c:v>
                </c:pt>
                <c:pt idx="51">
                  <c:v>154.545454545</c:v>
                </c:pt>
                <c:pt idx="52">
                  <c:v>157.575757576</c:v>
                </c:pt>
                <c:pt idx="53">
                  <c:v>160.606060606</c:v>
                </c:pt>
                <c:pt idx="54">
                  <c:v>163.636363636</c:v>
                </c:pt>
                <c:pt idx="55">
                  <c:v>166.666666667</c:v>
                </c:pt>
                <c:pt idx="56">
                  <c:v>169.696969697</c:v>
                </c:pt>
                <c:pt idx="57">
                  <c:v>172.727272727</c:v>
                </c:pt>
                <c:pt idx="58">
                  <c:v>175.757575758</c:v>
                </c:pt>
                <c:pt idx="59">
                  <c:v>178.787878788</c:v>
                </c:pt>
                <c:pt idx="60">
                  <c:v>181.818181818</c:v>
                </c:pt>
                <c:pt idx="61">
                  <c:v>184.848484848</c:v>
                </c:pt>
                <c:pt idx="62">
                  <c:v>187.878787879</c:v>
                </c:pt>
                <c:pt idx="63">
                  <c:v>190.909090909</c:v>
                </c:pt>
                <c:pt idx="64">
                  <c:v>193.939393939</c:v>
                </c:pt>
                <c:pt idx="65">
                  <c:v>196.96969697</c:v>
                </c:pt>
                <c:pt idx="66">
                  <c:v>200.0</c:v>
                </c:pt>
                <c:pt idx="67">
                  <c:v>203.03030303</c:v>
                </c:pt>
                <c:pt idx="68">
                  <c:v>206.060606061</c:v>
                </c:pt>
                <c:pt idx="69">
                  <c:v>209.090909091</c:v>
                </c:pt>
                <c:pt idx="70">
                  <c:v>212.121212121</c:v>
                </c:pt>
                <c:pt idx="71">
                  <c:v>215.151515152</c:v>
                </c:pt>
                <c:pt idx="72">
                  <c:v>218.181818182</c:v>
                </c:pt>
                <c:pt idx="73">
                  <c:v>221.212121212</c:v>
                </c:pt>
                <c:pt idx="74">
                  <c:v>224.242424242</c:v>
                </c:pt>
                <c:pt idx="75">
                  <c:v>227.272727273</c:v>
                </c:pt>
                <c:pt idx="76">
                  <c:v>230.303030303</c:v>
                </c:pt>
                <c:pt idx="77">
                  <c:v>233.333333333</c:v>
                </c:pt>
                <c:pt idx="78">
                  <c:v>236.363636364</c:v>
                </c:pt>
                <c:pt idx="79">
                  <c:v>239.393939394</c:v>
                </c:pt>
                <c:pt idx="80">
                  <c:v>242.424242424</c:v>
                </c:pt>
                <c:pt idx="81">
                  <c:v>245.454545455</c:v>
                </c:pt>
                <c:pt idx="82">
                  <c:v>248.484848485</c:v>
                </c:pt>
                <c:pt idx="83">
                  <c:v>251.515151515</c:v>
                </c:pt>
                <c:pt idx="84">
                  <c:v>254.545454545</c:v>
                </c:pt>
                <c:pt idx="85">
                  <c:v>257.5757575759989</c:v>
                </c:pt>
                <c:pt idx="86">
                  <c:v>260.606060606</c:v>
                </c:pt>
                <c:pt idx="87">
                  <c:v>263.636363636</c:v>
                </c:pt>
                <c:pt idx="88">
                  <c:v>266.666666667</c:v>
                </c:pt>
                <c:pt idx="89">
                  <c:v>269.696969697</c:v>
                </c:pt>
                <c:pt idx="90">
                  <c:v>272.727272727</c:v>
                </c:pt>
                <c:pt idx="91">
                  <c:v>275.7575757579986</c:v>
                </c:pt>
                <c:pt idx="92">
                  <c:v>278.7878787879989</c:v>
                </c:pt>
                <c:pt idx="93">
                  <c:v>281.818181818</c:v>
                </c:pt>
                <c:pt idx="94">
                  <c:v>284.848484848</c:v>
                </c:pt>
                <c:pt idx="95">
                  <c:v>287.878787879</c:v>
                </c:pt>
                <c:pt idx="96">
                  <c:v>290.909090909</c:v>
                </c:pt>
                <c:pt idx="97">
                  <c:v>293.939393939</c:v>
                </c:pt>
                <c:pt idx="98">
                  <c:v>296.96969697</c:v>
                </c:pt>
                <c:pt idx="99">
                  <c:v>300.0</c:v>
                </c:pt>
              </c:numCache>
            </c:numRef>
          </c:cat>
          <c:val>
            <c:numRef>
              <c:f>工作表1!$D$2:$D$102</c:f>
              <c:numCache>
                <c:formatCode>General</c:formatCode>
                <c:ptCount val="101"/>
                <c:pt idx="0">
                  <c:v>0.0</c:v>
                </c:pt>
                <c:pt idx="1">
                  <c:v>0.015</c:v>
                </c:pt>
                <c:pt idx="2">
                  <c:v>0.04</c:v>
                </c:pt>
                <c:pt idx="3">
                  <c:v>0.065</c:v>
                </c:pt>
                <c:pt idx="4">
                  <c:v>0.08</c:v>
                </c:pt>
                <c:pt idx="5">
                  <c:v>0.095</c:v>
                </c:pt>
                <c:pt idx="6">
                  <c:v>0.12</c:v>
                </c:pt>
                <c:pt idx="7">
                  <c:v>0.165</c:v>
                </c:pt>
                <c:pt idx="8">
                  <c:v>0.195</c:v>
                </c:pt>
                <c:pt idx="9">
                  <c:v>0.22</c:v>
                </c:pt>
                <c:pt idx="10">
                  <c:v>0.23</c:v>
                </c:pt>
                <c:pt idx="11">
                  <c:v>0.245</c:v>
                </c:pt>
                <c:pt idx="12">
                  <c:v>0.25</c:v>
                </c:pt>
                <c:pt idx="13">
                  <c:v>0.265</c:v>
                </c:pt>
                <c:pt idx="14">
                  <c:v>0.28</c:v>
                </c:pt>
                <c:pt idx="15">
                  <c:v>0.29</c:v>
                </c:pt>
                <c:pt idx="16">
                  <c:v>0.3</c:v>
                </c:pt>
                <c:pt idx="17">
                  <c:v>0.3</c:v>
                </c:pt>
                <c:pt idx="18">
                  <c:v>0.305</c:v>
                </c:pt>
                <c:pt idx="19">
                  <c:v>0.31</c:v>
                </c:pt>
                <c:pt idx="20">
                  <c:v>0.33</c:v>
                </c:pt>
                <c:pt idx="21">
                  <c:v>0.33</c:v>
                </c:pt>
                <c:pt idx="22">
                  <c:v>0.36</c:v>
                </c:pt>
                <c:pt idx="23">
                  <c:v>0.365</c:v>
                </c:pt>
                <c:pt idx="24">
                  <c:v>0.385</c:v>
                </c:pt>
                <c:pt idx="25">
                  <c:v>0.39</c:v>
                </c:pt>
                <c:pt idx="26">
                  <c:v>0.395</c:v>
                </c:pt>
                <c:pt idx="27">
                  <c:v>0.41</c:v>
                </c:pt>
                <c:pt idx="28">
                  <c:v>0.425</c:v>
                </c:pt>
                <c:pt idx="29">
                  <c:v>0.445</c:v>
                </c:pt>
                <c:pt idx="30">
                  <c:v>0.455</c:v>
                </c:pt>
                <c:pt idx="31">
                  <c:v>0.465</c:v>
                </c:pt>
                <c:pt idx="32">
                  <c:v>0.48</c:v>
                </c:pt>
                <c:pt idx="33">
                  <c:v>0.485</c:v>
                </c:pt>
                <c:pt idx="34">
                  <c:v>0.51</c:v>
                </c:pt>
                <c:pt idx="35">
                  <c:v>0.52</c:v>
                </c:pt>
                <c:pt idx="36">
                  <c:v>0.56</c:v>
                </c:pt>
                <c:pt idx="37">
                  <c:v>0.605</c:v>
                </c:pt>
                <c:pt idx="38">
                  <c:v>0.635</c:v>
                </c:pt>
                <c:pt idx="39">
                  <c:v>0.635</c:v>
                </c:pt>
                <c:pt idx="40">
                  <c:v>0.645</c:v>
                </c:pt>
                <c:pt idx="41">
                  <c:v>0.645</c:v>
                </c:pt>
                <c:pt idx="42">
                  <c:v>0.66</c:v>
                </c:pt>
                <c:pt idx="43">
                  <c:v>0.665</c:v>
                </c:pt>
                <c:pt idx="44">
                  <c:v>0.67</c:v>
                </c:pt>
                <c:pt idx="45">
                  <c:v>0.68</c:v>
                </c:pt>
                <c:pt idx="46">
                  <c:v>0.68</c:v>
                </c:pt>
                <c:pt idx="47">
                  <c:v>0.685</c:v>
                </c:pt>
                <c:pt idx="48">
                  <c:v>0.69</c:v>
                </c:pt>
                <c:pt idx="49">
                  <c:v>0.7</c:v>
                </c:pt>
                <c:pt idx="50">
                  <c:v>0.71</c:v>
                </c:pt>
                <c:pt idx="51">
                  <c:v>0.72</c:v>
                </c:pt>
                <c:pt idx="52">
                  <c:v>0.72</c:v>
                </c:pt>
                <c:pt idx="53">
                  <c:v>0.73</c:v>
                </c:pt>
                <c:pt idx="54">
                  <c:v>0.735</c:v>
                </c:pt>
                <c:pt idx="55">
                  <c:v>0.755</c:v>
                </c:pt>
                <c:pt idx="56">
                  <c:v>0.76</c:v>
                </c:pt>
                <c:pt idx="57">
                  <c:v>0.77</c:v>
                </c:pt>
                <c:pt idx="58">
                  <c:v>0.77</c:v>
                </c:pt>
                <c:pt idx="59">
                  <c:v>0.775</c:v>
                </c:pt>
                <c:pt idx="60">
                  <c:v>0.79</c:v>
                </c:pt>
                <c:pt idx="61">
                  <c:v>0.79</c:v>
                </c:pt>
                <c:pt idx="62">
                  <c:v>0.8</c:v>
                </c:pt>
                <c:pt idx="63">
                  <c:v>0.81</c:v>
                </c:pt>
                <c:pt idx="64">
                  <c:v>0.825</c:v>
                </c:pt>
                <c:pt idx="65">
                  <c:v>0.835</c:v>
                </c:pt>
                <c:pt idx="66">
                  <c:v>0.84</c:v>
                </c:pt>
                <c:pt idx="67">
                  <c:v>0.86</c:v>
                </c:pt>
                <c:pt idx="68">
                  <c:v>0.865</c:v>
                </c:pt>
                <c:pt idx="69">
                  <c:v>0.87</c:v>
                </c:pt>
                <c:pt idx="70">
                  <c:v>0.885</c:v>
                </c:pt>
                <c:pt idx="71">
                  <c:v>0.89</c:v>
                </c:pt>
                <c:pt idx="72">
                  <c:v>0.895</c:v>
                </c:pt>
                <c:pt idx="73">
                  <c:v>0.9</c:v>
                </c:pt>
                <c:pt idx="74">
                  <c:v>0.9</c:v>
                </c:pt>
                <c:pt idx="75">
                  <c:v>0.905</c:v>
                </c:pt>
                <c:pt idx="76">
                  <c:v>0.905</c:v>
                </c:pt>
                <c:pt idx="77">
                  <c:v>0.905</c:v>
                </c:pt>
                <c:pt idx="78">
                  <c:v>0.91</c:v>
                </c:pt>
                <c:pt idx="79">
                  <c:v>0.915</c:v>
                </c:pt>
                <c:pt idx="80">
                  <c:v>0.915</c:v>
                </c:pt>
                <c:pt idx="81">
                  <c:v>0.92</c:v>
                </c:pt>
                <c:pt idx="82">
                  <c:v>0.935</c:v>
                </c:pt>
                <c:pt idx="83">
                  <c:v>0.935</c:v>
                </c:pt>
                <c:pt idx="84">
                  <c:v>0.94</c:v>
                </c:pt>
                <c:pt idx="85">
                  <c:v>0.94</c:v>
                </c:pt>
                <c:pt idx="86">
                  <c:v>0.94</c:v>
                </c:pt>
                <c:pt idx="87">
                  <c:v>0.95</c:v>
                </c:pt>
                <c:pt idx="88">
                  <c:v>0.955</c:v>
                </c:pt>
                <c:pt idx="89">
                  <c:v>0.955</c:v>
                </c:pt>
                <c:pt idx="90">
                  <c:v>0.955</c:v>
                </c:pt>
                <c:pt idx="91">
                  <c:v>0.96</c:v>
                </c:pt>
                <c:pt idx="92">
                  <c:v>0.965</c:v>
                </c:pt>
                <c:pt idx="93">
                  <c:v>0.97</c:v>
                </c:pt>
                <c:pt idx="94">
                  <c:v>0.98</c:v>
                </c:pt>
                <c:pt idx="95">
                  <c:v>0.985</c:v>
                </c:pt>
                <c:pt idx="96">
                  <c:v>0.985</c:v>
                </c:pt>
                <c:pt idx="97">
                  <c:v>0.985</c:v>
                </c:pt>
                <c:pt idx="98">
                  <c:v>0.99</c:v>
                </c:pt>
                <c:pt idx="99">
                  <c:v>0.995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工作表1!$C$1</c:f>
              <c:strCache>
                <c:ptCount val="1"/>
                <c:pt idx="0">
                  <c:v>simple-offline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numRef>
              <c:f>工作表1!$A$2:$A$102</c:f>
              <c:numCache>
                <c:formatCode>0_ </c:formatCode>
                <c:ptCount val="101"/>
                <c:pt idx="0">
                  <c:v>0.0</c:v>
                </c:pt>
                <c:pt idx="1">
                  <c:v>3.0303030303</c:v>
                </c:pt>
                <c:pt idx="2">
                  <c:v>6.06060606061</c:v>
                </c:pt>
                <c:pt idx="3">
                  <c:v>9.09090909091</c:v>
                </c:pt>
                <c:pt idx="4">
                  <c:v>12.1212121212</c:v>
                </c:pt>
                <c:pt idx="5">
                  <c:v>15.1515151515</c:v>
                </c:pt>
                <c:pt idx="6">
                  <c:v>18.1818181818</c:v>
                </c:pt>
                <c:pt idx="7">
                  <c:v>21.2121212121</c:v>
                </c:pt>
                <c:pt idx="8">
                  <c:v>24.24242424239968</c:v>
                </c:pt>
                <c:pt idx="9">
                  <c:v>27.27272727269978</c:v>
                </c:pt>
                <c:pt idx="10">
                  <c:v>30.303030303</c:v>
                </c:pt>
                <c:pt idx="11">
                  <c:v>33.3333333333</c:v>
                </c:pt>
                <c:pt idx="12">
                  <c:v>36.3636363636</c:v>
                </c:pt>
                <c:pt idx="13">
                  <c:v>39.3939393939</c:v>
                </c:pt>
                <c:pt idx="14">
                  <c:v>42.4242424242</c:v>
                </c:pt>
                <c:pt idx="15">
                  <c:v>45.45454545449999</c:v>
                </c:pt>
                <c:pt idx="16">
                  <c:v>48.48484848479951</c:v>
                </c:pt>
                <c:pt idx="17">
                  <c:v>51.5151515152</c:v>
                </c:pt>
                <c:pt idx="18">
                  <c:v>54.5454545455</c:v>
                </c:pt>
                <c:pt idx="19">
                  <c:v>57.5757575758</c:v>
                </c:pt>
                <c:pt idx="20">
                  <c:v>60.6060606061</c:v>
                </c:pt>
                <c:pt idx="21">
                  <c:v>63.6363636364</c:v>
                </c:pt>
                <c:pt idx="22">
                  <c:v>66.6666666667</c:v>
                </c:pt>
                <c:pt idx="23">
                  <c:v>69.696969697</c:v>
                </c:pt>
                <c:pt idx="24">
                  <c:v>72.7272727273</c:v>
                </c:pt>
                <c:pt idx="25">
                  <c:v>75.75757575759931</c:v>
                </c:pt>
                <c:pt idx="26">
                  <c:v>78.7878787879</c:v>
                </c:pt>
                <c:pt idx="27">
                  <c:v>81.81818181819897</c:v>
                </c:pt>
                <c:pt idx="28">
                  <c:v>84.8484848484992</c:v>
                </c:pt>
                <c:pt idx="29">
                  <c:v>87.87878787879835</c:v>
                </c:pt>
                <c:pt idx="30">
                  <c:v>90.9090909091</c:v>
                </c:pt>
                <c:pt idx="31">
                  <c:v>93.9393939394</c:v>
                </c:pt>
                <c:pt idx="32">
                  <c:v>96.9696969697</c:v>
                </c:pt>
                <c:pt idx="33">
                  <c:v>100.0</c:v>
                </c:pt>
                <c:pt idx="34">
                  <c:v>103.03030303</c:v>
                </c:pt>
                <c:pt idx="35">
                  <c:v>106.060606061</c:v>
                </c:pt>
                <c:pt idx="36">
                  <c:v>109.090909091</c:v>
                </c:pt>
                <c:pt idx="37">
                  <c:v>112.121212121</c:v>
                </c:pt>
                <c:pt idx="38">
                  <c:v>115.151515152</c:v>
                </c:pt>
                <c:pt idx="39">
                  <c:v>118.181818182</c:v>
                </c:pt>
                <c:pt idx="40">
                  <c:v>121.212121212</c:v>
                </c:pt>
                <c:pt idx="41">
                  <c:v>124.242424242</c:v>
                </c:pt>
                <c:pt idx="42">
                  <c:v>127.272727273</c:v>
                </c:pt>
                <c:pt idx="43">
                  <c:v>130.303030303</c:v>
                </c:pt>
                <c:pt idx="44">
                  <c:v>133.333333333</c:v>
                </c:pt>
                <c:pt idx="45">
                  <c:v>136.363636364</c:v>
                </c:pt>
                <c:pt idx="46">
                  <c:v>139.393939394</c:v>
                </c:pt>
                <c:pt idx="47">
                  <c:v>142.424242424</c:v>
                </c:pt>
                <c:pt idx="48">
                  <c:v>145.454545455</c:v>
                </c:pt>
                <c:pt idx="49">
                  <c:v>148.484848485</c:v>
                </c:pt>
                <c:pt idx="50">
                  <c:v>151.515151515</c:v>
                </c:pt>
                <c:pt idx="51">
                  <c:v>154.545454545</c:v>
                </c:pt>
                <c:pt idx="52">
                  <c:v>157.575757576</c:v>
                </c:pt>
                <c:pt idx="53">
                  <c:v>160.606060606</c:v>
                </c:pt>
                <c:pt idx="54">
                  <c:v>163.636363636</c:v>
                </c:pt>
                <c:pt idx="55">
                  <c:v>166.666666667</c:v>
                </c:pt>
                <c:pt idx="56">
                  <c:v>169.696969697</c:v>
                </c:pt>
                <c:pt idx="57">
                  <c:v>172.727272727</c:v>
                </c:pt>
                <c:pt idx="58">
                  <c:v>175.757575758</c:v>
                </c:pt>
                <c:pt idx="59">
                  <c:v>178.787878788</c:v>
                </c:pt>
                <c:pt idx="60">
                  <c:v>181.818181818</c:v>
                </c:pt>
                <c:pt idx="61">
                  <c:v>184.848484848</c:v>
                </c:pt>
                <c:pt idx="62">
                  <c:v>187.878787879</c:v>
                </c:pt>
                <c:pt idx="63">
                  <c:v>190.909090909</c:v>
                </c:pt>
                <c:pt idx="64">
                  <c:v>193.939393939</c:v>
                </c:pt>
                <c:pt idx="65">
                  <c:v>196.96969697</c:v>
                </c:pt>
                <c:pt idx="66">
                  <c:v>200.0</c:v>
                </c:pt>
                <c:pt idx="67">
                  <c:v>203.03030303</c:v>
                </c:pt>
                <c:pt idx="68">
                  <c:v>206.060606061</c:v>
                </c:pt>
                <c:pt idx="69">
                  <c:v>209.090909091</c:v>
                </c:pt>
                <c:pt idx="70">
                  <c:v>212.121212121</c:v>
                </c:pt>
                <c:pt idx="71">
                  <c:v>215.151515152</c:v>
                </c:pt>
                <c:pt idx="72">
                  <c:v>218.181818182</c:v>
                </c:pt>
                <c:pt idx="73">
                  <c:v>221.212121212</c:v>
                </c:pt>
                <c:pt idx="74">
                  <c:v>224.242424242</c:v>
                </c:pt>
                <c:pt idx="75">
                  <c:v>227.272727273</c:v>
                </c:pt>
                <c:pt idx="76">
                  <c:v>230.303030303</c:v>
                </c:pt>
                <c:pt idx="77">
                  <c:v>233.333333333</c:v>
                </c:pt>
                <c:pt idx="78">
                  <c:v>236.363636364</c:v>
                </c:pt>
                <c:pt idx="79">
                  <c:v>239.393939394</c:v>
                </c:pt>
                <c:pt idx="80">
                  <c:v>242.424242424</c:v>
                </c:pt>
                <c:pt idx="81">
                  <c:v>245.454545455</c:v>
                </c:pt>
                <c:pt idx="82">
                  <c:v>248.484848485</c:v>
                </c:pt>
                <c:pt idx="83">
                  <c:v>251.515151515</c:v>
                </c:pt>
                <c:pt idx="84">
                  <c:v>254.545454545</c:v>
                </c:pt>
                <c:pt idx="85">
                  <c:v>257.5757575759989</c:v>
                </c:pt>
                <c:pt idx="86">
                  <c:v>260.606060606</c:v>
                </c:pt>
                <c:pt idx="87">
                  <c:v>263.636363636</c:v>
                </c:pt>
                <c:pt idx="88">
                  <c:v>266.666666667</c:v>
                </c:pt>
                <c:pt idx="89">
                  <c:v>269.696969697</c:v>
                </c:pt>
                <c:pt idx="90">
                  <c:v>272.727272727</c:v>
                </c:pt>
                <c:pt idx="91">
                  <c:v>275.7575757579986</c:v>
                </c:pt>
                <c:pt idx="92">
                  <c:v>278.7878787879989</c:v>
                </c:pt>
                <c:pt idx="93">
                  <c:v>281.818181818</c:v>
                </c:pt>
                <c:pt idx="94">
                  <c:v>284.848484848</c:v>
                </c:pt>
                <c:pt idx="95">
                  <c:v>287.878787879</c:v>
                </c:pt>
                <c:pt idx="96">
                  <c:v>290.909090909</c:v>
                </c:pt>
                <c:pt idx="97">
                  <c:v>293.939393939</c:v>
                </c:pt>
                <c:pt idx="98">
                  <c:v>296.96969697</c:v>
                </c:pt>
                <c:pt idx="99">
                  <c:v>300.0</c:v>
                </c:pt>
              </c:numCache>
            </c:numRef>
          </c:cat>
          <c:val>
            <c:numRef>
              <c:f>工作表1!$C$2:$C$102</c:f>
              <c:numCache>
                <c:formatCode>General</c:formatCode>
                <c:ptCount val="101"/>
                <c:pt idx="0">
                  <c:v>0.0</c:v>
                </c:pt>
                <c:pt idx="1">
                  <c:v>0.015</c:v>
                </c:pt>
                <c:pt idx="2">
                  <c:v>0.035</c:v>
                </c:pt>
                <c:pt idx="3">
                  <c:v>0.05</c:v>
                </c:pt>
                <c:pt idx="4">
                  <c:v>0.07</c:v>
                </c:pt>
                <c:pt idx="5">
                  <c:v>0.09</c:v>
                </c:pt>
                <c:pt idx="6">
                  <c:v>0.11</c:v>
                </c:pt>
                <c:pt idx="7">
                  <c:v>0.15</c:v>
                </c:pt>
                <c:pt idx="8">
                  <c:v>0.16</c:v>
                </c:pt>
                <c:pt idx="9">
                  <c:v>0.19</c:v>
                </c:pt>
                <c:pt idx="10">
                  <c:v>0.21</c:v>
                </c:pt>
                <c:pt idx="11">
                  <c:v>0.22</c:v>
                </c:pt>
                <c:pt idx="12">
                  <c:v>0.225</c:v>
                </c:pt>
                <c:pt idx="13">
                  <c:v>0.24</c:v>
                </c:pt>
                <c:pt idx="14">
                  <c:v>0.25</c:v>
                </c:pt>
                <c:pt idx="15">
                  <c:v>0.26</c:v>
                </c:pt>
                <c:pt idx="16">
                  <c:v>0.29</c:v>
                </c:pt>
                <c:pt idx="17">
                  <c:v>0.295</c:v>
                </c:pt>
                <c:pt idx="18">
                  <c:v>0.315</c:v>
                </c:pt>
                <c:pt idx="19">
                  <c:v>0.33</c:v>
                </c:pt>
                <c:pt idx="20">
                  <c:v>0.34</c:v>
                </c:pt>
                <c:pt idx="21">
                  <c:v>0.35</c:v>
                </c:pt>
                <c:pt idx="22">
                  <c:v>0.35</c:v>
                </c:pt>
                <c:pt idx="23">
                  <c:v>0.365</c:v>
                </c:pt>
                <c:pt idx="24">
                  <c:v>0.375</c:v>
                </c:pt>
                <c:pt idx="25">
                  <c:v>0.38</c:v>
                </c:pt>
                <c:pt idx="26">
                  <c:v>0.38</c:v>
                </c:pt>
                <c:pt idx="27">
                  <c:v>0.385</c:v>
                </c:pt>
                <c:pt idx="28">
                  <c:v>0.39</c:v>
                </c:pt>
                <c:pt idx="29">
                  <c:v>0.41</c:v>
                </c:pt>
                <c:pt idx="30">
                  <c:v>0.41</c:v>
                </c:pt>
                <c:pt idx="31">
                  <c:v>0.42</c:v>
                </c:pt>
                <c:pt idx="32">
                  <c:v>0.425</c:v>
                </c:pt>
                <c:pt idx="33">
                  <c:v>0.435</c:v>
                </c:pt>
                <c:pt idx="34">
                  <c:v>0.44</c:v>
                </c:pt>
                <c:pt idx="35">
                  <c:v>0.44</c:v>
                </c:pt>
                <c:pt idx="36">
                  <c:v>0.455</c:v>
                </c:pt>
                <c:pt idx="37">
                  <c:v>0.465</c:v>
                </c:pt>
                <c:pt idx="38">
                  <c:v>0.485</c:v>
                </c:pt>
                <c:pt idx="39">
                  <c:v>0.51</c:v>
                </c:pt>
                <c:pt idx="40">
                  <c:v>0.515</c:v>
                </c:pt>
                <c:pt idx="41">
                  <c:v>0.53</c:v>
                </c:pt>
                <c:pt idx="42">
                  <c:v>0.535</c:v>
                </c:pt>
                <c:pt idx="43">
                  <c:v>0.55</c:v>
                </c:pt>
                <c:pt idx="44">
                  <c:v>0.58</c:v>
                </c:pt>
                <c:pt idx="45">
                  <c:v>0.62</c:v>
                </c:pt>
                <c:pt idx="46">
                  <c:v>0.62</c:v>
                </c:pt>
                <c:pt idx="47">
                  <c:v>0.62</c:v>
                </c:pt>
                <c:pt idx="48">
                  <c:v>0.63</c:v>
                </c:pt>
                <c:pt idx="49">
                  <c:v>0.63</c:v>
                </c:pt>
                <c:pt idx="50">
                  <c:v>0.635</c:v>
                </c:pt>
                <c:pt idx="51">
                  <c:v>0.64</c:v>
                </c:pt>
                <c:pt idx="52">
                  <c:v>0.64</c:v>
                </c:pt>
                <c:pt idx="53">
                  <c:v>0.645</c:v>
                </c:pt>
                <c:pt idx="54">
                  <c:v>0.655</c:v>
                </c:pt>
                <c:pt idx="55">
                  <c:v>0.66</c:v>
                </c:pt>
                <c:pt idx="56">
                  <c:v>0.665</c:v>
                </c:pt>
                <c:pt idx="57">
                  <c:v>0.68</c:v>
                </c:pt>
                <c:pt idx="58">
                  <c:v>0.68</c:v>
                </c:pt>
                <c:pt idx="59">
                  <c:v>0.685</c:v>
                </c:pt>
                <c:pt idx="60">
                  <c:v>0.685</c:v>
                </c:pt>
                <c:pt idx="61">
                  <c:v>0.695</c:v>
                </c:pt>
                <c:pt idx="62">
                  <c:v>0.7</c:v>
                </c:pt>
                <c:pt idx="63">
                  <c:v>0.705</c:v>
                </c:pt>
                <c:pt idx="64">
                  <c:v>0.705</c:v>
                </c:pt>
                <c:pt idx="65">
                  <c:v>0.725</c:v>
                </c:pt>
                <c:pt idx="66">
                  <c:v>0.735</c:v>
                </c:pt>
                <c:pt idx="67">
                  <c:v>0.74</c:v>
                </c:pt>
                <c:pt idx="68">
                  <c:v>0.745</c:v>
                </c:pt>
                <c:pt idx="69">
                  <c:v>0.75</c:v>
                </c:pt>
                <c:pt idx="70">
                  <c:v>0.76</c:v>
                </c:pt>
                <c:pt idx="71">
                  <c:v>0.765</c:v>
                </c:pt>
                <c:pt idx="72">
                  <c:v>0.765</c:v>
                </c:pt>
                <c:pt idx="73">
                  <c:v>0.765</c:v>
                </c:pt>
                <c:pt idx="74">
                  <c:v>0.77</c:v>
                </c:pt>
                <c:pt idx="75">
                  <c:v>0.78</c:v>
                </c:pt>
                <c:pt idx="76">
                  <c:v>0.78</c:v>
                </c:pt>
                <c:pt idx="77">
                  <c:v>0.79</c:v>
                </c:pt>
                <c:pt idx="78">
                  <c:v>0.79</c:v>
                </c:pt>
                <c:pt idx="79">
                  <c:v>0.8</c:v>
                </c:pt>
                <c:pt idx="80">
                  <c:v>0.82</c:v>
                </c:pt>
                <c:pt idx="81">
                  <c:v>0.825</c:v>
                </c:pt>
                <c:pt idx="82">
                  <c:v>0.83</c:v>
                </c:pt>
                <c:pt idx="83">
                  <c:v>0.84</c:v>
                </c:pt>
                <c:pt idx="84">
                  <c:v>0.865</c:v>
                </c:pt>
                <c:pt idx="85">
                  <c:v>0.875</c:v>
                </c:pt>
                <c:pt idx="86">
                  <c:v>0.88</c:v>
                </c:pt>
                <c:pt idx="87">
                  <c:v>0.88</c:v>
                </c:pt>
                <c:pt idx="88">
                  <c:v>0.88</c:v>
                </c:pt>
                <c:pt idx="89">
                  <c:v>0.88</c:v>
                </c:pt>
                <c:pt idx="90">
                  <c:v>0.885</c:v>
                </c:pt>
                <c:pt idx="91">
                  <c:v>0.885</c:v>
                </c:pt>
                <c:pt idx="92">
                  <c:v>0.885</c:v>
                </c:pt>
                <c:pt idx="93">
                  <c:v>0.89</c:v>
                </c:pt>
                <c:pt idx="94">
                  <c:v>0.89</c:v>
                </c:pt>
                <c:pt idx="95">
                  <c:v>0.89</c:v>
                </c:pt>
                <c:pt idx="96">
                  <c:v>0.9</c:v>
                </c:pt>
                <c:pt idx="97">
                  <c:v>0.9</c:v>
                </c:pt>
                <c:pt idx="98">
                  <c:v>0.9</c:v>
                </c:pt>
                <c:pt idx="99">
                  <c:v>0.9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87192384"/>
        <c:axId val="-2087189104"/>
      </c:lineChart>
      <c:catAx>
        <c:axId val="-2087192384"/>
        <c:scaling>
          <c:orientation val="minMax"/>
        </c:scaling>
        <c:delete val="0"/>
        <c:axPos val="b"/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87189104"/>
        <c:crosses val="autoZero"/>
        <c:auto val="1"/>
        <c:lblAlgn val="ctr"/>
        <c:lblOffset val="100"/>
        <c:noMultiLvlLbl val="0"/>
      </c:catAx>
      <c:valAx>
        <c:axId val="-2087189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87192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average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WCCT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Barrat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S-N</c:v>
                </c:pt>
                <c:pt idx="1">
                  <c:v>L-N</c:v>
                </c:pt>
                <c:pt idx="2">
                  <c:v>S-W</c:v>
                </c:pt>
                <c:pt idx="3">
                  <c:v>L-W</c:v>
                </c:pt>
                <c:pt idx="4">
                  <c:v>ALL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0.6</c:v>
                </c:pt>
                <c:pt idx="1">
                  <c:v>0.6</c:v>
                </c:pt>
                <c:pt idx="2">
                  <c:v>0.6</c:v>
                </c:pt>
                <c:pt idx="3">
                  <c:v>0.9</c:v>
                </c:pt>
                <c:pt idx="4">
                  <c:v>0.7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Aalo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S-N</c:v>
                </c:pt>
                <c:pt idx="1">
                  <c:v>L-N</c:v>
                </c:pt>
                <c:pt idx="2">
                  <c:v>S-W</c:v>
                </c:pt>
                <c:pt idx="3">
                  <c:v>L-W</c:v>
                </c:pt>
                <c:pt idx="4">
                  <c:v>ALL</c:v>
                </c:pt>
              </c:strCache>
            </c:strRef>
          </c:cat>
          <c:val>
            <c:numRef>
              <c:f>工作表1!$C$2:$C$6</c:f>
              <c:numCache>
                <c:formatCode>General</c:formatCode>
                <c:ptCount val="5"/>
                <c:pt idx="0">
                  <c:v>1.5</c:v>
                </c:pt>
                <c:pt idx="1">
                  <c:v>1.2</c:v>
                </c:pt>
                <c:pt idx="2">
                  <c:v>0.7</c:v>
                </c:pt>
                <c:pt idx="3">
                  <c:v>0.8</c:v>
                </c:pt>
                <c:pt idx="4">
                  <c:v>0.8</c:v>
                </c:pt>
              </c:numCache>
            </c:numRef>
          </c:val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Varys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S-N</c:v>
                </c:pt>
                <c:pt idx="1">
                  <c:v>L-N</c:v>
                </c:pt>
                <c:pt idx="2">
                  <c:v>S-W</c:v>
                </c:pt>
                <c:pt idx="3">
                  <c:v>L-W</c:v>
                </c:pt>
                <c:pt idx="4">
                  <c:v>ALL</c:v>
                </c:pt>
              </c:strCache>
            </c:strRef>
          </c:cat>
          <c:val>
            <c:numRef>
              <c:f>工作表1!$D$2:$D$6</c:f>
              <c:numCache>
                <c:formatCode>General</c:formatCode>
                <c:ptCount val="5"/>
                <c:pt idx="0">
                  <c:v>2.4</c:v>
                </c:pt>
                <c:pt idx="1">
                  <c:v>1.6</c:v>
                </c:pt>
                <c:pt idx="2">
                  <c:v>0.9</c:v>
                </c:pt>
                <c:pt idx="3">
                  <c:v>1.0</c:v>
                </c:pt>
                <c:pt idx="4">
                  <c:v>1.1</c:v>
                </c:pt>
              </c:numCache>
            </c:numRef>
          </c:val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Yosemite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S-N</c:v>
                </c:pt>
                <c:pt idx="1">
                  <c:v>L-N</c:v>
                </c:pt>
                <c:pt idx="2">
                  <c:v>S-W</c:v>
                </c:pt>
                <c:pt idx="3">
                  <c:v>L-W</c:v>
                </c:pt>
                <c:pt idx="4">
                  <c:v>ALL</c:v>
                </c:pt>
              </c:strCache>
            </c:strRef>
          </c:cat>
          <c:val>
            <c:numRef>
              <c:f>工作表1!$E$2:$E$6</c:f>
              <c:numCache>
                <c:formatCode>General</c:formatCode>
                <c:ptCount val="5"/>
                <c:pt idx="0">
                  <c:v>2.6</c:v>
                </c:pt>
                <c:pt idx="1">
                  <c:v>1.7</c:v>
                </c:pt>
                <c:pt idx="2">
                  <c:v>1.4</c:v>
                </c:pt>
                <c:pt idx="3">
                  <c:v>1.2</c:v>
                </c:pt>
                <c:pt idx="4">
                  <c:v>1.4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80163600"/>
        <c:axId val="-2108495360"/>
      </c:barChart>
      <c:catAx>
        <c:axId val="-2080163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108495360"/>
        <c:crosses val="autoZero"/>
        <c:auto val="1"/>
        <c:lblAlgn val="ctr"/>
        <c:lblOffset val="100"/>
        <c:noMultiLvlLbl val="0"/>
      </c:catAx>
      <c:valAx>
        <c:axId val="-2108495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80163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82540875302001"/>
          <c:y val="0.89528564734689"/>
          <c:w val="0.686595869596621"/>
          <c:h val="0.1047143526531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CDF-WCCT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Barrat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工作表1!$A$2:$A$11</c:f>
              <c:numCache>
                <c:formatCode>0_ </c:formatCode>
                <c:ptCount val="10"/>
                <c:pt idx="0">
                  <c:v>0.0</c:v>
                </c:pt>
                <c:pt idx="1">
                  <c:v>111.1111111</c:v>
                </c:pt>
                <c:pt idx="2">
                  <c:v>222.2222222</c:v>
                </c:pt>
                <c:pt idx="3">
                  <c:v>333.3333332999989</c:v>
                </c:pt>
                <c:pt idx="4">
                  <c:v>444.4444444</c:v>
                </c:pt>
                <c:pt idx="5">
                  <c:v>555.5555555999994</c:v>
                </c:pt>
                <c:pt idx="6">
                  <c:v>666.6666666999936</c:v>
                </c:pt>
                <c:pt idx="7">
                  <c:v>777.7777778</c:v>
                </c:pt>
                <c:pt idx="8">
                  <c:v>888.8888889</c:v>
                </c:pt>
                <c:pt idx="9">
                  <c:v>1000.0</c:v>
                </c:pt>
              </c:numCache>
            </c:numRef>
          </c:cat>
          <c:val>
            <c:numRef>
              <c:f>工作表1!$B$2:$B$11</c:f>
              <c:numCache>
                <c:formatCode>General</c:formatCode>
                <c:ptCount val="10"/>
                <c:pt idx="0">
                  <c:v>0.0</c:v>
                </c:pt>
                <c:pt idx="1">
                  <c:v>0.783269962</c:v>
                </c:pt>
                <c:pt idx="2">
                  <c:v>0.826996198</c:v>
                </c:pt>
                <c:pt idx="3">
                  <c:v>0.844106464</c:v>
                </c:pt>
                <c:pt idx="4">
                  <c:v>0.865019011</c:v>
                </c:pt>
                <c:pt idx="5">
                  <c:v>0.884030418</c:v>
                </c:pt>
                <c:pt idx="6">
                  <c:v>0.88973384</c:v>
                </c:pt>
                <c:pt idx="7">
                  <c:v>0.893536122</c:v>
                </c:pt>
                <c:pt idx="8">
                  <c:v>0.903041825</c:v>
                </c:pt>
                <c:pt idx="9">
                  <c:v>0.908745247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Aalo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工作表1!$A$2:$A$11</c:f>
              <c:numCache>
                <c:formatCode>0_ </c:formatCode>
                <c:ptCount val="10"/>
                <c:pt idx="0">
                  <c:v>0.0</c:v>
                </c:pt>
                <c:pt idx="1">
                  <c:v>111.1111111</c:v>
                </c:pt>
                <c:pt idx="2">
                  <c:v>222.2222222</c:v>
                </c:pt>
                <c:pt idx="3">
                  <c:v>333.3333332999989</c:v>
                </c:pt>
                <c:pt idx="4">
                  <c:v>444.4444444</c:v>
                </c:pt>
                <c:pt idx="5">
                  <c:v>555.5555555999994</c:v>
                </c:pt>
                <c:pt idx="6">
                  <c:v>666.6666666999936</c:v>
                </c:pt>
                <c:pt idx="7">
                  <c:v>777.7777778</c:v>
                </c:pt>
                <c:pt idx="8">
                  <c:v>888.8888889</c:v>
                </c:pt>
                <c:pt idx="9">
                  <c:v>1000.0</c:v>
                </c:pt>
              </c:numCache>
            </c:numRef>
          </c:cat>
          <c:val>
            <c:numRef>
              <c:f>工作表1!$C$2:$C$11</c:f>
              <c:numCache>
                <c:formatCode>General</c:formatCode>
                <c:ptCount val="10"/>
                <c:pt idx="0">
                  <c:v>0.0</c:v>
                </c:pt>
                <c:pt idx="1">
                  <c:v>0.596958175</c:v>
                </c:pt>
                <c:pt idx="2">
                  <c:v>0.652091255</c:v>
                </c:pt>
                <c:pt idx="3">
                  <c:v>0.688212928</c:v>
                </c:pt>
                <c:pt idx="4">
                  <c:v>0.709125475</c:v>
                </c:pt>
                <c:pt idx="5">
                  <c:v>0.731939163</c:v>
                </c:pt>
                <c:pt idx="6">
                  <c:v>0.752851711</c:v>
                </c:pt>
                <c:pt idx="7">
                  <c:v>0.760456274</c:v>
                </c:pt>
                <c:pt idx="8">
                  <c:v>0.773764259</c:v>
                </c:pt>
                <c:pt idx="9">
                  <c:v>0.787072243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TCP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工作表1!$A$2:$A$11</c:f>
              <c:numCache>
                <c:formatCode>0_ </c:formatCode>
                <c:ptCount val="10"/>
                <c:pt idx="0">
                  <c:v>0.0</c:v>
                </c:pt>
                <c:pt idx="1">
                  <c:v>111.1111111</c:v>
                </c:pt>
                <c:pt idx="2">
                  <c:v>222.2222222</c:v>
                </c:pt>
                <c:pt idx="3">
                  <c:v>333.3333332999989</c:v>
                </c:pt>
                <c:pt idx="4">
                  <c:v>444.4444444</c:v>
                </c:pt>
                <c:pt idx="5">
                  <c:v>555.5555555999994</c:v>
                </c:pt>
                <c:pt idx="6">
                  <c:v>666.6666666999936</c:v>
                </c:pt>
                <c:pt idx="7">
                  <c:v>777.7777778</c:v>
                </c:pt>
                <c:pt idx="8">
                  <c:v>888.8888889</c:v>
                </c:pt>
                <c:pt idx="9">
                  <c:v>1000.0</c:v>
                </c:pt>
              </c:numCache>
            </c:numRef>
          </c:cat>
          <c:val>
            <c:numRef>
              <c:f>工作表1!$D$2:$D$11</c:f>
              <c:numCache>
                <c:formatCode>General</c:formatCode>
                <c:ptCount val="10"/>
                <c:pt idx="0">
                  <c:v>0.0</c:v>
                </c:pt>
                <c:pt idx="1">
                  <c:v>0.534220532</c:v>
                </c:pt>
                <c:pt idx="2">
                  <c:v>0.593155894</c:v>
                </c:pt>
                <c:pt idx="3">
                  <c:v>0.634980989</c:v>
                </c:pt>
                <c:pt idx="4">
                  <c:v>0.659695817</c:v>
                </c:pt>
                <c:pt idx="5">
                  <c:v>0.686311787</c:v>
                </c:pt>
                <c:pt idx="6">
                  <c:v>0.69581749</c:v>
                </c:pt>
                <c:pt idx="7">
                  <c:v>0.714828897</c:v>
                </c:pt>
                <c:pt idx="8">
                  <c:v>0.728136882</c:v>
                </c:pt>
                <c:pt idx="9">
                  <c:v>0.74904943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Varys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工作表1!$A$2:$A$11</c:f>
              <c:numCache>
                <c:formatCode>0_ </c:formatCode>
                <c:ptCount val="10"/>
                <c:pt idx="0">
                  <c:v>0.0</c:v>
                </c:pt>
                <c:pt idx="1">
                  <c:v>111.1111111</c:v>
                </c:pt>
                <c:pt idx="2">
                  <c:v>222.2222222</c:v>
                </c:pt>
                <c:pt idx="3">
                  <c:v>333.3333332999989</c:v>
                </c:pt>
                <c:pt idx="4">
                  <c:v>444.4444444</c:v>
                </c:pt>
                <c:pt idx="5">
                  <c:v>555.5555555999994</c:v>
                </c:pt>
                <c:pt idx="6">
                  <c:v>666.6666666999936</c:v>
                </c:pt>
                <c:pt idx="7">
                  <c:v>777.7777778</c:v>
                </c:pt>
                <c:pt idx="8">
                  <c:v>888.8888889</c:v>
                </c:pt>
                <c:pt idx="9">
                  <c:v>1000.0</c:v>
                </c:pt>
              </c:numCache>
            </c:numRef>
          </c:cat>
          <c:val>
            <c:numRef>
              <c:f>工作表1!$E$2:$E$11</c:f>
              <c:numCache>
                <c:formatCode>General</c:formatCode>
                <c:ptCount val="10"/>
                <c:pt idx="0">
                  <c:v>0.0</c:v>
                </c:pt>
                <c:pt idx="1">
                  <c:v>0.534220532</c:v>
                </c:pt>
                <c:pt idx="2">
                  <c:v>0.593155894</c:v>
                </c:pt>
                <c:pt idx="3">
                  <c:v>0.634980989</c:v>
                </c:pt>
                <c:pt idx="4">
                  <c:v>0.659695817</c:v>
                </c:pt>
                <c:pt idx="5">
                  <c:v>0.686311787</c:v>
                </c:pt>
                <c:pt idx="6">
                  <c:v>0.69581749</c:v>
                </c:pt>
                <c:pt idx="7">
                  <c:v>0.714828897</c:v>
                </c:pt>
                <c:pt idx="8">
                  <c:v>0.728136882</c:v>
                </c:pt>
                <c:pt idx="9">
                  <c:v>0.74904943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工作表1!$F$1</c:f>
              <c:strCache>
                <c:ptCount val="1"/>
                <c:pt idx="0">
                  <c:v>Yosemite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工作表1!$A$2:$A$11</c:f>
              <c:numCache>
                <c:formatCode>0_ </c:formatCode>
                <c:ptCount val="10"/>
                <c:pt idx="0">
                  <c:v>0.0</c:v>
                </c:pt>
                <c:pt idx="1">
                  <c:v>111.1111111</c:v>
                </c:pt>
                <c:pt idx="2">
                  <c:v>222.2222222</c:v>
                </c:pt>
                <c:pt idx="3">
                  <c:v>333.3333332999989</c:v>
                </c:pt>
                <c:pt idx="4">
                  <c:v>444.4444444</c:v>
                </c:pt>
                <c:pt idx="5">
                  <c:v>555.5555555999994</c:v>
                </c:pt>
                <c:pt idx="6">
                  <c:v>666.6666666999936</c:v>
                </c:pt>
                <c:pt idx="7">
                  <c:v>777.7777778</c:v>
                </c:pt>
                <c:pt idx="8">
                  <c:v>888.8888889</c:v>
                </c:pt>
                <c:pt idx="9">
                  <c:v>1000.0</c:v>
                </c:pt>
              </c:numCache>
            </c:numRef>
          </c:cat>
          <c:val>
            <c:numRef>
              <c:f>工作表1!$F$2:$F$11</c:f>
              <c:numCache>
                <c:formatCode>General</c:formatCode>
                <c:ptCount val="10"/>
                <c:pt idx="0">
                  <c:v>0.0</c:v>
                </c:pt>
                <c:pt idx="1">
                  <c:v>0.800380228</c:v>
                </c:pt>
                <c:pt idx="2">
                  <c:v>0.86121673</c:v>
                </c:pt>
                <c:pt idx="3">
                  <c:v>0.872623574</c:v>
                </c:pt>
                <c:pt idx="4">
                  <c:v>0.88973384</c:v>
                </c:pt>
                <c:pt idx="5">
                  <c:v>0.903041825</c:v>
                </c:pt>
                <c:pt idx="6">
                  <c:v>0.910646388</c:v>
                </c:pt>
                <c:pt idx="7">
                  <c:v>0.914448669</c:v>
                </c:pt>
                <c:pt idx="8">
                  <c:v>0.922053232</c:v>
                </c:pt>
                <c:pt idx="9">
                  <c:v>0.929657795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112724112"/>
        <c:axId val="-2112722272"/>
      </c:lineChart>
      <c:catAx>
        <c:axId val="-2112724112"/>
        <c:scaling>
          <c:orientation val="minMax"/>
        </c:scaling>
        <c:delete val="0"/>
        <c:axPos val="b"/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112722272"/>
        <c:crosses val="autoZero"/>
        <c:auto val="1"/>
        <c:lblAlgn val="ctr"/>
        <c:lblOffset val="100"/>
        <c:noMultiLvlLbl val="0"/>
      </c:catAx>
      <c:valAx>
        <c:axId val="-2112722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112724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average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CCT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0976401584930456"/>
          <c:y val="0.221779988987775"/>
          <c:w val="0.867661312301107"/>
          <c:h val="0.4988620963301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Barrat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Significant</c:v>
                </c:pt>
                <c:pt idx="1">
                  <c:v>Important</c:v>
                </c:pt>
                <c:pt idx="2">
                  <c:v>Normal</c:v>
                </c:pt>
                <c:pt idx="3">
                  <c:v>Unimportant</c:v>
                </c:pt>
                <c:pt idx="4">
                  <c:v>Lax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0.2</c:v>
                </c:pt>
                <c:pt idx="1">
                  <c:v>0.8</c:v>
                </c:pt>
                <c:pt idx="2">
                  <c:v>0.4</c:v>
                </c:pt>
                <c:pt idx="3">
                  <c:v>0.9</c:v>
                </c:pt>
                <c:pt idx="4">
                  <c:v>0.6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Aalo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Significant</c:v>
                </c:pt>
                <c:pt idx="1">
                  <c:v>Important</c:v>
                </c:pt>
                <c:pt idx="2">
                  <c:v>Normal</c:v>
                </c:pt>
                <c:pt idx="3">
                  <c:v>Unimportant</c:v>
                </c:pt>
                <c:pt idx="4">
                  <c:v>Lax</c:v>
                </c:pt>
              </c:strCache>
            </c:strRef>
          </c:cat>
          <c:val>
            <c:numRef>
              <c:f>工作表1!$C$2:$C$6</c:f>
              <c:numCache>
                <c:formatCode>General</c:formatCode>
                <c:ptCount val="5"/>
                <c:pt idx="0">
                  <c:v>1.2</c:v>
                </c:pt>
                <c:pt idx="1">
                  <c:v>1.0</c:v>
                </c:pt>
                <c:pt idx="2">
                  <c:v>0.9</c:v>
                </c:pt>
                <c:pt idx="3">
                  <c:v>0.9</c:v>
                </c:pt>
                <c:pt idx="4">
                  <c:v>0.8</c:v>
                </c:pt>
              </c:numCache>
            </c:numRef>
          </c:val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Varys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Significant</c:v>
                </c:pt>
                <c:pt idx="1">
                  <c:v>Important</c:v>
                </c:pt>
                <c:pt idx="2">
                  <c:v>Normal</c:v>
                </c:pt>
                <c:pt idx="3">
                  <c:v>Unimportant</c:v>
                </c:pt>
                <c:pt idx="4">
                  <c:v>Lax</c:v>
                </c:pt>
              </c:strCache>
            </c:strRef>
          </c:cat>
          <c:val>
            <c:numRef>
              <c:f>工作表1!$D$2:$D$6</c:f>
              <c:numCache>
                <c:formatCode>General</c:formatCode>
                <c:ptCount val="5"/>
                <c:pt idx="0">
                  <c:v>2.4</c:v>
                </c:pt>
                <c:pt idx="1">
                  <c:v>2.3</c:v>
                </c:pt>
                <c:pt idx="2">
                  <c:v>0.9</c:v>
                </c:pt>
                <c:pt idx="3">
                  <c:v>2.2</c:v>
                </c:pt>
                <c:pt idx="4">
                  <c:v>1.6</c:v>
                </c:pt>
              </c:numCache>
            </c:numRef>
          </c:val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Yosemite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Significant</c:v>
                </c:pt>
                <c:pt idx="1">
                  <c:v>Important</c:v>
                </c:pt>
                <c:pt idx="2">
                  <c:v>Normal</c:v>
                </c:pt>
                <c:pt idx="3">
                  <c:v>Unimportant</c:v>
                </c:pt>
                <c:pt idx="4">
                  <c:v>Lax</c:v>
                </c:pt>
              </c:strCache>
            </c:strRef>
          </c:cat>
          <c:val>
            <c:numRef>
              <c:f>工作表1!$E$2:$E$6</c:f>
              <c:numCache>
                <c:formatCode>General</c:formatCode>
                <c:ptCount val="5"/>
                <c:pt idx="0">
                  <c:v>3.2</c:v>
                </c:pt>
                <c:pt idx="1">
                  <c:v>3.0</c:v>
                </c:pt>
                <c:pt idx="2">
                  <c:v>2.5</c:v>
                </c:pt>
                <c:pt idx="3">
                  <c:v>1.1</c:v>
                </c:pt>
                <c:pt idx="4">
                  <c:v>1.3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07763456"/>
        <c:axId val="-2108467728"/>
      </c:barChart>
      <c:catAx>
        <c:axId val="-2107763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108467728"/>
        <c:crosses val="autoZero"/>
        <c:auto val="1"/>
        <c:lblAlgn val="ctr"/>
        <c:lblOffset val="100"/>
        <c:noMultiLvlLbl val="0"/>
      </c:catAx>
      <c:valAx>
        <c:axId val="-2108467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107763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82540875302001"/>
          <c:y val="0.89528564734689"/>
          <c:w val="0.686595869596621"/>
          <c:h val="0.1047143526531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mtClean="0"/>
              <a:t>CDF-CCT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Barrat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工作表1!$A$2:$A$11</c:f>
              <c:numCache>
                <c:formatCode>0_ </c:formatCode>
                <c:ptCount val="10"/>
                <c:pt idx="0">
                  <c:v>0.0</c:v>
                </c:pt>
                <c:pt idx="1">
                  <c:v>111.1111111</c:v>
                </c:pt>
                <c:pt idx="2">
                  <c:v>222.2222222</c:v>
                </c:pt>
                <c:pt idx="3">
                  <c:v>333.3333332999989</c:v>
                </c:pt>
                <c:pt idx="4">
                  <c:v>444.4444444</c:v>
                </c:pt>
                <c:pt idx="5">
                  <c:v>555.5555555999994</c:v>
                </c:pt>
                <c:pt idx="6">
                  <c:v>666.6666666999932</c:v>
                </c:pt>
                <c:pt idx="7">
                  <c:v>777.7777778</c:v>
                </c:pt>
                <c:pt idx="8">
                  <c:v>888.8888889</c:v>
                </c:pt>
                <c:pt idx="9">
                  <c:v>1000.0</c:v>
                </c:pt>
              </c:numCache>
            </c:numRef>
          </c:cat>
          <c:val>
            <c:numRef>
              <c:f>工作表1!$B$2:$B$11</c:f>
              <c:numCache>
                <c:formatCode>General</c:formatCode>
                <c:ptCount val="10"/>
                <c:pt idx="0">
                  <c:v>0.0</c:v>
                </c:pt>
                <c:pt idx="1">
                  <c:v>0.783269962</c:v>
                </c:pt>
                <c:pt idx="2">
                  <c:v>0.826996198</c:v>
                </c:pt>
                <c:pt idx="3">
                  <c:v>0.844106464</c:v>
                </c:pt>
                <c:pt idx="4">
                  <c:v>0.865019011</c:v>
                </c:pt>
                <c:pt idx="5">
                  <c:v>0.884030418</c:v>
                </c:pt>
                <c:pt idx="6">
                  <c:v>0.88973384</c:v>
                </c:pt>
                <c:pt idx="7">
                  <c:v>0.893536122</c:v>
                </c:pt>
                <c:pt idx="8">
                  <c:v>0.903041825</c:v>
                </c:pt>
                <c:pt idx="9">
                  <c:v>0.908745247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Aalo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工作表1!$A$2:$A$11</c:f>
              <c:numCache>
                <c:formatCode>0_ </c:formatCode>
                <c:ptCount val="10"/>
                <c:pt idx="0">
                  <c:v>0.0</c:v>
                </c:pt>
                <c:pt idx="1">
                  <c:v>111.1111111</c:v>
                </c:pt>
                <c:pt idx="2">
                  <c:v>222.2222222</c:v>
                </c:pt>
                <c:pt idx="3">
                  <c:v>333.3333332999989</c:v>
                </c:pt>
                <c:pt idx="4">
                  <c:v>444.4444444</c:v>
                </c:pt>
                <c:pt idx="5">
                  <c:v>555.5555555999994</c:v>
                </c:pt>
                <c:pt idx="6">
                  <c:v>666.6666666999932</c:v>
                </c:pt>
                <c:pt idx="7">
                  <c:v>777.7777778</c:v>
                </c:pt>
                <c:pt idx="8">
                  <c:v>888.8888889</c:v>
                </c:pt>
                <c:pt idx="9">
                  <c:v>1000.0</c:v>
                </c:pt>
              </c:numCache>
            </c:numRef>
          </c:cat>
          <c:val>
            <c:numRef>
              <c:f>工作表1!$C$2:$C$11</c:f>
              <c:numCache>
                <c:formatCode>General</c:formatCode>
                <c:ptCount val="10"/>
                <c:pt idx="0">
                  <c:v>0.0</c:v>
                </c:pt>
                <c:pt idx="1">
                  <c:v>0.596958175</c:v>
                </c:pt>
                <c:pt idx="2">
                  <c:v>0.652091255</c:v>
                </c:pt>
                <c:pt idx="3">
                  <c:v>0.688212928</c:v>
                </c:pt>
                <c:pt idx="4">
                  <c:v>0.709125475</c:v>
                </c:pt>
                <c:pt idx="5">
                  <c:v>0.731939163</c:v>
                </c:pt>
                <c:pt idx="6">
                  <c:v>0.752851711</c:v>
                </c:pt>
                <c:pt idx="7">
                  <c:v>0.760456274</c:v>
                </c:pt>
                <c:pt idx="8">
                  <c:v>0.773764259</c:v>
                </c:pt>
                <c:pt idx="9">
                  <c:v>0.787072243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TCP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工作表1!$A$2:$A$11</c:f>
              <c:numCache>
                <c:formatCode>0_ </c:formatCode>
                <c:ptCount val="10"/>
                <c:pt idx="0">
                  <c:v>0.0</c:v>
                </c:pt>
                <c:pt idx="1">
                  <c:v>111.1111111</c:v>
                </c:pt>
                <c:pt idx="2">
                  <c:v>222.2222222</c:v>
                </c:pt>
                <c:pt idx="3">
                  <c:v>333.3333332999989</c:v>
                </c:pt>
                <c:pt idx="4">
                  <c:v>444.4444444</c:v>
                </c:pt>
                <c:pt idx="5">
                  <c:v>555.5555555999994</c:v>
                </c:pt>
                <c:pt idx="6">
                  <c:v>666.6666666999932</c:v>
                </c:pt>
                <c:pt idx="7">
                  <c:v>777.7777778</c:v>
                </c:pt>
                <c:pt idx="8">
                  <c:v>888.8888889</c:v>
                </c:pt>
                <c:pt idx="9">
                  <c:v>1000.0</c:v>
                </c:pt>
              </c:numCache>
            </c:numRef>
          </c:cat>
          <c:val>
            <c:numRef>
              <c:f>工作表1!$D$2:$D$11</c:f>
              <c:numCache>
                <c:formatCode>General</c:formatCode>
                <c:ptCount val="10"/>
                <c:pt idx="0">
                  <c:v>0.0</c:v>
                </c:pt>
                <c:pt idx="1">
                  <c:v>0.534220532</c:v>
                </c:pt>
                <c:pt idx="2">
                  <c:v>0.593155894</c:v>
                </c:pt>
                <c:pt idx="3">
                  <c:v>0.634980989</c:v>
                </c:pt>
                <c:pt idx="4">
                  <c:v>0.659695817</c:v>
                </c:pt>
                <c:pt idx="5">
                  <c:v>0.686311787</c:v>
                </c:pt>
                <c:pt idx="6">
                  <c:v>0.69581749</c:v>
                </c:pt>
                <c:pt idx="7">
                  <c:v>0.714828897</c:v>
                </c:pt>
                <c:pt idx="8">
                  <c:v>0.728136882</c:v>
                </c:pt>
                <c:pt idx="9">
                  <c:v>0.74904943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Varys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工作表1!$A$2:$A$11</c:f>
              <c:numCache>
                <c:formatCode>0_ </c:formatCode>
                <c:ptCount val="10"/>
                <c:pt idx="0">
                  <c:v>0.0</c:v>
                </c:pt>
                <c:pt idx="1">
                  <c:v>111.1111111</c:v>
                </c:pt>
                <c:pt idx="2">
                  <c:v>222.2222222</c:v>
                </c:pt>
                <c:pt idx="3">
                  <c:v>333.3333332999989</c:v>
                </c:pt>
                <c:pt idx="4">
                  <c:v>444.4444444</c:v>
                </c:pt>
                <c:pt idx="5">
                  <c:v>555.5555555999994</c:v>
                </c:pt>
                <c:pt idx="6">
                  <c:v>666.6666666999932</c:v>
                </c:pt>
                <c:pt idx="7">
                  <c:v>777.7777778</c:v>
                </c:pt>
                <c:pt idx="8">
                  <c:v>888.8888889</c:v>
                </c:pt>
                <c:pt idx="9">
                  <c:v>1000.0</c:v>
                </c:pt>
              </c:numCache>
            </c:numRef>
          </c:cat>
          <c:val>
            <c:numRef>
              <c:f>工作表1!$E$2:$E$11</c:f>
              <c:numCache>
                <c:formatCode>General</c:formatCode>
                <c:ptCount val="10"/>
                <c:pt idx="0">
                  <c:v>0.0</c:v>
                </c:pt>
                <c:pt idx="1">
                  <c:v>0.534220532</c:v>
                </c:pt>
                <c:pt idx="2">
                  <c:v>0.593155894</c:v>
                </c:pt>
                <c:pt idx="3">
                  <c:v>0.634980989</c:v>
                </c:pt>
                <c:pt idx="4">
                  <c:v>0.659695817</c:v>
                </c:pt>
                <c:pt idx="5">
                  <c:v>0.686311787</c:v>
                </c:pt>
                <c:pt idx="6">
                  <c:v>0.69581749</c:v>
                </c:pt>
                <c:pt idx="7">
                  <c:v>0.714828897</c:v>
                </c:pt>
                <c:pt idx="8">
                  <c:v>0.728136882</c:v>
                </c:pt>
                <c:pt idx="9">
                  <c:v>0.74904943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工作表1!$F$1</c:f>
              <c:strCache>
                <c:ptCount val="1"/>
                <c:pt idx="0">
                  <c:v>Yosemite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工作表1!$A$2:$A$11</c:f>
              <c:numCache>
                <c:formatCode>0_ </c:formatCode>
                <c:ptCount val="10"/>
                <c:pt idx="0">
                  <c:v>0.0</c:v>
                </c:pt>
                <c:pt idx="1">
                  <c:v>111.1111111</c:v>
                </c:pt>
                <c:pt idx="2">
                  <c:v>222.2222222</c:v>
                </c:pt>
                <c:pt idx="3">
                  <c:v>333.3333332999989</c:v>
                </c:pt>
                <c:pt idx="4">
                  <c:v>444.4444444</c:v>
                </c:pt>
                <c:pt idx="5">
                  <c:v>555.5555555999994</c:v>
                </c:pt>
                <c:pt idx="6">
                  <c:v>666.6666666999932</c:v>
                </c:pt>
                <c:pt idx="7">
                  <c:v>777.7777778</c:v>
                </c:pt>
                <c:pt idx="8">
                  <c:v>888.8888889</c:v>
                </c:pt>
                <c:pt idx="9">
                  <c:v>1000.0</c:v>
                </c:pt>
              </c:numCache>
            </c:numRef>
          </c:cat>
          <c:val>
            <c:numRef>
              <c:f>工作表1!$F$2:$F$11</c:f>
              <c:numCache>
                <c:formatCode>General</c:formatCode>
                <c:ptCount val="10"/>
                <c:pt idx="0">
                  <c:v>0.0</c:v>
                </c:pt>
                <c:pt idx="1">
                  <c:v>0.800380228</c:v>
                </c:pt>
                <c:pt idx="2">
                  <c:v>0.86121673</c:v>
                </c:pt>
                <c:pt idx="3">
                  <c:v>0.872623574</c:v>
                </c:pt>
                <c:pt idx="4">
                  <c:v>0.88973384</c:v>
                </c:pt>
                <c:pt idx="5">
                  <c:v>0.903041825</c:v>
                </c:pt>
                <c:pt idx="6">
                  <c:v>0.910646388</c:v>
                </c:pt>
                <c:pt idx="7">
                  <c:v>0.914448669</c:v>
                </c:pt>
                <c:pt idx="8">
                  <c:v>0.922053232</c:v>
                </c:pt>
                <c:pt idx="9">
                  <c:v>0.929657795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108203072"/>
        <c:axId val="-2107820528"/>
      </c:lineChart>
      <c:catAx>
        <c:axId val="-2108203072"/>
        <c:scaling>
          <c:orientation val="minMax"/>
        </c:scaling>
        <c:delete val="0"/>
        <c:axPos val="b"/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107820528"/>
        <c:crosses val="autoZero"/>
        <c:auto val="1"/>
        <c:lblAlgn val="ctr"/>
        <c:lblOffset val="100"/>
        <c:noMultiLvlLbl val="0"/>
      </c:catAx>
      <c:valAx>
        <c:axId val="-2107820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1082030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27ADD2-AF00-0C4B-91EC-4A5EC26DA737}" type="datetimeFigureOut">
              <a:rPr kumimoji="1" lang="zh-CN" altLang="en-US" smtClean="0"/>
              <a:t>18/4/10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5D00BA-FC01-094E-ADC2-23309E7A5A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7081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790CAD-37FE-C447-B44E-3765884BCD02}" type="datetimeFigureOut">
              <a:rPr kumimoji="1" lang="zh-CN" altLang="en-US" smtClean="0"/>
              <a:t>18/4/10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0913F-683A-8A44-8051-AD94C5261B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8118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1105678"/>
          </a:xfrm>
        </p:spPr>
        <p:txBody>
          <a:bodyPr/>
          <a:lstStyle/>
          <a:p>
            <a:r>
              <a:rPr kumimoji="1" lang="en-US" altLang="zh-CN" sz="4800" baseline="0" dirty="0" smtClean="0"/>
              <a:t>1</a:t>
            </a:r>
            <a:r>
              <a:rPr kumimoji="1" lang="zh-CN" altLang="en-US" sz="4800" baseline="0" dirty="0" smtClean="0"/>
              <a:t> 凝练，解决问题，方法，达到效果，最后的论文总结</a:t>
            </a:r>
          </a:p>
          <a:p>
            <a:r>
              <a:rPr kumimoji="1" lang="en-US" altLang="zh-CN" sz="4800" baseline="0" dirty="0" smtClean="0"/>
              <a:t>2</a:t>
            </a:r>
            <a:r>
              <a:rPr kumimoji="1" lang="zh-CN" altLang="en-US" sz="4800" baseline="0" dirty="0" smtClean="0"/>
              <a:t> 重点，哪些细节需要作为必要</a:t>
            </a:r>
          </a:p>
          <a:p>
            <a:r>
              <a:rPr kumimoji="1" lang="en-US" altLang="zh-CN" sz="4800" baseline="0" dirty="0" smtClean="0"/>
              <a:t>3</a:t>
            </a:r>
            <a:r>
              <a:rPr kumimoji="1" lang="zh-CN" altLang="en-US" sz="4800" baseline="0" dirty="0" smtClean="0"/>
              <a:t> 实验调整</a:t>
            </a:r>
          </a:p>
          <a:p>
            <a:endParaRPr kumimoji="1" lang="zh-CN" altLang="en-US" sz="4800" baseline="0" dirty="0" smtClean="0"/>
          </a:p>
          <a:p>
            <a:r>
              <a:rPr kumimoji="1" lang="zh-CN" altLang="en-US" sz="4800" baseline="0" dirty="0" smtClean="0"/>
              <a:t>各位老师上午好，我是张晗，我的导师是尹霞老师，我的博士论文题目是</a:t>
            </a:r>
            <a:r>
              <a:rPr kumimoji="1" lang="zh-CN" altLang="en-US" sz="4800" b="1" dirty="0" smtClean="0">
                <a:ea typeface="Microsoft YaHei" charset="0"/>
                <a:cs typeface="Microsoft YaHei" charset="0"/>
              </a:rPr>
              <a:t>数据中心网络中的应用传输速率和延迟优化，</a:t>
            </a:r>
          </a:p>
          <a:p>
            <a:endParaRPr kumimoji="1" lang="zh-CN" altLang="en-US" sz="4800" b="1" baseline="0" dirty="0" smtClean="0">
              <a:ea typeface="Microsoft YaHei" charset="0"/>
              <a:cs typeface="Microsoft YaHei" charset="0"/>
            </a:endParaRPr>
          </a:p>
          <a:p>
            <a:endParaRPr kumimoji="1" lang="zh-CN" altLang="en-US" sz="4800" b="1" baseline="0" dirty="0" smtClean="0">
              <a:ea typeface="Microsoft YaHei" charset="0"/>
              <a:cs typeface="Microsoft YaHei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0573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数据中国中心主要的传输优化方案有</a:t>
            </a:r>
            <a:r>
              <a:rPr kumimoji="1" lang="en-US" altLang="zh-CN" dirty="0" smtClean="0"/>
              <a:t>DCTCP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D3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PDQ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D2TCP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pFabric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PASE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FASTPASS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CODA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Karuna</a:t>
            </a:r>
            <a:r>
              <a:rPr kumimoji="1" lang="zh-CN" altLang="en-US" dirty="0" smtClean="0"/>
              <a:t>等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259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aseline="0" dirty="0" smtClean="0"/>
              <a:t>从我们提出的研究路线，对已有的方案进行分类，在</a:t>
            </a:r>
            <a:r>
              <a:rPr lang="en-US" altLang="zh-CN" baseline="0" dirty="0" smtClean="0"/>
              <a:t>2011</a:t>
            </a:r>
            <a:r>
              <a:rPr lang="zh-CN" altLang="en-US" baseline="0" dirty="0" smtClean="0"/>
              <a:t>前的方案主要是公平分配带宽的方案。</a:t>
            </a:r>
          </a:p>
          <a:p>
            <a:r>
              <a:rPr lang="zh-CN" altLang="en-US" baseline="0" dirty="0" smtClean="0"/>
              <a:t>后来分成了流级别优化方案和任务级别优化方案。</a:t>
            </a:r>
          </a:p>
          <a:p>
            <a:r>
              <a:rPr lang="zh-CN" altLang="en-US" baseline="0" dirty="0" smtClean="0"/>
              <a:t>流级别优化方案，主要有</a:t>
            </a:r>
            <a:r>
              <a:rPr lang="en-US" altLang="zh-CN" baseline="0" dirty="0" smtClean="0"/>
              <a:t>XXX</a:t>
            </a:r>
            <a:endParaRPr lang="zh-CN" altLang="en-US" baseline="0" dirty="0" smtClean="0"/>
          </a:p>
          <a:p>
            <a:r>
              <a:rPr lang="zh-CN" altLang="en-US" baseline="0" dirty="0" smtClean="0"/>
              <a:t>任务级别优化方案主要有</a:t>
            </a:r>
            <a:r>
              <a:rPr lang="en-US" altLang="zh-CN" baseline="0" dirty="0" smtClean="0"/>
              <a:t>XXX</a:t>
            </a:r>
            <a:endParaRPr lang="zh-CN" alt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5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此表格是对主要方案从调度技术，期限，应用完成时间，优化级别，考虑期限与性嫩关系，任务重要性等方面对方案进行的总结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3823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总结一下上面的表格，可以得到以下的结论：</a:t>
            </a:r>
          </a:p>
          <a:p>
            <a:pPr lvl="1"/>
            <a:r>
              <a:rPr kumimoji="1" lang="zh-CN" altLang="en-US" sz="2800" dirty="0" smtClean="0">
                <a:ea typeface="Microsoft YaHei" charset="0"/>
                <a:cs typeface="Microsoft YaHei" charset="0"/>
              </a:rPr>
              <a:t>无论当前的流级别还是任务级别的优化，都没有考虑拥塞程度和应用性能的关系，导致方案在</a:t>
            </a:r>
            <a:r>
              <a:rPr kumimoji="1" lang="zh-CN" altLang="en-US" sz="2800" dirty="0" smtClean="0">
                <a:solidFill>
                  <a:srgbClr val="0432FF"/>
                </a:solidFill>
                <a:ea typeface="Microsoft YaHei" charset="0"/>
                <a:cs typeface="Microsoft YaHei" charset="0"/>
              </a:rPr>
              <a:t>重度拥塞时失效</a:t>
            </a:r>
          </a:p>
          <a:p>
            <a:pPr lvl="1"/>
            <a:r>
              <a:rPr kumimoji="1" lang="zh-CN" altLang="en-US" sz="2800" dirty="0" smtClean="0">
                <a:ea typeface="Microsoft YaHei" charset="0"/>
                <a:cs typeface="Microsoft YaHei" charset="0"/>
              </a:rPr>
              <a:t>当前流级别传输方案，都侧重单独解决期限问题或者流完成时间优化，而并没有</a:t>
            </a:r>
            <a:r>
              <a:rPr kumimoji="1" lang="zh-CN" altLang="en-US" sz="2800" dirty="0" smtClean="0">
                <a:solidFill>
                  <a:srgbClr val="0432FF"/>
                </a:solidFill>
                <a:ea typeface="Microsoft YaHei" charset="0"/>
                <a:cs typeface="Microsoft YaHei" charset="0"/>
              </a:rPr>
              <a:t>同时对二者优化</a:t>
            </a:r>
          </a:p>
          <a:p>
            <a:pPr lvl="1"/>
            <a:r>
              <a:rPr kumimoji="1" lang="zh-CN" altLang="en-US" sz="2800" dirty="0" smtClean="0">
                <a:ea typeface="Microsoft YaHei" charset="0"/>
                <a:cs typeface="Microsoft YaHei" charset="0"/>
              </a:rPr>
              <a:t>任务级别的传输调度，大多优化任务完成时间，并没有结合任务重要性进行调度，导致</a:t>
            </a:r>
            <a:r>
              <a:rPr kumimoji="1" lang="zh-CN" altLang="en-US" sz="2800" dirty="0" smtClean="0">
                <a:solidFill>
                  <a:srgbClr val="0432FF"/>
                </a:solidFill>
                <a:ea typeface="Microsoft YaHei" charset="0"/>
                <a:cs typeface="Microsoft YaHei" charset="0"/>
              </a:rPr>
              <a:t>网络资源并没有合理的分配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因此</a:t>
            </a:r>
            <a:r>
              <a:rPr kumimoji="1" lang="zh-CN" altLang="en-US" sz="1200" b="1" baseline="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kumimoji="1" lang="zh-CN" altLang="en-US" sz="12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无论是流级别还是任务级别，可优化空间大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8691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基于以上各方案的问题，本文提出的研究目标是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构建基于应用的数据中心传输调度框架，使应用提供更好的</a:t>
            </a:r>
            <a:r>
              <a:rPr kumimoji="1" lang="zh-CN" altLang="en-US" b="1" dirty="0" smtClean="0">
                <a:solidFill>
                  <a:srgbClr val="0432FF"/>
                </a:solidFill>
                <a:ea typeface="Microsoft YaHei" charset="0"/>
                <a:cs typeface="Microsoft YaHei" charset="0"/>
              </a:rPr>
              <a:t>用户体验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对数据中心流和任务进行调度和传输优化，提高</a:t>
            </a:r>
            <a:r>
              <a:rPr kumimoji="1" lang="zh-CN" altLang="en-US" b="1" dirty="0" smtClean="0">
                <a:solidFill>
                  <a:srgbClr val="0432FF"/>
                </a:solidFill>
                <a:ea typeface="Microsoft YaHei" charset="0"/>
                <a:cs typeface="Microsoft YaHei" charset="0"/>
              </a:rPr>
              <a:t>网络资源利用率</a:t>
            </a:r>
          </a:p>
          <a:p>
            <a:endParaRPr kumimoji="1" lang="zh-CN" altLang="en-US" b="1" dirty="0" smtClean="0">
              <a:solidFill>
                <a:srgbClr val="0432FF"/>
              </a:solidFill>
              <a:ea typeface="Microsoft YaHei" charset="0"/>
              <a:cs typeface="Microsoft YaHei" charset="0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b="1" dirty="0" smtClean="0">
                <a:solidFill>
                  <a:srgbClr val="0432FF"/>
                </a:solidFill>
                <a:ea typeface="Microsoft YaHei" charset="0"/>
                <a:cs typeface="Microsoft YaHei" charset="0"/>
              </a:rPr>
              <a:t>然后本文的研究路线是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进行</a:t>
            </a:r>
            <a:r>
              <a:rPr kumimoji="1" lang="zh-CN" altLang="en-US" b="1" dirty="0" smtClean="0">
                <a:solidFill>
                  <a:srgbClr val="0432FF"/>
                </a:solidFill>
                <a:ea typeface="Microsoft YaHei" charset="0"/>
                <a:cs typeface="Microsoft YaHei" charset="0"/>
              </a:rPr>
              <a:t>流级别传输优化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：根据应用重要程度给数据中心流设置期限，优化流传输延迟，进行</a:t>
            </a:r>
            <a:r>
              <a:rPr kumimoji="1" lang="zh-CN" altLang="en-US" b="1" dirty="0" smtClean="0">
                <a:solidFill>
                  <a:srgbClr val="0432FF"/>
                </a:solidFill>
                <a:ea typeface="Microsoft YaHei" charset="0"/>
                <a:cs typeface="Microsoft YaHei" charset="0"/>
              </a:rPr>
              <a:t>任务级别传输优化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：给数据中心任务分配优先级，根据网络拥塞和应用优先级进行调度</a:t>
            </a:r>
            <a:endParaRPr kumimoji="1" lang="zh-CN" altLang="en-US" dirty="0" smtClean="0">
              <a:ea typeface="+mn-ea"/>
              <a:cs typeface="+mn-cs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b="1" dirty="0" smtClean="0">
              <a:solidFill>
                <a:srgbClr val="0432FF"/>
              </a:solidFill>
              <a:ea typeface="+mn-ea"/>
              <a:cs typeface="+mn-cs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b="1" dirty="0" smtClean="0">
              <a:solidFill>
                <a:srgbClr val="0432FF"/>
              </a:solidFill>
              <a:ea typeface="Microsoft YaHei" charset="0"/>
              <a:cs typeface="Microsoft YaHei" charset="0"/>
            </a:endParaRPr>
          </a:p>
          <a:p>
            <a:pPr lvl="1"/>
            <a:endParaRPr kumimoji="1" lang="zh-CN" altLang="en-US" b="1" dirty="0" smtClean="0">
              <a:solidFill>
                <a:srgbClr val="0432FF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2308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总结一下本章的内容，首先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论述了传统传输方式面临的问题</a:t>
            </a:r>
            <a:r>
              <a:rPr kumimoji="1" lang="zh-CN" altLang="en-US" dirty="0" smtClean="0">
                <a:ea typeface="+mn-ea"/>
                <a:cs typeface="+mn-cs"/>
              </a:rPr>
              <a:t>，然后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讨论了传输优化方案面临的问题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>
                <a:ea typeface="Microsoft YaHei" charset="0"/>
                <a:cs typeface="Microsoft YaHei" charset="0"/>
              </a:rPr>
              <a:t>那么针对一系列的问题，下面介绍本文的解决方案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07593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首先介绍一下流级别的传输方法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13295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流级别传输方法主要是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5</a:t>
            </a:r>
            <a:r>
              <a:rPr kumimoji="1" lang="zh-CN" altLang="en-US" dirty="0" smtClean="0"/>
              <a:t>章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第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章介绍的是</a:t>
            </a:r>
            <a:r>
              <a:rPr lang="zh-CN" altLang="en-US" sz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</a:t>
            </a:r>
            <a:r>
              <a:rPr lang="en-US" altLang="zh-CN" sz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ECN</a:t>
            </a:r>
            <a:r>
              <a:rPr lang="zh-CN" altLang="en-US" sz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标记的流模型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56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下面是基于</a:t>
            </a:r>
            <a:r>
              <a:rPr lang="en-US" altLang="zh-CN" dirty="0" smtClean="0"/>
              <a:t>ECN</a:t>
            </a:r>
            <a:r>
              <a:rPr lang="zh-CN" altLang="en-US" dirty="0" smtClean="0"/>
              <a:t>标记的流模型的过程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6EA2B-EFC1-4DB2-A297-B21C4C7A67B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7506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/>
                <a:r>
                  <a:rPr kumimoji="1" lang="zh-CN" altLang="en-US" dirty="0" smtClean="0"/>
                  <a:t>基于</a:t>
                </a:r>
                <a:r>
                  <a:rPr kumimoji="1" lang="en-US" altLang="zh-CN" dirty="0" smtClean="0"/>
                  <a:t>ECN</a:t>
                </a:r>
                <a:r>
                  <a:rPr kumimoji="1" lang="zh-CN" altLang="en-US" dirty="0" smtClean="0"/>
                  <a:t>标记的流传输过程，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交换机设定标记数据包的条件，满足条件数据包被标记</a:t>
                </a:r>
              </a:p>
              <a:p>
                <a:pPr lvl="1"/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如果数据包被标记，那么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ACK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中有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ECN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，在发送端上统计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ECN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的比例，进而估算拥塞程度</a:t>
                </a:r>
              </a:p>
              <a:p>
                <a:pPr lvl="1"/>
                <a:endParaRPr kumimoji="1" lang="zh-CN" altLang="en-US" dirty="0" smtClean="0">
                  <a:ea typeface="Microsoft YaHei" charset="0"/>
                  <a:cs typeface="Microsoft YaHei" charset="0"/>
                </a:endParaRPr>
              </a:p>
              <a:p>
                <a:pPr marL="457200" marR="0" lvl="1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根据拥塞程度根据拥塞程度进行窗口计算如下所示，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d>
                    <m:r>
                      <a:rPr kumimoji="1" lang="zh-CN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是关于拥塞程度的函数</a:t>
                </a:r>
              </a:p>
              <a:p>
                <a:pPr marL="457200" marR="0" lvl="1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dirty="0" smtClean="0">
                  <a:ea typeface="Microsoft YaHei" charset="0"/>
                  <a:cs typeface="Microsoft YaHei" charset="0"/>
                </a:endParaRPr>
              </a:p>
              <a:p>
                <a:pPr marL="457200" marR="0" lvl="1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下面的三个式子是基于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ECN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标记的流模型</a:t>
                </a:r>
              </a:p>
              <a:p>
                <a:pPr marL="457200" marR="0" lvl="1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dirty="0" smtClean="0">
                  <a:ea typeface="Microsoft YaHei" charset="0"/>
                  <a:cs typeface="Microsoft YaHei" charset="0"/>
                </a:endParaRPr>
              </a:p>
              <a:p>
                <a:pPr marL="457200" marR="0" lvl="1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dirty="0" smtClean="0">
                  <a:ea typeface="Microsoft YaHei" charset="0"/>
                  <a:cs typeface="Microsoft YaHei" charset="0"/>
                </a:endParaRPr>
              </a:p>
              <a:p>
                <a:pPr marL="457200" marR="0" lvl="1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相关工作发表在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Computer</a:t>
                </a:r>
                <a:r>
                  <a:rPr kumimoji="1" lang="zh-CN" altLang="en-US" baseline="0" dirty="0" smtClean="0">
                    <a:ea typeface="Microsoft YaHei" charset="0"/>
                    <a:cs typeface="Microsoft YaHei" charset="0"/>
                  </a:rPr>
                  <a:t> </a:t>
                </a:r>
                <a:r>
                  <a:rPr kumimoji="1" lang="en-US" altLang="zh-CN" baseline="0" dirty="0" smtClean="0">
                    <a:ea typeface="Microsoft YaHei" charset="0"/>
                    <a:cs typeface="Microsoft YaHei" charset="0"/>
                  </a:rPr>
                  <a:t>Networks</a:t>
                </a:r>
                <a:r>
                  <a:rPr kumimoji="1" lang="zh-CN" altLang="en-US" baseline="0" dirty="0" smtClean="0">
                    <a:ea typeface="Microsoft YaHei" charset="0"/>
                    <a:cs typeface="Microsoft YaHei" charset="0"/>
                  </a:rPr>
                  <a:t>上</a:t>
                </a:r>
                <a:endParaRPr kumimoji="1" lang="zh-CN" altLang="en-US" dirty="0" smtClean="0">
                  <a:ea typeface="Microsoft YaHei" charset="0"/>
                  <a:cs typeface="Microsoft YaHei" charset="0"/>
                </a:endParaRP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/>
                <a:r>
                  <a:rPr kumimoji="1" lang="zh-CN" altLang="en-US" dirty="0" smtClean="0"/>
                  <a:t>基于</a:t>
                </a:r>
                <a:r>
                  <a:rPr kumimoji="1" lang="en-US" altLang="zh-CN" dirty="0" smtClean="0"/>
                  <a:t>ECN</a:t>
                </a:r>
                <a:r>
                  <a:rPr kumimoji="1" lang="zh-CN" altLang="en-US" dirty="0" smtClean="0"/>
                  <a:t>标记的流传输过程，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交换机设定标记数据包的条件，满足条件数据包被标记</a:t>
                </a:r>
              </a:p>
              <a:p>
                <a:pPr lvl="1"/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如果数据包被标记，那么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ACK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中有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ECN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，在发送端上统计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ECN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的比例，进而估算拥塞程度</a:t>
                </a:r>
              </a:p>
              <a:p>
                <a:pPr lvl="1"/>
                <a:endParaRPr kumimoji="1" lang="zh-CN" altLang="en-US" dirty="0" smtClean="0">
                  <a:ea typeface="Microsoft YaHei" charset="0"/>
                  <a:cs typeface="Microsoft YaHei" charset="0"/>
                </a:endParaRPr>
              </a:p>
              <a:p>
                <a:pPr marL="457200" marR="0" lvl="1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根据拥塞程度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根据拥塞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程度进行窗口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计算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如下所示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，</a:t>
                </a:r>
                <a:r>
                  <a:rPr kumimoji="1" lang="en-US" altLang="zh-CN" i="0">
                    <a:latin typeface="Cambria Math" charset="0"/>
                    <a:ea typeface="Microsoft YaHei" charset="0"/>
                    <a:cs typeface="Microsoft YaHei" charset="0"/>
                  </a:rPr>
                  <a:t>𝑓_1 (</a:t>
                </a:r>
                <a:r>
                  <a:rPr kumimoji="1" lang="en-US" altLang="zh-CN" i="0">
                    <a:latin typeface="Cambria Math" charset="0"/>
                    <a:ea typeface="Cambria Math" charset="0"/>
                    <a:cs typeface="Cambria Math" charset="0"/>
                  </a:rPr>
                  <a:t>𝛼)</a:t>
                </a:r>
                <a:r>
                  <a:rPr kumimoji="1" lang="zh-CN" altLang="en-US" b="0" i="0" smtClean="0">
                    <a:latin typeface="Cambria Math" charset="0"/>
                    <a:ea typeface="Cambria Math" charset="0"/>
                    <a:cs typeface="Cambria Math" charset="0"/>
                  </a:rPr>
                  <a:t>  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和</a:t>
                </a:r>
                <a:r>
                  <a:rPr kumimoji="1" lang="en-US" altLang="zh-CN" i="0">
                    <a:latin typeface="Cambria Math" charset="0"/>
                    <a:ea typeface="Microsoft YaHei" charset="0"/>
                    <a:cs typeface="Microsoft YaHei" charset="0"/>
                  </a:rPr>
                  <a:t>𝑓_2 (</a:t>
                </a:r>
                <a:r>
                  <a:rPr kumimoji="1" lang="en-US" altLang="zh-CN" i="0">
                    <a:latin typeface="Cambria Math" charset="0"/>
                    <a:ea typeface="Cambria Math" charset="0"/>
                    <a:cs typeface="Cambria Math" charset="0"/>
                  </a:rPr>
                  <a:t>𝛼)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是关于拥塞程度的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函数</a:t>
                </a:r>
              </a:p>
              <a:p>
                <a:pPr marL="457200" marR="0" lvl="1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dirty="0" smtClean="0">
                  <a:ea typeface="Microsoft YaHei" charset="0"/>
                  <a:cs typeface="Microsoft YaHei" charset="0"/>
                </a:endParaRPr>
              </a:p>
              <a:p>
                <a:pPr marL="457200" marR="0" lvl="1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下面的三个式子是基于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ECN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标记的流模型</a:t>
                </a:r>
              </a:p>
              <a:p>
                <a:pPr marL="457200" marR="0" lvl="1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dirty="0" smtClean="0">
                  <a:ea typeface="Microsoft YaHei" charset="0"/>
                  <a:cs typeface="Microsoft YaHei" charset="0"/>
                </a:endParaRPr>
              </a:p>
              <a:p>
                <a:pPr marL="457200" marR="0" lvl="1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dirty="0" smtClean="0">
                  <a:ea typeface="Microsoft YaHei" charset="0"/>
                  <a:cs typeface="Microsoft YaHei" charset="0"/>
                </a:endParaRPr>
              </a:p>
              <a:p>
                <a:pPr marL="457200" marR="0" lvl="1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相关工作发表在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Computer</a:t>
                </a:r>
                <a:r>
                  <a:rPr kumimoji="1" lang="zh-CN" altLang="en-US" baseline="0" dirty="0" smtClean="0">
                    <a:ea typeface="Microsoft YaHei" charset="0"/>
                    <a:cs typeface="Microsoft YaHei" charset="0"/>
                  </a:rPr>
                  <a:t> </a:t>
                </a:r>
                <a:r>
                  <a:rPr kumimoji="1" lang="en-US" altLang="zh-CN" baseline="0" dirty="0" smtClean="0">
                    <a:ea typeface="Microsoft YaHei" charset="0"/>
                    <a:cs typeface="Microsoft YaHei" charset="0"/>
                  </a:rPr>
                  <a:t>Networks</a:t>
                </a:r>
                <a:r>
                  <a:rPr kumimoji="1" lang="zh-CN" altLang="en-US" baseline="0" dirty="0" smtClean="0">
                    <a:ea typeface="Microsoft YaHei" charset="0"/>
                    <a:cs typeface="Microsoft YaHei" charset="0"/>
                  </a:rPr>
                  <a:t>上</a:t>
                </a:r>
                <a:endParaRPr kumimoji="1" lang="zh-CN" altLang="en-US" dirty="0" smtClean="0">
                  <a:ea typeface="Microsoft YaHei" charset="0"/>
                  <a:cs typeface="Microsoft YaHei" charset="0"/>
                </a:endParaRPr>
              </a:p>
            </p:txBody>
          </p:sp>
        </mc:Fallback>
      </mc:AlternateContent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2218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2153" indent="0">
              <a:buFont typeface="Wingdings" charset="2"/>
              <a:buNone/>
            </a:pPr>
            <a:r>
              <a:rPr kumimoji="1" lang="zh-CN" altLang="en-US" dirty="0" smtClean="0"/>
              <a:t>我的工作主要从以下</a:t>
            </a:r>
            <a:r>
              <a:rPr kumimoji="1" lang="en-US" altLang="zh-CN" dirty="0" smtClean="0"/>
              <a:t>6</a:t>
            </a:r>
            <a:r>
              <a:rPr kumimoji="1" lang="zh-CN" altLang="en-US" dirty="0" smtClean="0"/>
              <a:t>个方面展开，首先是介绍</a:t>
            </a:r>
            <a:r>
              <a:rPr lang="zh-CN" altLang="en-US" sz="1200" dirty="0" smtClean="0">
                <a:ea typeface="Microsoft YaHei" charset="0"/>
                <a:cs typeface="Microsoft YaHei" charset="0"/>
              </a:rPr>
              <a:t>研究背景和主要工作，然后介绍一下相关研究综述和分析，接着是流级别传输的理论模型及优化方法，随后介绍任务级传输的理论模型及优化方法，然后是传输调度系统设计、实现及其性能评估 ，最后介绍一下结论与展望</a:t>
            </a:r>
            <a:endParaRPr lang="en-US" altLang="zh-CN" sz="1200" dirty="0" smtClean="0">
              <a:ea typeface="Microsoft YaHei" charset="0"/>
              <a:cs typeface="Microsoft YaHei" charset="0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58944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下面是以</a:t>
            </a:r>
            <a:r>
              <a:rPr kumimoji="1" lang="en-US" altLang="zh-CN" dirty="0" smtClean="0"/>
              <a:t>DCTCP</a:t>
            </a:r>
            <a:r>
              <a:rPr kumimoji="1" lang="zh-CN" altLang="en-US" dirty="0" smtClean="0"/>
              <a:t>为例进行模型的实例化验证，下面的第一个式子是表示滑动窗口，第二个式子表示的是队列长度的描述，</a:t>
            </a:r>
          </a:p>
          <a:p>
            <a:r>
              <a:rPr kumimoji="1" lang="zh-CN" altLang="en-US" dirty="0" smtClean="0"/>
              <a:t>第三个式子是拥塞程度的式子描述，最后一个式子是队列的描述。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图展示的是基于</a:t>
            </a:r>
            <a:r>
              <a:rPr kumimoji="1" lang="en-US" altLang="zh-CN" dirty="0" smtClean="0"/>
              <a:t>ECN</a:t>
            </a:r>
            <a:r>
              <a:rPr kumimoji="1" lang="zh-CN" altLang="en-US" dirty="0" smtClean="0"/>
              <a:t>标记的流模型和</a:t>
            </a:r>
            <a:r>
              <a:rPr kumimoji="1" lang="en-US" altLang="zh-CN" dirty="0" smtClean="0"/>
              <a:t>ns-2</a:t>
            </a:r>
            <a:r>
              <a:rPr kumimoji="1" lang="zh-CN" altLang="en-US" dirty="0" smtClean="0"/>
              <a:t>仿真模型下对拥塞程度，队列长度，窗口大小的描述的对比。</a:t>
            </a:r>
          </a:p>
          <a:p>
            <a:r>
              <a:rPr kumimoji="1" lang="zh-CN" altLang="en-US" dirty="0" smtClean="0"/>
              <a:t>可以发现，基于</a:t>
            </a:r>
            <a:r>
              <a:rPr kumimoji="1" lang="en-US" altLang="zh-CN" dirty="0" smtClean="0"/>
              <a:t>ECN</a:t>
            </a:r>
            <a:r>
              <a:rPr kumimoji="1" lang="zh-CN" altLang="en-US" dirty="0" smtClean="0"/>
              <a:t>标记的流模型和仿真结果相符。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17611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总结一下本章介绍的内容：本章主要介绍了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部分内容，首先介绍的是基于</a:t>
            </a:r>
            <a:r>
              <a:rPr kumimoji="1" lang="en-US" altLang="zh-CN" dirty="0" smtClean="0"/>
              <a:t>ECN</a:t>
            </a:r>
            <a:r>
              <a:rPr kumimoji="1" lang="zh-CN" altLang="en-US" dirty="0" smtClean="0"/>
              <a:t>标记的流模型，然后介绍了基于</a:t>
            </a:r>
            <a:r>
              <a:rPr kumimoji="1" lang="en-US" altLang="zh-CN" dirty="0" smtClean="0"/>
              <a:t>ECN</a:t>
            </a:r>
            <a:r>
              <a:rPr kumimoji="1" lang="zh-CN" altLang="en-US" dirty="0" smtClean="0"/>
              <a:t>标记进行带宽计算拥塞窗口的方法，第四部分介绍了基于</a:t>
            </a:r>
            <a:r>
              <a:rPr kumimoji="1" lang="en-US" altLang="zh-CN" dirty="0" smtClean="0"/>
              <a:t>ECN</a:t>
            </a:r>
            <a:r>
              <a:rPr kumimoji="1" lang="zh-CN" altLang="en-US" dirty="0" smtClean="0"/>
              <a:t>标记的流模型的描述形式，最后用</a:t>
            </a:r>
            <a:r>
              <a:rPr kumimoji="1" lang="en-US" altLang="zh-CN" dirty="0" smtClean="0"/>
              <a:t>DCTCP</a:t>
            </a:r>
            <a:r>
              <a:rPr kumimoji="1" lang="zh-CN" altLang="en-US" dirty="0" smtClean="0"/>
              <a:t>为例对模型进行验证。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46139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下面介绍一下</a:t>
            </a:r>
            <a:r>
              <a:rPr lang="zh-CN" altLang="en-US" sz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基于负载自适应原则的传输优化方案</a:t>
            </a:r>
            <a:endParaRPr kumimoji="1" lang="zh-CN" altLang="en-US" sz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54059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数据中心存在大量数据，传输存在期限。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数据中心的传输模型</a:t>
            </a:r>
            <a:r>
              <a:rPr kumimoji="1" lang="en-US" altLang="zh-CN" sz="1200" dirty="0" smtClean="0">
                <a:ea typeface="Microsoft YaHei" charset="0"/>
                <a:cs typeface="Microsoft YaHei" charset="0"/>
              </a:rPr>
              <a:t>P</a:t>
            </a:r>
            <a:r>
              <a:rPr kumimoji="1" lang="en-US" altLang="zh-CN" sz="1200" dirty="0" smtClean="0">
                <a:ea typeface="Microsoft YaHei" charset="0"/>
                <a:cs typeface="Microsoft YaHei" charset="0"/>
                <a:sym typeface="Wingdings" pitchFamily="2" charset="2"/>
              </a:rPr>
              <a:t>artition-aggregate</a:t>
            </a:r>
            <a:r>
              <a:rPr kumimoji="1" lang="zh-CN" altLang="en-US" sz="1200" dirty="0" smtClean="0">
                <a:ea typeface="Microsoft YaHei" charset="0"/>
                <a:cs typeface="Microsoft YaHei" charset="0"/>
                <a:sym typeface="Wingdings" pitchFamily="2" charset="2"/>
              </a:rPr>
              <a:t>如图所示，此模型是树状结构，在此模型中，根节点会发送请求，然后叶节点会回复数据。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ea typeface="Microsoft YaHei" charset="0"/>
                <a:cs typeface="Microsoft YaHei" charset="0"/>
              </a:rPr>
              <a:t>因为有期限限制，因此如果传输错失期限，那么应用的性能会受到影响，从而影响用户体验。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ea typeface="Microsoft YaHei" charset="0"/>
                <a:cs typeface="Microsoft YaHei" charset="0"/>
              </a:rPr>
              <a:t>针对此问题，业界提出的解决方案是</a:t>
            </a:r>
            <a:r>
              <a:rPr kumimoji="1" lang="en-US" altLang="zh-CN" sz="1200" dirty="0" smtClean="0">
                <a:ea typeface="Microsoft YaHei" charset="0"/>
                <a:cs typeface="Microsoft YaHei" charset="0"/>
              </a:rPr>
              <a:t>D2TCP</a:t>
            </a:r>
            <a:r>
              <a:rPr kumimoji="1" lang="zh-CN" altLang="en-US" sz="1200" dirty="0" smtClean="0">
                <a:ea typeface="Microsoft YaHei" charset="0"/>
                <a:cs typeface="Microsoft YaHei" charset="0"/>
              </a:rPr>
              <a:t>，但是此方案存在的问题是</a:t>
            </a:r>
            <a:r>
              <a:rPr lang="en-US" altLang="zh-CN" sz="1200" b="1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D</a:t>
            </a:r>
            <a:r>
              <a:rPr lang="en-US" altLang="zh-CN" sz="1200" b="1" baseline="30000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2</a:t>
            </a:r>
            <a:r>
              <a:rPr lang="en-US" altLang="zh-CN" sz="1200" b="1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TCP</a:t>
            </a:r>
            <a:r>
              <a:rPr lang="zh-CN" altLang="en-US" sz="1200" b="1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在网络拥塞严重时失效。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ea typeface="Microsoft YaHei" charset="0"/>
                <a:cs typeface="Microsoft YaHei" charset="0"/>
              </a:rPr>
              <a:t>因此，本设计网络拥塞严重时依然有效的速率控制机制。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ea typeface="Microsoft YaHei" charset="0"/>
                <a:cs typeface="Microsoft YaHei" charset="0"/>
              </a:rPr>
              <a:t>本章的相关工作发表在</a:t>
            </a:r>
            <a:r>
              <a:rPr kumimoji="1" lang="en-US" altLang="zh-CN" sz="1200" dirty="0" smtClean="0">
                <a:ea typeface="Microsoft YaHei" charset="0"/>
                <a:cs typeface="Microsoft YaHei" charset="0"/>
              </a:rPr>
              <a:t>INFOCOM</a:t>
            </a:r>
            <a:r>
              <a:rPr kumimoji="1" lang="zh-CN" altLang="en-US" sz="1200" dirty="0" smtClean="0"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1200" dirty="0" smtClean="0">
                <a:ea typeface="Microsoft YaHei" charset="0"/>
                <a:cs typeface="Microsoft YaHei" charset="0"/>
              </a:rPr>
              <a:t>15</a:t>
            </a:r>
            <a:endParaRPr kumimoji="1" lang="zh-CN" altLang="en-US" sz="1200" dirty="0" smtClean="0">
              <a:ea typeface="Microsoft YaHei" charset="0"/>
              <a:cs typeface="Microsoft YaHei" charset="0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64131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为了验证我们的结论，在</a:t>
            </a:r>
            <a:r>
              <a:rPr kumimoji="1" lang="en-US" altLang="zh-CN" dirty="0" smtClean="0"/>
              <a:t>ns-2</a:t>
            </a:r>
            <a:r>
              <a:rPr kumimoji="1" lang="zh-CN" altLang="en-US" dirty="0" smtClean="0"/>
              <a:t>上，启动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条流，设置联路带宽是</a:t>
            </a:r>
            <a:r>
              <a:rPr kumimoji="1" lang="en-US" altLang="zh-CN" dirty="0" smtClean="0"/>
              <a:t>1Gbps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RTT</a:t>
            </a:r>
            <a:r>
              <a:rPr kumimoji="1" lang="zh-CN" altLang="en-US" dirty="0" smtClean="0"/>
              <a:t>是</a:t>
            </a:r>
            <a:r>
              <a:rPr kumimoji="1" lang="en-US" altLang="zh-CN" dirty="0" smtClean="0"/>
              <a:t>100ms</a:t>
            </a:r>
            <a:r>
              <a:rPr kumimoji="1" lang="zh-CN" altLang="en-US" dirty="0" smtClean="0"/>
              <a:t>，</a:t>
            </a:r>
          </a:p>
          <a:p>
            <a:r>
              <a:rPr kumimoji="1" lang="zh-CN" altLang="en-US" dirty="0" smtClean="0"/>
              <a:t>可以发现</a:t>
            </a:r>
            <a:r>
              <a:rPr kumimoji="1" lang="en-US" altLang="zh-CN" dirty="0" smtClean="0"/>
              <a:t>D2TCP</a:t>
            </a:r>
            <a:r>
              <a:rPr kumimoji="1" lang="zh-CN" altLang="en-US" dirty="0" smtClean="0"/>
              <a:t>拥塞程度相同的情形下，期限因子不，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条流的速率相近，</a:t>
            </a:r>
          </a:p>
          <a:p>
            <a:r>
              <a:rPr kumimoji="1" lang="en-US" altLang="zh-CN" dirty="0" smtClean="0"/>
              <a:t>D2TCP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DCTCP</a:t>
            </a:r>
            <a:r>
              <a:rPr kumimoji="1" lang="zh-CN" altLang="en-US" dirty="0" smtClean="0"/>
              <a:t>的性能相似。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78448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 algn="l"/>
                <a:r>
                  <a:rPr kumimoji="1" lang="zh-CN" altLang="en-US" dirty="0" smtClean="0"/>
                  <a:t>下面分析出现上面现象的原因，</a:t>
                </a:r>
                <a:r>
                  <a:rPr kumimoji="1" lang="en-US" altLang="zh-CN" dirty="0" smtClean="0"/>
                  <a:t>D2TCP</a:t>
                </a:r>
                <a:r>
                  <a:rPr kumimoji="1" lang="zh-CN" altLang="en-US" dirty="0" smtClean="0"/>
                  <a:t>滑动窗口的计算如下所示，其中</a:t>
                </a:r>
                <a:r>
                  <a:rPr lang="el-GR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  <a:sym typeface="Wingdings" pitchFamily="2" charset="2"/>
                  </a:rPr>
                  <a:t>α</a:t>
                </a:r>
                <a:r>
                  <a:rPr lang="en-US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  <a:sym typeface="Wingdings" pitchFamily="2" charset="2"/>
                  </a:rPr>
                  <a:t>:</a:t>
                </a:r>
                <a:r>
                  <a:rPr lang="el-GR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  <a:sym typeface="Wingdings" pitchFamily="2" charset="2"/>
                  </a:rPr>
                  <a:t> </a:t>
                </a:r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  <a:sym typeface="Wingdings" pitchFamily="2" charset="2"/>
                  </a:rPr>
                  <a:t>和</a:t>
                </a:r>
                <a:r>
                  <a:rPr lang="en-US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  <a:sym typeface="Wingdings" pitchFamily="2" charset="2"/>
                  </a:rPr>
                  <a:t>DCTCP</a:t>
                </a:r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  <a:sym typeface="Wingdings" pitchFamily="2" charset="2"/>
                  </a:rPr>
                  <a:t>中相同，是拥塞控制因子</a:t>
                </a:r>
                <a:r>
                  <a:rPr lang="en-US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  <a:sym typeface="Wingdings" pitchFamily="2" charset="2"/>
                  </a:rPr>
                  <a:t>(0 ≤ </a:t>
                </a:r>
                <a:r>
                  <a:rPr lang="el-GR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  <a:sym typeface="Wingdings" pitchFamily="2" charset="2"/>
                  </a:rPr>
                  <a:t>α</a:t>
                </a:r>
                <a:r>
                  <a:rPr lang="en-US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  <a:sym typeface="Wingdings" pitchFamily="2" charset="2"/>
                  </a:rPr>
                  <a:t> ≤ 1)</a:t>
                </a:r>
                <a:r>
                  <a:rPr lang="en-US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d:</a:t>
                </a:r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 期限因子</a:t>
                </a:r>
              </a:p>
              <a:p>
                <a:pPr lvl="1" algn="l"/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如图所示是</a:t>
                </a:r>
                <a:r>
                  <a:rPr lang="en-US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D2TCP</a:t>
                </a:r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的</a:t>
                </a:r>
                <a:r>
                  <a:rPr lang="en-US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gamma</a:t>
                </a:r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函数值。</a:t>
                </a:r>
              </a:p>
              <a:p>
                <a:pPr lvl="1" algn="l"/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分析</a:t>
                </a:r>
                <a:r>
                  <a:rPr lang="en-US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gamma</a:t>
                </a:r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函数，定义</a:t>
                </a:r>
                <a14:m>
                  <m:oMath xmlns:m="http://schemas.openxmlformats.org/officeDocument/2006/math">
                    <m:r>
                      <a:rPr kumimoji="1" lang="en-US" altLang="zh-CN" sz="1100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𝑝𝑑</m:t>
                    </m:r>
                    <m:d>
                      <m:dPr>
                        <m:ctrlPr>
                          <a:rPr kumimoji="1" lang="en-US" altLang="zh-CN" sz="1100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altLang="zh-CN" sz="1200" dirty="0">
                            <a:solidFill>
                              <a:srgbClr val="333336"/>
                            </a:solidFill>
                            <a:ea typeface="Microsoft YaHei" charset="0"/>
                            <a:cs typeface="Microsoft YaHei" charset="0"/>
                          </a:rPr>
                          <m:t>α</m:t>
                        </m:r>
                        <m:r>
                          <a:rPr lang="en-US" altLang="zh-CN" sz="1200" b="0" i="0" dirty="0" smtClean="0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200" b="0" i="1" dirty="0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dirty="0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1200" b="0" i="1" dirty="0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200" b="0" i="1" dirty="0" smtClean="0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200" b="0" i="1" dirty="0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dirty="0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1200" b="0" i="1" dirty="0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1" lang="en-US" altLang="zh-CN" sz="1200" b="0" i="0" smtClean="0">
                        <a:solidFill>
                          <a:srgbClr val="333336"/>
                        </a:solidFill>
                        <a:latin typeface="Cambria Math" charset="0"/>
                        <a:ea typeface="Microsoft YaHei" charset="0"/>
                        <a:cs typeface="Microsoft YaHei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sz="1200" b="0" i="1" smtClean="0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altLang="zh-CN" sz="1100" dirty="0">
                            <a:solidFill>
                              <a:srgbClr val="333336"/>
                            </a:solidFill>
                            <a:ea typeface="Microsoft YaHei" charset="0"/>
                            <a:cs typeface="Microsoft YaHei" charset="0"/>
                          </a:rPr>
                          <m:t>α</m:t>
                        </m:r>
                      </m:e>
                      <m:sup>
                        <m:sSub>
                          <m:sSubPr>
                            <m:ctrlPr>
                              <a:rPr kumimoji="1" lang="en-US" altLang="zh-CN" sz="1200" b="0" i="1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200" b="0" i="1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𝑑</m:t>
                            </m:r>
                          </m:e>
                          <m:sub>
                            <m:r>
                              <a:rPr kumimoji="1" lang="en-US" altLang="zh-CN" sz="1200" b="0" i="1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kumimoji="1" lang="en-US" altLang="zh-CN" sz="1200" b="0" i="1" smtClean="0">
                        <a:solidFill>
                          <a:srgbClr val="333336"/>
                        </a:solidFill>
                        <a:latin typeface="Cambria Math" charset="0"/>
                        <a:ea typeface="Microsoft YaHei" charset="0"/>
                        <a:cs typeface="Microsoft YaHei" charset="0"/>
                      </a:rPr>
                      <m:t>−</m:t>
                    </m:r>
                    <m:sSup>
                      <m:sSupPr>
                        <m:ctrlPr>
                          <a:rPr kumimoji="1" lang="en-US" altLang="zh-CN" sz="1200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altLang="zh-CN" sz="1100" dirty="0">
                            <a:solidFill>
                              <a:srgbClr val="333336"/>
                            </a:solidFill>
                            <a:ea typeface="Microsoft YaHei" charset="0"/>
                            <a:cs typeface="Microsoft YaHei" charset="0"/>
                          </a:rPr>
                          <m:t>α</m:t>
                        </m:r>
                      </m:e>
                      <m:sup>
                        <m:sSub>
                          <m:sSubPr>
                            <m:ctrlPr>
                              <a:rPr kumimoji="1" lang="en-US" altLang="zh-CN" sz="1200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200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𝑑</m:t>
                            </m:r>
                          </m:e>
                          <m:sub>
                            <m:r>
                              <a:rPr kumimoji="1" lang="en-US" altLang="zh-CN" sz="1200" b="0" i="1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，</a:t>
                </a:r>
              </a:p>
              <a:p>
                <a:pPr lvl="1" algn="l"/>
                <a:r>
                  <a:rPr lang="en-US" altLang="zh-CN" dirty="0" err="1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pd</a:t>
                </a:r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的物理含义如图，是相同</a:t>
                </a:r>
                <a:r>
                  <a:rPr lang="en-US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alpha</a:t>
                </a:r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下，不同</a:t>
                </a:r>
                <a:r>
                  <a:rPr lang="en-US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d</a:t>
                </a:r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值的差异。</a:t>
                </a:r>
              </a:p>
              <a:p>
                <a:pPr lvl="1" algn="l"/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可以发现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𝑝𝑑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0.4,</m:t>
                        </m:r>
                        <m:r>
                          <a:rPr kumimoji="1" lang="en-US" altLang="zh-CN" b="0" i="0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0.4,0.6</m:t>
                        </m:r>
                      </m:e>
                    </m:d>
                    <m:r>
                      <a:rPr kumimoji="1" lang="en-US" altLang="zh-CN" b="0" i="0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=0.116,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pd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dPr>
                      <m:e>
                        <m:r>
                          <a:rPr kumimoji="1" lang="en-US" altLang="zh-CN" b="0" i="0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0.6,0.4,0.6</m:t>
                        </m:r>
                      </m:e>
                    </m:d>
                    <m:r>
                      <a:rPr kumimoji="1" lang="en-US" altLang="zh-CN" b="0" i="0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=0.0779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pd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dPr>
                      <m:e>
                        <m:r>
                          <a:rPr kumimoji="1" lang="en-US" altLang="zh-CN" b="0" i="0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0.6,0.4,0.6</m:t>
                        </m:r>
                      </m:e>
                    </m:d>
                    <m:r>
                      <a:rPr kumimoji="1" lang="en-US" altLang="zh-CN" b="0" i="0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=0.019</m:t>
                    </m:r>
                    <m:r>
                      <a:rPr kumimoji="1" lang="zh-CN" altLang="en-US" b="0" i="0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，</m:t>
                    </m:r>
                  </m:oMath>
                </a14:m>
                <a:endParaRPr kumimoji="1" lang="zh-CN" altLang="en-US" b="0" dirty="0" smtClean="0">
                  <a:ea typeface="Microsoft YaHei" charset="0"/>
                  <a:cs typeface="Microsoft YaHei" charset="0"/>
                </a:endParaRPr>
              </a:p>
              <a:p>
                <a:pPr lvl="1" algn="l"/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如图所示，是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d1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和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d2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不同时，二者的关系。</a:t>
                </a:r>
              </a:p>
              <a:p>
                <a:pPr lvl="1" algn="l"/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右图展示得是二者的差的曲线。</a:t>
                </a:r>
              </a:p>
              <a:p>
                <a:pPr marL="457200" marR="0" lvl="1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可以发现</a:t>
                </a:r>
                <a:r>
                  <a:rPr kumimoji="1" lang="zh-CN" altLang="en-US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期限不同</a:t>
                </a:r>
                <a:r>
                  <a:rPr kumimoji="1" lang="zh-CN" altLang="en-US" sz="1200" b="1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，</a:t>
                </a:r>
                <a:r>
                  <a:rPr lang="en-US" altLang="zh-CN" sz="1200" dirty="0" smtClean="0">
                    <a:latin typeface="Microsoft YaHei" charset="0"/>
                    <a:ea typeface="Microsoft YaHei" charset="0"/>
                    <a:cs typeface="Microsoft YaHei" charset="0"/>
                  </a:rPr>
                  <a:t>D</a:t>
                </a:r>
                <a:r>
                  <a:rPr lang="en-US" altLang="zh-CN" sz="1200" baseline="30000" dirty="0" smtClean="0">
                    <a:latin typeface="Microsoft YaHei" charset="0"/>
                    <a:ea typeface="Microsoft YaHei" charset="0"/>
                    <a:cs typeface="Microsoft YaHei" charset="0"/>
                  </a:rPr>
                  <a:t>2</a:t>
                </a:r>
                <a:r>
                  <a:rPr lang="en-US" altLang="zh-CN" sz="1200" dirty="0" smtClean="0">
                    <a:latin typeface="Microsoft YaHei" charset="0"/>
                    <a:ea typeface="Microsoft YaHei" charset="0"/>
                    <a:cs typeface="Microsoft YaHei" charset="0"/>
                  </a:rPr>
                  <a:t>TCP</a:t>
                </a:r>
                <a:r>
                  <a:rPr lang="zh-CN" altLang="en-US" sz="1200" dirty="0" smtClean="0">
                    <a:latin typeface="Microsoft YaHei" charset="0"/>
                    <a:ea typeface="Microsoft YaHei" charset="0"/>
                    <a:cs typeface="Microsoft YaHei" charset="0"/>
                  </a:rPr>
                  <a:t>的惩罚函数随拥塞先增大后减小</a:t>
                </a:r>
                <a:r>
                  <a:rPr lang="zh-CN" altLang="en-US" sz="1200" dirty="0" smtClean="0">
                    <a:solidFill>
                      <a:srgbClr val="333336"/>
                    </a:solidFill>
                    <a:latin typeface="+mn-lt"/>
                    <a:ea typeface="Microsoft YaHei" charset="0"/>
                    <a:cs typeface="Microsoft YaHei" charset="0"/>
                  </a:rPr>
                  <a:t>。</a:t>
                </a:r>
              </a:p>
              <a:p>
                <a:pPr marL="457200" marR="0" lvl="1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200" b="1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因此，拥塞程度严重时，滑动窗口变化相同，从而速率相近。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/>
                <a:r>
                  <a:rPr kumimoji="1" lang="zh-CN" altLang="en-US" dirty="0" smtClean="0"/>
                  <a:t>下面分析出现上面现象的原因，</a:t>
                </a:r>
                <a:r>
                  <a:rPr kumimoji="1" lang="en-US" altLang="zh-CN" dirty="0" smtClean="0"/>
                  <a:t>D2TCP</a:t>
                </a:r>
                <a:r>
                  <a:rPr kumimoji="1" lang="zh-CN" altLang="en-US" dirty="0" smtClean="0"/>
                  <a:t>滑动窗口的计算如下所示，其中</a:t>
                </a:r>
                <a:r>
                  <a:rPr lang="el-GR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  <a:sym typeface="Wingdings" pitchFamily="2" charset="2"/>
                  </a:rPr>
                  <a:t>α</a:t>
                </a:r>
                <a:r>
                  <a:rPr lang="en-US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  <a:sym typeface="Wingdings" pitchFamily="2" charset="2"/>
                  </a:rPr>
                  <a:t>:</a:t>
                </a:r>
                <a:r>
                  <a:rPr lang="el-GR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  <a:sym typeface="Wingdings" pitchFamily="2" charset="2"/>
                  </a:rPr>
                  <a:t> </a:t>
                </a:r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  <a:sym typeface="Wingdings" pitchFamily="2" charset="2"/>
                  </a:rPr>
                  <a:t>和</a:t>
                </a:r>
                <a:r>
                  <a:rPr lang="en-US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  <a:sym typeface="Wingdings" pitchFamily="2" charset="2"/>
                  </a:rPr>
                  <a:t>DCTCP</a:t>
                </a:r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  <a:sym typeface="Wingdings" pitchFamily="2" charset="2"/>
                  </a:rPr>
                  <a:t>中相同，是拥塞控制因子</a:t>
                </a:r>
                <a:r>
                  <a:rPr lang="en-US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  <a:sym typeface="Wingdings" pitchFamily="2" charset="2"/>
                  </a:rPr>
                  <a:t>(0 ≤ </a:t>
                </a:r>
                <a:r>
                  <a:rPr lang="el-GR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  <a:sym typeface="Wingdings" pitchFamily="2" charset="2"/>
                  </a:rPr>
                  <a:t>α</a:t>
                </a:r>
                <a:r>
                  <a:rPr lang="en-US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  <a:sym typeface="Wingdings" pitchFamily="2" charset="2"/>
                  </a:rPr>
                  <a:t> ≤ 1)</a:t>
                </a:r>
                <a:r>
                  <a:rPr lang="en-US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d:</a:t>
                </a:r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 期限因子</a:t>
                </a:r>
              </a:p>
              <a:p>
                <a:pPr lvl="1"/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如图所示是</a:t>
                </a:r>
                <a:r>
                  <a:rPr lang="en-US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D2TCP</a:t>
                </a:r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的</a:t>
                </a:r>
                <a:r>
                  <a:rPr lang="en-US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gamma</a:t>
                </a:r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函数值。</a:t>
                </a:r>
              </a:p>
              <a:p>
                <a:pPr lvl="1"/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分析</a:t>
                </a:r>
                <a:r>
                  <a:rPr lang="en-US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gamma</a:t>
                </a:r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函数，定义</a:t>
                </a:r>
                <a:r>
                  <a:rPr kumimoji="1" lang="en-US" altLang="zh-CN" sz="1100" b="0" i="0" smtClean="0">
                    <a:latin typeface="Cambria Math" charset="0"/>
                    <a:ea typeface="Microsoft YaHei" charset="0"/>
                    <a:cs typeface="Microsoft YaHei" charset="0"/>
                  </a:rPr>
                  <a:t>𝑝𝑑</a:t>
                </a:r>
                <a:r>
                  <a:rPr kumimoji="1" lang="en-US" altLang="zh-CN" sz="1100" b="0" i="0" smtClean="0">
                    <a:latin typeface="Cambria Math" charset="0"/>
                    <a:ea typeface="Microsoft YaHei" charset="0"/>
                    <a:cs typeface="Microsoft YaHei" charset="0"/>
                  </a:rPr>
                  <a:t>(</a:t>
                </a:r>
                <a:r>
                  <a:rPr kumimoji="1" lang="el-GR" altLang="zh-CN" sz="1200" b="0" i="0" dirty="0">
                    <a:solidFill>
                      <a:srgbClr val="333336"/>
                    </a:solidFill>
                    <a:latin typeface="Cambria Math" charset="0"/>
                    <a:ea typeface="Microsoft YaHei" charset="0"/>
                    <a:cs typeface="Microsoft YaHei" charset="0"/>
                  </a:rPr>
                  <a:t>"</a:t>
                </a:r>
                <a:r>
                  <a:rPr lang="el-GR" altLang="zh-CN" sz="1200" i="0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α</a:t>
                </a:r>
                <a:r>
                  <a:rPr lang="en-US" altLang="zh-CN" sz="1200" b="0" i="0" dirty="0" smtClean="0">
                    <a:solidFill>
                      <a:srgbClr val="333336"/>
                    </a:solidFill>
                    <a:latin typeface="Cambria Math" charset="0"/>
                    <a:ea typeface="Microsoft YaHei" charset="0"/>
                    <a:cs typeface="Microsoft YaHei" charset="0"/>
                  </a:rPr>
                  <a:t>" ,𝑑_1,𝑑_2 )</a:t>
                </a:r>
                <a:r>
                  <a:rPr kumimoji="1" lang="en-US" altLang="zh-CN" sz="1200" b="0" i="0" smtClean="0">
                    <a:solidFill>
                      <a:srgbClr val="333336"/>
                    </a:solidFill>
                    <a:latin typeface="Cambria Math" charset="0"/>
                    <a:ea typeface="Microsoft YaHei" charset="0"/>
                    <a:cs typeface="Microsoft YaHei" charset="0"/>
                  </a:rPr>
                  <a:t>=</a:t>
                </a:r>
                <a:r>
                  <a:rPr lang="el-GR" altLang="zh-CN" sz="1100" i="0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"α</a:t>
                </a:r>
                <a:r>
                  <a:rPr lang="el-GR" altLang="zh-CN" sz="1100" i="0" dirty="0">
                    <a:solidFill>
                      <a:srgbClr val="333336"/>
                    </a:solidFill>
                    <a:latin typeface="Cambria Math" charset="0"/>
                    <a:ea typeface="Microsoft YaHei" charset="0"/>
                    <a:cs typeface="Microsoft YaHei" charset="0"/>
                  </a:rPr>
                  <a:t>" </a:t>
                </a:r>
                <a:r>
                  <a:rPr kumimoji="1" lang="en-US" altLang="zh-CN" sz="1200" b="0" i="0" smtClean="0">
                    <a:solidFill>
                      <a:srgbClr val="333336"/>
                    </a:solidFill>
                    <a:latin typeface="Cambria Math" charset="0"/>
                    <a:ea typeface="Microsoft YaHei" charset="0"/>
                    <a:cs typeface="Microsoft YaHei" charset="0"/>
                  </a:rPr>
                  <a:t>^(𝑑_1 )−</a:t>
                </a:r>
                <a:r>
                  <a:rPr lang="el-GR" altLang="zh-CN" sz="1100" i="0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"α</a:t>
                </a:r>
                <a:r>
                  <a:rPr lang="el-GR" altLang="zh-CN" sz="1100" i="0" dirty="0">
                    <a:solidFill>
                      <a:srgbClr val="333336"/>
                    </a:solidFill>
                    <a:latin typeface="Cambria Math" charset="0"/>
                    <a:ea typeface="Microsoft YaHei" charset="0"/>
                    <a:cs typeface="Microsoft YaHei" charset="0"/>
                  </a:rPr>
                  <a:t>" </a:t>
                </a:r>
                <a:r>
                  <a:rPr kumimoji="1" lang="en-US" altLang="zh-CN" sz="1200" i="0">
                    <a:solidFill>
                      <a:srgbClr val="333336"/>
                    </a:solidFill>
                    <a:latin typeface="Cambria Math" charset="0"/>
                    <a:ea typeface="Microsoft YaHei" charset="0"/>
                    <a:cs typeface="Microsoft YaHei" charset="0"/>
                  </a:rPr>
                  <a:t>^(𝑑_</a:t>
                </a:r>
                <a:r>
                  <a:rPr kumimoji="1" lang="en-US" altLang="zh-CN" sz="1200" b="0" i="0" smtClean="0">
                    <a:solidFill>
                      <a:srgbClr val="333336"/>
                    </a:solidFill>
                    <a:latin typeface="Cambria Math" charset="0"/>
                    <a:ea typeface="Microsoft YaHei" charset="0"/>
                    <a:cs typeface="Microsoft YaHei" charset="0"/>
                  </a:rPr>
                  <a:t>2 </a:t>
                </a:r>
                <a:r>
                  <a:rPr kumimoji="1" lang="en-US" altLang="zh-CN" sz="1200" b="0" i="0">
                    <a:solidFill>
                      <a:srgbClr val="333336"/>
                    </a:solidFill>
                    <a:latin typeface="Cambria Math" charset="0"/>
                    <a:ea typeface="Microsoft YaHei" charset="0"/>
                    <a:cs typeface="Microsoft YaHei" charset="0"/>
                  </a:rPr>
                  <a:t>)</a:t>
                </a:r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，</a:t>
                </a:r>
              </a:p>
              <a:p>
                <a:pPr lvl="1"/>
                <a:r>
                  <a:rPr lang="en-US" altLang="zh-CN" dirty="0" err="1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pd</a:t>
                </a:r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的物理含义如图，是相同</a:t>
                </a:r>
                <a:r>
                  <a:rPr lang="en-US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alpha</a:t>
                </a:r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下，不同</a:t>
                </a:r>
                <a:r>
                  <a:rPr lang="en-US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d</a:t>
                </a:r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值的差异。</a:t>
                </a:r>
              </a:p>
              <a:p>
                <a:pPr lvl="1"/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可以发现</a:t>
                </a:r>
                <a:r>
                  <a:rPr kumimoji="1" lang="en-US" altLang="zh-CN" b="0" i="0" smtClean="0">
                    <a:latin typeface="Cambria Math" charset="0"/>
                    <a:ea typeface="Microsoft YaHei" charset="0"/>
                    <a:cs typeface="Microsoft YaHei" charset="0"/>
                  </a:rPr>
                  <a:t>𝑝𝑑</a:t>
                </a:r>
                <a:r>
                  <a:rPr kumimoji="1" lang="en-US" altLang="zh-CN" b="0" i="0" smtClean="0">
                    <a:latin typeface="Cambria Math" charset="0"/>
                    <a:ea typeface="Microsoft YaHei" charset="0"/>
                    <a:cs typeface="Microsoft YaHei" charset="0"/>
                  </a:rPr>
                  <a:t>(0.4,0.4,0.6)=0.116,pd(0.6,0.4,0.6)=0.0779pd(0.6,0.4,0.6)=0.019</a:t>
                </a:r>
                <a:r>
                  <a:rPr kumimoji="1" lang="zh-CN" altLang="en-US" b="0" i="0" smtClean="0">
                    <a:latin typeface="Cambria Math" charset="0"/>
                    <a:ea typeface="Microsoft YaHei" charset="0"/>
                    <a:cs typeface="Microsoft YaHei" charset="0"/>
                  </a:rPr>
                  <a:t>，</a:t>
                </a:r>
                <a:endParaRPr kumimoji="1" lang="zh-CN" altLang="en-US" b="0" dirty="0" smtClean="0">
                  <a:ea typeface="Microsoft YaHei" charset="0"/>
                  <a:cs typeface="Microsoft YaHei" charset="0"/>
                </a:endParaRPr>
              </a:p>
              <a:p>
                <a:pPr lvl="1"/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如图所示，是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d1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和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d2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不同时，二者的关系。</a:t>
                </a:r>
              </a:p>
              <a:p>
                <a:pPr lvl="1"/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右图展示得是二者的差的曲线。</a:t>
                </a:r>
              </a:p>
              <a:p>
                <a:pPr marL="457200" marR="0" lvl="1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可以发现</a:t>
                </a:r>
                <a:r>
                  <a:rPr kumimoji="1" lang="zh-CN" altLang="en-US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期限不同</a:t>
                </a:r>
                <a:r>
                  <a:rPr kumimoji="1" lang="zh-CN" altLang="en-US" sz="1200" b="1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，</a:t>
                </a:r>
                <a:r>
                  <a:rPr lang="en-US" altLang="zh-CN" sz="1200" dirty="0" smtClean="0">
                    <a:latin typeface="Microsoft YaHei" charset="0"/>
                    <a:ea typeface="Microsoft YaHei" charset="0"/>
                    <a:cs typeface="Microsoft YaHei" charset="0"/>
                  </a:rPr>
                  <a:t>D</a:t>
                </a:r>
                <a:r>
                  <a:rPr lang="en-US" altLang="zh-CN" sz="1200" baseline="30000" dirty="0" smtClean="0">
                    <a:latin typeface="Microsoft YaHei" charset="0"/>
                    <a:ea typeface="Microsoft YaHei" charset="0"/>
                    <a:cs typeface="Microsoft YaHei" charset="0"/>
                  </a:rPr>
                  <a:t>2</a:t>
                </a:r>
                <a:r>
                  <a:rPr lang="en-US" altLang="zh-CN" sz="1200" dirty="0" smtClean="0">
                    <a:latin typeface="Microsoft YaHei" charset="0"/>
                    <a:ea typeface="Microsoft YaHei" charset="0"/>
                    <a:cs typeface="Microsoft YaHei" charset="0"/>
                  </a:rPr>
                  <a:t>TCP</a:t>
                </a:r>
                <a:r>
                  <a:rPr lang="zh-CN" altLang="en-US" sz="1200" dirty="0" smtClean="0">
                    <a:latin typeface="Microsoft YaHei" charset="0"/>
                    <a:ea typeface="Microsoft YaHei" charset="0"/>
                    <a:cs typeface="Microsoft YaHei" charset="0"/>
                  </a:rPr>
                  <a:t>的惩罚函数随拥塞先增大后减小</a:t>
                </a:r>
                <a:r>
                  <a:rPr lang="zh-CN" altLang="en-US" sz="1200" dirty="0" smtClean="0">
                    <a:solidFill>
                      <a:srgbClr val="333336"/>
                    </a:solidFill>
                    <a:latin typeface="+mn-lt"/>
                    <a:ea typeface="Microsoft YaHei" charset="0"/>
                    <a:cs typeface="Microsoft YaHei" charset="0"/>
                  </a:rPr>
                  <a:t>。</a:t>
                </a:r>
              </a:p>
              <a:p>
                <a:pPr marL="457200" marR="0" lvl="1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200" b="1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因此，拥塞程度严重时，滑动窗口变化相同，从而速率相近。</a:t>
                </a:r>
                <a:endParaRPr kumimoji="1" lang="zh-CN" altLang="en-US" sz="12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Fallback>
      </mc:AlternateContent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36667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基于</a:t>
            </a:r>
            <a:r>
              <a:rPr kumimoji="1" lang="en-US" altLang="zh-CN" dirty="0" smtClean="0"/>
              <a:t>D2TCP</a:t>
            </a:r>
            <a:r>
              <a:rPr kumimoji="1" lang="zh-CN" altLang="en-US" dirty="0" smtClean="0"/>
              <a:t>重载情形下失效的问题，本文提出</a:t>
            </a:r>
            <a:r>
              <a:rPr kumimoji="1" lang="en-US" altLang="zh-CN" dirty="0" smtClean="0"/>
              <a:t>PI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PD</a:t>
            </a:r>
            <a:r>
              <a:rPr kumimoji="1" lang="zh-CN" altLang="en-US" dirty="0" smtClean="0"/>
              <a:t>来设计区分函数，其中</a:t>
            </a:r>
            <a:r>
              <a:rPr kumimoji="1" lang="en-US" altLang="zh-CN" dirty="0" smtClean="0"/>
              <a:t>PI</a:t>
            </a:r>
            <a:r>
              <a:rPr kumimoji="1" lang="zh-CN" altLang="en-US" dirty="0" smtClean="0"/>
              <a:t>表示期限</a:t>
            </a:r>
            <a:r>
              <a:rPr lang="zh-CN" altLang="en-US" dirty="0" smtClean="0">
                <a:solidFill>
                  <a:srgbClr val="333336"/>
                </a:solidFill>
                <a:ea typeface="Microsoft YaHei" charset="0"/>
                <a:cs typeface="Microsoft YaHei" charset="0"/>
              </a:rPr>
              <a:t>期限近的流要比期限远的流得到更多带宽</a:t>
            </a:r>
            <a:r>
              <a:rPr kumimoji="1" lang="zh-CN" altLang="en-US" dirty="0" smtClean="0">
                <a:solidFill>
                  <a:schemeClr val="tx1"/>
                </a:solidFill>
                <a:ea typeface="+mn-ea"/>
                <a:cs typeface="+mn-cs"/>
              </a:rPr>
              <a:t>，</a:t>
            </a:r>
            <a:r>
              <a:rPr kumimoji="1" lang="en-US" altLang="zh-CN" dirty="0" smtClean="0">
                <a:solidFill>
                  <a:schemeClr val="tx1"/>
                </a:solidFill>
                <a:ea typeface="+mn-ea"/>
                <a:cs typeface="+mn-cs"/>
              </a:rPr>
              <a:t>PD</a:t>
            </a:r>
            <a:r>
              <a:rPr kumimoji="1" lang="zh-CN" altLang="en-US" dirty="0" smtClean="0">
                <a:solidFill>
                  <a:schemeClr val="tx1"/>
                </a:solidFill>
                <a:ea typeface="+mn-ea"/>
                <a:cs typeface="+mn-cs"/>
              </a:rPr>
              <a:t>表示的是拥塞程度和带宽区分的关系。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solidFill>
                  <a:srgbClr val="333336"/>
                </a:solidFill>
                <a:ea typeface="Microsoft YaHei" charset="0"/>
                <a:cs typeface="Microsoft YaHei" charset="0"/>
              </a:rPr>
              <a:t>LPD</a:t>
            </a:r>
            <a:r>
              <a:rPr lang="zh-CN" altLang="en-US" dirty="0" smtClean="0">
                <a:solidFill>
                  <a:srgbClr val="333336"/>
                </a:solidFill>
                <a:ea typeface="Microsoft YaHei" charset="0"/>
                <a:cs typeface="Microsoft YaHei" charset="0"/>
              </a:rPr>
              <a:t>策略如图所示。两条曲线表示不同</a:t>
            </a:r>
            <a:r>
              <a:rPr lang="en-US" altLang="zh-CN" dirty="0" smtClean="0">
                <a:solidFill>
                  <a:srgbClr val="333336"/>
                </a:solidFill>
                <a:ea typeface="Microsoft YaHei" charset="0"/>
                <a:cs typeface="Microsoft YaHei" charset="0"/>
              </a:rPr>
              <a:t>d</a:t>
            </a:r>
            <a:r>
              <a:rPr lang="zh-CN" altLang="en-US" dirty="0" smtClean="0">
                <a:solidFill>
                  <a:srgbClr val="333336"/>
                </a:solidFill>
                <a:ea typeface="Microsoft YaHei" charset="0"/>
                <a:cs typeface="Microsoft YaHei" charset="0"/>
              </a:rPr>
              <a:t>下</a:t>
            </a:r>
            <a:r>
              <a:rPr lang="en-US" altLang="zh-CN" dirty="0" err="1" smtClean="0">
                <a:solidFill>
                  <a:srgbClr val="333336"/>
                </a:solidFill>
                <a:ea typeface="Microsoft YaHei" charset="0"/>
                <a:cs typeface="Microsoft YaHei" charset="0"/>
              </a:rPr>
              <a:t>pd</a:t>
            </a:r>
            <a:r>
              <a:rPr lang="zh-CN" altLang="en-US" dirty="0" smtClean="0">
                <a:solidFill>
                  <a:srgbClr val="333336"/>
                </a:solidFill>
                <a:ea typeface="Microsoft YaHei" charset="0"/>
                <a:cs typeface="Microsoft YaHei" charset="0"/>
              </a:rPr>
              <a:t>的值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solidFill>
                  <a:srgbClr val="333336"/>
                </a:solidFill>
                <a:ea typeface="Microsoft YaHei" charset="0"/>
                <a:cs typeface="Microsoft YaHei" charset="0"/>
              </a:rPr>
              <a:t>可以发现随着拥塞程度增加，</a:t>
            </a:r>
            <a:r>
              <a:rPr lang="en-US" altLang="zh-CN" dirty="0" err="1" smtClean="0">
                <a:solidFill>
                  <a:srgbClr val="333336"/>
                </a:solidFill>
                <a:ea typeface="Microsoft YaHei" charset="0"/>
                <a:cs typeface="Microsoft YaHei" charset="0"/>
              </a:rPr>
              <a:t>pd</a:t>
            </a:r>
            <a:r>
              <a:rPr lang="zh-CN" altLang="en-US" dirty="0" smtClean="0">
                <a:solidFill>
                  <a:srgbClr val="333336"/>
                </a:solidFill>
                <a:ea typeface="Microsoft YaHei" charset="0"/>
                <a:cs typeface="Microsoft YaHei" charset="0"/>
              </a:rPr>
              <a:t>增大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solidFill>
                  <a:srgbClr val="333336"/>
                </a:solidFill>
                <a:ea typeface="Microsoft YaHei" charset="0"/>
                <a:cs typeface="Microsoft YaHei" charset="0"/>
              </a:rPr>
              <a:t>因此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期限不同</a:t>
            </a:r>
            <a:r>
              <a:rPr kumimoji="1" lang="zh-CN" altLang="en-US" sz="12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，</a:t>
            </a:r>
            <a:r>
              <a:rPr lang="en-US" altLang="zh-CN" sz="1200" dirty="0" smtClean="0">
                <a:latin typeface="Microsoft YaHei" charset="0"/>
                <a:ea typeface="Microsoft YaHei" charset="0"/>
                <a:cs typeface="Microsoft YaHei" charset="0"/>
              </a:rPr>
              <a:t>LPD</a:t>
            </a:r>
            <a:r>
              <a:rPr lang="zh-CN" altLang="en-US" sz="1200" dirty="0" smtClean="0">
                <a:latin typeface="Microsoft YaHei" charset="0"/>
                <a:ea typeface="Microsoft YaHei" charset="0"/>
                <a:cs typeface="Microsoft YaHei" charset="0"/>
              </a:rPr>
              <a:t>的惩罚函数随拥塞先增大而增大</a:t>
            </a:r>
            <a:endParaRPr lang="zh-CN" altLang="en-US" dirty="0" smtClean="0">
              <a:solidFill>
                <a:srgbClr val="333336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LPD</a:t>
            </a:r>
            <a:r>
              <a:rPr kumimoji="1" lang="zh-CN" altLang="en-US" dirty="0" smtClean="0"/>
              <a:t>有以下的特性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流达到的稳定速率与之对应的期限成反比 </a:t>
            </a:r>
            <a:r>
              <a:rPr kumimoji="1" lang="zh-CN" altLang="en-US" dirty="0" smtClean="0">
                <a:ea typeface="+mn-ea"/>
                <a:cs typeface="+mn-cs"/>
              </a:rPr>
              <a:t>，证明主要是通过</a:t>
            </a:r>
            <a:r>
              <a:rPr kumimoji="1" lang="en-US" altLang="zh-CN" dirty="0" smtClean="0">
                <a:ea typeface="+mn-ea"/>
                <a:cs typeface="+mn-cs"/>
              </a:rPr>
              <a:t>LPD</a:t>
            </a:r>
            <a:r>
              <a:rPr kumimoji="1" lang="zh-CN" altLang="en-US" dirty="0" smtClean="0">
                <a:ea typeface="+mn-ea"/>
                <a:cs typeface="+mn-cs"/>
              </a:rPr>
              <a:t>不同期限的滑动窗口的关系进行的。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5823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根据之前基于</a:t>
            </a:r>
            <a:r>
              <a:rPr kumimoji="1" lang="en-US" altLang="zh-CN" dirty="0" smtClean="0"/>
              <a:t>ECN</a:t>
            </a:r>
            <a:r>
              <a:rPr kumimoji="1" lang="zh-CN" altLang="en-US" dirty="0" smtClean="0"/>
              <a:t>标记的流模型，建立</a:t>
            </a:r>
            <a:r>
              <a:rPr kumimoji="1" lang="en-US" altLang="zh-CN" dirty="0" smtClean="0"/>
              <a:t>LPD</a:t>
            </a:r>
            <a:r>
              <a:rPr kumimoji="1" lang="zh-CN" altLang="en-US" dirty="0" smtClean="0"/>
              <a:t>的流模型，如下所示。图显示的是</a:t>
            </a:r>
            <a:r>
              <a:rPr kumimoji="1" lang="en-US" altLang="zh-CN" dirty="0" smtClean="0"/>
              <a:t>LPD</a:t>
            </a:r>
            <a:r>
              <a:rPr kumimoji="1" lang="zh-CN" altLang="en-US" dirty="0" smtClean="0"/>
              <a:t>流模型和</a:t>
            </a:r>
            <a:r>
              <a:rPr kumimoji="1" lang="en-US" altLang="zh-CN" dirty="0" smtClean="0"/>
              <a:t>ns-2</a:t>
            </a:r>
            <a:r>
              <a:rPr kumimoji="1" lang="zh-CN" altLang="en-US" dirty="0" smtClean="0"/>
              <a:t>仿真效果基本类似。</a:t>
            </a:r>
          </a:p>
          <a:p>
            <a:r>
              <a:rPr kumimoji="1" lang="zh-CN" altLang="en-US" dirty="0" smtClean="0"/>
              <a:t>根据</a:t>
            </a:r>
            <a:r>
              <a:rPr kumimoji="1" lang="en-US" altLang="zh-CN" dirty="0" smtClean="0"/>
              <a:t>LPD</a:t>
            </a:r>
            <a:r>
              <a:rPr kumimoji="1" lang="zh-CN" altLang="en-US" dirty="0" smtClean="0"/>
              <a:t>流模型得到</a:t>
            </a:r>
            <a:r>
              <a:rPr kumimoji="1" lang="en-US" altLang="zh-CN" dirty="0" smtClean="0"/>
              <a:t>LPD</a:t>
            </a:r>
            <a:r>
              <a:rPr kumimoji="1" lang="zh-CN" altLang="en-US" dirty="0" smtClean="0"/>
              <a:t>不动点，根据不动点分析</a:t>
            </a:r>
            <a:r>
              <a:rPr kumimoji="1" lang="en-US" altLang="zh-CN" dirty="0" err="1" smtClean="0"/>
              <a:t>tmax</a:t>
            </a:r>
            <a:r>
              <a:rPr kumimoji="1" lang="zh-CN" altLang="en-US" dirty="0" smtClean="0"/>
              <a:t>的取值，可以得到</a:t>
            </a:r>
            <a:r>
              <a:rPr kumimoji="1" lang="en-US" altLang="zh-CN" dirty="0" err="1" smtClean="0"/>
              <a:t>tmax</a:t>
            </a:r>
            <a:r>
              <a:rPr kumimoji="1" lang="zh-CN" altLang="en-US" dirty="0" smtClean="0"/>
              <a:t>可以根据要调整的最长期限的流进行设置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94600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下面介绍一下</a:t>
                </a:r>
                <a:r>
                  <a:rPr kumimoji="1" lang="en-US" altLang="zh-CN" dirty="0" smtClean="0"/>
                  <a:t>LPD</a:t>
                </a:r>
                <a:r>
                  <a:rPr kumimoji="1" lang="zh-CN" altLang="en-US" dirty="0" smtClean="0"/>
                  <a:t>的关键参数分析，</a:t>
                </a:r>
                <a:r>
                  <a:rPr kumimoji="1" lang="en-US" altLang="zh-CN" dirty="0" smtClean="0"/>
                  <a:t>LPD</a:t>
                </a:r>
                <a:r>
                  <a:rPr kumimoji="1" lang="zh-CN" altLang="en-US" dirty="0" smtClean="0"/>
                  <a:t>中参数</a:t>
                </a:r>
                <a:r>
                  <a:rPr kumimoji="1" lang="en-US" altLang="zh-CN" dirty="0" smtClean="0"/>
                  <a:t>K</a:t>
                </a:r>
                <a:r>
                  <a:rPr kumimoji="1" lang="zh-CN" altLang="en-US" dirty="0" smtClean="0"/>
                  <a:t>可以根据带宽</a:t>
                </a:r>
                <a:r>
                  <a:rPr kumimoji="1" lang="en-US" altLang="zh-CN" dirty="0" smtClean="0"/>
                  <a:t>C</a:t>
                </a:r>
                <a:r>
                  <a:rPr kumimoji="1" lang="zh-CN" altLang="en-US" dirty="0" smtClean="0"/>
                  <a:t>和</a:t>
                </a:r>
                <a:r>
                  <a:rPr kumimoji="1" lang="en-US" altLang="zh-CN" dirty="0" smtClean="0"/>
                  <a:t>R</a:t>
                </a:r>
                <a:r>
                  <a:rPr kumimoji="1" lang="zh-CN" altLang="en-US" dirty="0" smtClean="0"/>
                  <a:t>进行设置。</a:t>
                </a:r>
              </a:p>
              <a:p>
                <a:r>
                  <a:rPr kumimoji="1" lang="en-US" altLang="zh-CN" dirty="0" smtClean="0"/>
                  <a:t>K</a:t>
                </a:r>
                <a:r>
                  <a:rPr kumimoji="1" lang="zh-CN" altLang="en-US" dirty="0" smtClean="0"/>
                  <a:t>的值约设定为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0.14</m:t>
                    </m:r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𝐶𝑑</m:t>
                    </m:r>
                    <m:r>
                      <a:rPr kumimoji="1" lang="zh-CN" altLang="en-US" b="0" i="0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，</m:t>
                    </m:r>
                    <m:r>
                      <a:rPr kumimoji="1" lang="zh-CN" altLang="en-US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此时</m:t>
                    </m:r>
                    <m:r>
                      <a:rPr kumimoji="1" lang="zh-CN" altLang="en-US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 </m:t>
                    </m:r>
                  </m:oMath>
                </a14:m>
                <a:r>
                  <a:rPr kumimoji="1" lang="zh-CN" altLang="en-US" dirty="0" smtClean="0"/>
                  <a:t>联路利用率为</a:t>
                </a:r>
                <a:r>
                  <a:rPr kumimoji="1" lang="en-US" altLang="zh-CN" dirty="0" smtClean="0"/>
                  <a:t>100%</a:t>
                </a:r>
                <a:endParaRPr kumimoji="1" lang="zh-CN" altLang="en-US" dirty="0" smtClean="0"/>
              </a:p>
              <a:p>
                <a:r>
                  <a:rPr kumimoji="1" lang="zh-CN" altLang="en-US" dirty="0" smtClean="0"/>
                  <a:t>拓展</a:t>
                </a:r>
                <a:r>
                  <a:rPr kumimoji="1" lang="en-US" altLang="zh-CN" dirty="0" smtClean="0"/>
                  <a:t>LPD</a:t>
                </a:r>
                <a:r>
                  <a:rPr kumimoji="1" lang="zh-CN" altLang="en-US" dirty="0" smtClean="0"/>
                  <a:t>，可以得到</a:t>
                </a:r>
                <a:r>
                  <a:rPr kumimoji="1" lang="en-US" altLang="zh-CN" dirty="0" smtClean="0"/>
                  <a:t>LPD</a:t>
                </a:r>
                <a:r>
                  <a:rPr kumimoji="1" lang="zh-CN" altLang="en-US" dirty="0" smtClean="0"/>
                  <a:t>－</a:t>
                </a:r>
                <a:r>
                  <a:rPr kumimoji="1" lang="en-US" altLang="zh-CN" dirty="0" smtClean="0"/>
                  <a:t>e</a:t>
                </a:r>
                <a:r>
                  <a:rPr kumimoji="1" lang="zh-CN" altLang="en-US" dirty="0" smtClean="0"/>
                  <a:t>。</a:t>
                </a:r>
              </a:p>
              <a:p>
                <a:r>
                  <a:rPr kumimoji="1" lang="zh-CN" altLang="en-US" dirty="0" smtClean="0"/>
                  <a:t>此外，剩余流大小，剩余期限等因子也可以考虑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下面介绍一下</a:t>
                </a:r>
                <a:r>
                  <a:rPr kumimoji="1" lang="en-US" altLang="zh-CN" dirty="0" smtClean="0"/>
                  <a:t>LPD</a:t>
                </a:r>
                <a:r>
                  <a:rPr kumimoji="1" lang="zh-CN" altLang="en-US" dirty="0" smtClean="0"/>
                  <a:t>的关键参数分析，</a:t>
                </a:r>
                <a:r>
                  <a:rPr kumimoji="1" lang="en-US" altLang="zh-CN" dirty="0" smtClean="0"/>
                  <a:t>LPD</a:t>
                </a:r>
                <a:r>
                  <a:rPr kumimoji="1" lang="zh-CN" altLang="en-US" dirty="0" smtClean="0"/>
                  <a:t>中参数</a:t>
                </a:r>
                <a:r>
                  <a:rPr kumimoji="1" lang="en-US" altLang="zh-CN" dirty="0" smtClean="0"/>
                  <a:t>K</a:t>
                </a:r>
                <a:r>
                  <a:rPr kumimoji="1" lang="zh-CN" altLang="en-US" dirty="0" smtClean="0"/>
                  <a:t>可以根据带宽</a:t>
                </a:r>
                <a:r>
                  <a:rPr kumimoji="1" lang="en-US" altLang="zh-CN" dirty="0" smtClean="0"/>
                  <a:t>C</a:t>
                </a:r>
                <a:r>
                  <a:rPr kumimoji="1" lang="zh-CN" altLang="en-US" dirty="0" smtClean="0"/>
                  <a:t>和</a:t>
                </a:r>
                <a:r>
                  <a:rPr kumimoji="1" lang="en-US" altLang="zh-CN" dirty="0" smtClean="0"/>
                  <a:t>R</a:t>
                </a:r>
                <a:r>
                  <a:rPr kumimoji="1" lang="zh-CN" altLang="en-US" dirty="0" smtClean="0"/>
                  <a:t>进行设置。</a:t>
                </a:r>
              </a:p>
              <a:p>
                <a:r>
                  <a:rPr kumimoji="1" lang="en-US" altLang="zh-CN" dirty="0" smtClean="0"/>
                  <a:t>K</a:t>
                </a:r>
                <a:r>
                  <a:rPr kumimoji="1" lang="zh-CN" altLang="en-US" dirty="0" smtClean="0"/>
                  <a:t>的值约设定为</a:t>
                </a:r>
                <a:r>
                  <a:rPr kumimoji="1" lang="en-US" altLang="zh-CN" b="0" i="0" smtClean="0">
                    <a:latin typeface="Cambria Math" charset="0"/>
                    <a:ea typeface="Microsoft YaHei" charset="0"/>
                    <a:cs typeface="Microsoft YaHei" charset="0"/>
                  </a:rPr>
                  <a:t>0.14𝐶𝑑</a:t>
                </a:r>
                <a:r>
                  <a:rPr kumimoji="1" lang="zh-CN" altLang="en-US" b="0" i="0" smtClean="0">
                    <a:latin typeface="Cambria Math" charset="0"/>
                    <a:ea typeface="Microsoft YaHei" charset="0"/>
                    <a:cs typeface="Microsoft YaHei" charset="0"/>
                  </a:rPr>
                  <a:t>，</a:t>
                </a:r>
                <a:r>
                  <a:rPr kumimoji="1" lang="zh-CN" altLang="en-US" b="0" i="0" smtClean="0">
                    <a:latin typeface="Cambria Math" charset="0"/>
                    <a:ea typeface="Microsoft YaHei" charset="0"/>
                    <a:cs typeface="Microsoft YaHei" charset="0"/>
                  </a:rPr>
                  <a:t>此时 </a:t>
                </a:r>
                <a:r>
                  <a:rPr kumimoji="1" lang="zh-CN" altLang="en-US" dirty="0" smtClean="0"/>
                  <a:t>联路利用率为</a:t>
                </a:r>
                <a:r>
                  <a:rPr kumimoji="1" lang="en-US" altLang="zh-CN" dirty="0" smtClean="0"/>
                  <a:t>100%</a:t>
                </a:r>
                <a:endParaRPr kumimoji="1" lang="zh-CN" altLang="en-US" dirty="0" smtClean="0"/>
              </a:p>
              <a:p>
                <a:r>
                  <a:rPr kumimoji="1" lang="zh-CN" altLang="en-US" dirty="0" smtClean="0"/>
                  <a:t>拓展</a:t>
                </a:r>
                <a:r>
                  <a:rPr kumimoji="1" lang="en-US" altLang="zh-CN" dirty="0" smtClean="0"/>
                  <a:t>LPD</a:t>
                </a:r>
                <a:r>
                  <a:rPr kumimoji="1" lang="zh-CN" altLang="en-US" dirty="0" smtClean="0"/>
                  <a:t>，可以得到</a:t>
                </a:r>
                <a:r>
                  <a:rPr kumimoji="1" lang="en-US" altLang="zh-CN" dirty="0" smtClean="0"/>
                  <a:t>LPD</a:t>
                </a:r>
                <a:r>
                  <a:rPr kumimoji="1" lang="zh-CN" altLang="en-US" dirty="0" smtClean="0"/>
                  <a:t>－</a:t>
                </a:r>
                <a:r>
                  <a:rPr kumimoji="1" lang="en-US" altLang="zh-CN" dirty="0" smtClean="0"/>
                  <a:t>e</a:t>
                </a:r>
                <a:r>
                  <a:rPr kumimoji="1" lang="zh-CN" altLang="en-US" dirty="0" smtClean="0"/>
                  <a:t>。</a:t>
                </a:r>
              </a:p>
              <a:p>
                <a:r>
                  <a:rPr kumimoji="1" lang="zh-CN" altLang="en-US" dirty="0" smtClean="0"/>
                  <a:t>此外，剩余流大小，剩余期限等因子也可以考虑</a:t>
                </a:r>
              </a:p>
            </p:txBody>
          </p:sp>
        </mc:Fallback>
      </mc:AlternateContent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857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200" b="1" dirty="0" smtClean="0"/>
              <a:t>数据中心已经成为支撑互联网在线服务的主要平台之一，著名企业比如</a:t>
            </a:r>
            <a:r>
              <a:rPr kumimoji="1" lang="en-US" altLang="zh-CN" sz="1200" b="1" dirty="0" smtClean="0"/>
              <a:t>Facebook</a:t>
            </a:r>
            <a:r>
              <a:rPr kumimoji="1" lang="zh-CN" altLang="en-US" sz="1200" b="1" dirty="0" smtClean="0"/>
              <a:t>，</a:t>
            </a:r>
            <a:r>
              <a:rPr kumimoji="1" lang="en-US" altLang="zh-CN" sz="1200" b="1" dirty="0" err="1" smtClean="0"/>
              <a:t>Youtube</a:t>
            </a:r>
            <a:r>
              <a:rPr kumimoji="1" lang="en-US" altLang="zh-CN" sz="1200" b="1" dirty="0" smtClean="0"/>
              <a:t>,</a:t>
            </a:r>
            <a:r>
              <a:rPr kumimoji="1" lang="zh-CN" altLang="en-US" sz="1200" b="1" dirty="0" smtClean="0"/>
              <a:t>移动，电信等都有自己的数据中心，数据中国心主要进行密集计算，存储以及向用户提供在线服务。</a:t>
            </a:r>
          </a:p>
          <a:p>
            <a:endParaRPr kumimoji="1" lang="zh-CN" altLang="en-US" sz="1200" b="1" dirty="0" smtClean="0"/>
          </a:p>
          <a:p>
            <a:r>
              <a:rPr kumimoji="1" lang="zh-CN" altLang="en-US" sz="1200" b="1" dirty="0" smtClean="0"/>
              <a:t>评价数据中心网络对应用服务质量的标准主要是延迟和带宽。</a:t>
            </a:r>
          </a:p>
          <a:p>
            <a:r>
              <a:rPr kumimoji="1" lang="zh-CN" altLang="en-US" sz="1200" b="1" dirty="0" smtClean="0"/>
              <a:t>数据中心的应用对带宽和延迟的需求不同，有的应用必入</a:t>
            </a:r>
            <a:r>
              <a:rPr kumimoji="1" lang="en-US" altLang="zh-CN" sz="1200" b="1" dirty="0" smtClean="0"/>
              <a:t>PTP</a:t>
            </a:r>
            <a:r>
              <a:rPr kumimoji="1" lang="zh-CN" altLang="en-US" sz="1200" b="1" dirty="0" smtClean="0"/>
              <a:t> 同步，</a:t>
            </a:r>
            <a:r>
              <a:rPr kumimoji="1" lang="en-US" altLang="zh-CN" sz="1200" b="1" dirty="0" err="1" smtClean="0"/>
              <a:t>Memcached</a:t>
            </a:r>
            <a:r>
              <a:rPr kumimoji="1" lang="zh-CN" altLang="en-US" sz="1200" b="1" dirty="0" smtClean="0"/>
              <a:t>，</a:t>
            </a:r>
            <a:r>
              <a:rPr kumimoji="1" lang="en-US" altLang="zh-CN" sz="1200" b="1" dirty="0" smtClean="0"/>
              <a:t>Naiad</a:t>
            </a:r>
            <a:r>
              <a:rPr kumimoji="1" lang="zh-CN" altLang="en-US" sz="1200" b="1" dirty="0" smtClean="0"/>
              <a:t>是低延迟优先策略，</a:t>
            </a:r>
          </a:p>
          <a:p>
            <a:r>
              <a:rPr kumimoji="1" lang="zh-CN" altLang="en-US" sz="1200" b="1" dirty="0" smtClean="0"/>
              <a:t>大数据备份，</a:t>
            </a:r>
            <a:r>
              <a:rPr kumimoji="1" lang="en-US" altLang="zh-CN" sz="1200" b="1" dirty="0" smtClean="0"/>
              <a:t>Hadoop</a:t>
            </a:r>
            <a:r>
              <a:rPr kumimoji="1" lang="zh-CN" altLang="en-US" sz="1200" b="1" dirty="0" smtClean="0"/>
              <a:t>是高带宽策略。</a:t>
            </a:r>
          </a:p>
          <a:p>
            <a:r>
              <a:rPr kumimoji="1" lang="zh-CN" altLang="en-US" sz="1200" b="1" dirty="0" smtClean="0"/>
              <a:t>然而数据中心的资源有限，网络难以满足所有应用的需求，因此需要进行合理的资源调度。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73224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此实验验证</a:t>
            </a:r>
            <a:r>
              <a:rPr kumimoji="1" lang="en-US" altLang="zh-CN" dirty="0" smtClean="0"/>
              <a:t>LPD</a:t>
            </a:r>
            <a:r>
              <a:rPr kumimoji="1" lang="zh-CN" altLang="en-US" dirty="0" smtClean="0"/>
              <a:t>解决研究动机提出的问题，可以看到，使用</a:t>
            </a:r>
            <a:r>
              <a:rPr kumimoji="1" lang="en-US" altLang="zh-CN" dirty="0" smtClean="0"/>
              <a:t>LPD</a:t>
            </a:r>
            <a:r>
              <a:rPr kumimoji="1" lang="zh-CN" altLang="en-US" dirty="0" smtClean="0"/>
              <a:t>带宽得到区分，拥塞窗口差很大，因子有差异，拥塞程度基本相同</a:t>
            </a:r>
          </a:p>
          <a:p>
            <a:r>
              <a:rPr kumimoji="1" lang="zh-CN" altLang="en-US" dirty="0" smtClean="0"/>
              <a:t>因此，网络拥塞严重时，</a:t>
            </a:r>
            <a:r>
              <a:rPr kumimoji="1" lang="en-US" altLang="zh-CN" dirty="0" smtClean="0"/>
              <a:t>LPD</a:t>
            </a:r>
            <a:r>
              <a:rPr kumimoji="1" lang="zh-CN" altLang="en-US" dirty="0" smtClean="0"/>
              <a:t>依然可以根据期限区分数据流带宽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49605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本文同时对</a:t>
            </a:r>
            <a:r>
              <a:rPr kumimoji="1" lang="en-US" altLang="zh-CN" dirty="0" smtClean="0"/>
              <a:t>LPD</a:t>
            </a:r>
            <a:r>
              <a:rPr kumimoji="1" lang="zh-CN" altLang="en-US" dirty="0" smtClean="0"/>
              <a:t>进行仿真实验验证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仿真实验的拓扑，使用</a:t>
            </a:r>
            <a:r>
              <a:rPr kumimoji="1" lang="en-US" altLang="zh-CN" dirty="0" smtClean="0"/>
              <a:t>simple</a:t>
            </a:r>
            <a:r>
              <a:rPr kumimoji="1" lang="zh-CN" altLang="en-US" dirty="0" smtClean="0"/>
              <a:t>和复杂拓扑，如图所示，变化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变换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fan-in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程度，代表不同拥塞程度</a:t>
            </a:r>
            <a:r>
              <a:rPr kumimoji="1" lang="zh-CN" altLang="en-US" dirty="0" smtClean="0">
                <a:ea typeface="+mn-ea"/>
                <a:cs typeface="+mn-cs"/>
              </a:rPr>
              <a:t>，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>
                <a:ea typeface="Microsoft YaHei" charset="0"/>
                <a:cs typeface="Microsoft YaHei" charset="0"/>
              </a:rPr>
              <a:t>同时变换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spine-leaf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超额认购系数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x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40Gbps/x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进行测试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>
                <a:ea typeface="Microsoft YaHei" charset="0"/>
                <a:cs typeface="Microsoft YaHei" charset="0"/>
              </a:rPr>
              <a:t>数据中心流量使用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data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mining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web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search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两种流量对于期限的测试，使用紧急期限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(20ms)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，中等期限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(30ms)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，松弛期限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(40ms)</a:t>
            </a:r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>
                <a:ea typeface="Microsoft YaHei" charset="0"/>
                <a:cs typeface="Microsoft YaHei" charset="0"/>
              </a:rPr>
              <a:t>评价指标使用错失期限数据流比例，流完成时间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>
              <a:ea typeface="Microsoft YaHei" charset="0"/>
              <a:cs typeface="Microsoft YaHei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仿真实验的主要结果如图：</a:t>
                </a:r>
                <a:endParaRPr kumimoji="1" lang="zh-CN" altLang="en-US" dirty="0"/>
              </a:p>
              <a:p>
                <a:r>
                  <a:rPr kumimoji="1" lang="zh-CN" altLang="en-US" dirty="0" smtClean="0"/>
                  <a:t>首先是错失期限对比，然后是流完成时间对比。</a:t>
                </a:r>
              </a:p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dirty="0" smtClean="0"/>
                  <a:t>可以看到</a:t>
                </a:r>
                <a:r>
                  <a:rPr kumimoji="1" lang="en-US" altLang="zh-CN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LPD</a:t>
                </a:r>
                <a:r>
                  <a:rPr kumimoji="1" lang="zh-CN" altLang="en-US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性能比</a:t>
                </a:r>
                <a:r>
                  <a:rPr kumimoji="1" lang="en-US" altLang="zh-CN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D</a:t>
                </a:r>
                <a:r>
                  <a:rPr kumimoji="1" lang="en-US" altLang="zh-CN" sz="1200" baseline="300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2</a:t>
                </a:r>
                <a:r>
                  <a:rPr kumimoji="1" lang="en-US" altLang="zh-CN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TCP,L</a:t>
                </a:r>
                <a:r>
                  <a:rPr kumimoji="1" lang="en-US" altLang="zh-CN" sz="1200" baseline="300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2</a:t>
                </a:r>
                <a:r>
                  <a:rPr kumimoji="1" lang="en-US" altLang="zh-CN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DCT</a:t>
                </a:r>
                <a:r>
                  <a:rPr kumimoji="1" lang="zh-CN" altLang="en-US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提高</a:t>
                </a:r>
                <a:r>
                  <a:rPr kumimoji="1" lang="en-US" altLang="zh-CN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50%</a:t>
                </a:r>
                <a:endParaRPr kumimoji="1"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右边是</a:t>
                </a:r>
                <a:r>
                  <a:rPr kumimoji="1" lang="en-US" altLang="zh-CN" sz="1200" dirty="0" err="1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tmax</a:t>
                </a:r>
                <a:r>
                  <a:rPr kumimoji="1" lang="zh-CN" altLang="en-US" sz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设置，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sz="1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𝑚𝑎𝑥</m:t>
                        </m:r>
                      </m:sub>
                    </m:sSub>
                    <m:r>
                      <a:rPr kumimoji="1" lang="zh-CN" altLang="en-US" sz="1200" b="0" i="1" smtClean="0">
                        <a:solidFill>
                          <a:schemeClr val="bg1"/>
                        </a:solidFill>
                        <a:latin typeface="Cambria Math" charset="0"/>
                        <a:ea typeface="Microsoft YaHei" charset="0"/>
                        <a:cs typeface="Microsoft YaHei" charset="0"/>
                      </a:rPr>
                      <m:t>需设置合理</m:t>
                    </m:r>
                  </m:oMath>
                </a14:m>
                <a:endParaRPr kumimoji="1"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仿真实验的主要结果如图：</a:t>
                </a:r>
                <a:endParaRPr kumimoji="1" lang="zh-CN" altLang="en-US" dirty="0"/>
              </a:p>
              <a:p>
                <a:r>
                  <a:rPr kumimoji="1" lang="zh-CN" altLang="en-US" dirty="0" smtClean="0"/>
                  <a:t>首先是错失期限对比，然后是流完成时间对比。</a:t>
                </a:r>
              </a:p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dirty="0" smtClean="0"/>
                  <a:t>可以看到</a:t>
                </a:r>
                <a:r>
                  <a:rPr kumimoji="1" lang="en-US" altLang="zh-CN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LPD</a:t>
                </a:r>
                <a:r>
                  <a:rPr kumimoji="1" lang="zh-CN" altLang="en-US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性能比</a:t>
                </a:r>
                <a:r>
                  <a:rPr kumimoji="1" lang="en-US" altLang="zh-CN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D</a:t>
                </a:r>
                <a:r>
                  <a:rPr kumimoji="1" lang="en-US" altLang="zh-CN" sz="1200" baseline="300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2</a:t>
                </a:r>
                <a:r>
                  <a:rPr kumimoji="1" lang="en-US" altLang="zh-CN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TCP,L</a:t>
                </a:r>
                <a:r>
                  <a:rPr kumimoji="1" lang="en-US" altLang="zh-CN" sz="1200" baseline="300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2</a:t>
                </a:r>
                <a:r>
                  <a:rPr kumimoji="1" lang="en-US" altLang="zh-CN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DCT</a:t>
                </a:r>
                <a:r>
                  <a:rPr kumimoji="1" lang="zh-CN" altLang="en-US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提高</a:t>
                </a:r>
                <a:r>
                  <a:rPr kumimoji="1" lang="en-US" altLang="zh-CN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50%</a:t>
                </a:r>
                <a:endParaRPr kumimoji="1"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右边是</a:t>
                </a:r>
                <a:r>
                  <a:rPr kumimoji="1" lang="en-US" altLang="zh-CN" sz="1200" dirty="0" err="1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tmax</a:t>
                </a:r>
                <a:r>
                  <a:rPr kumimoji="1" lang="zh-CN" altLang="en-US" sz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设置，</a:t>
                </a:r>
                <a:r>
                  <a:rPr kumimoji="1" lang="en-US" altLang="zh-CN" sz="1200" b="0" i="0" smtClean="0">
                    <a:solidFill>
                      <a:schemeClr val="bg1"/>
                    </a:solidFill>
                    <a:latin typeface="Cambria Math" charset="0"/>
                    <a:ea typeface="Microsoft YaHei" charset="0"/>
                    <a:cs typeface="Microsoft YaHei" charset="0"/>
                  </a:rPr>
                  <a:t>𝑡</a:t>
                </a:r>
                <a:r>
                  <a:rPr kumimoji="1" lang="en-US" altLang="zh-CN" sz="1200" b="0" i="0" smtClean="0">
                    <a:solidFill>
                      <a:schemeClr val="bg1"/>
                    </a:solidFill>
                    <a:latin typeface="Cambria Math" charset="0"/>
                    <a:ea typeface="Microsoft YaHei" charset="0"/>
                    <a:cs typeface="Microsoft YaHei" charset="0"/>
                  </a:rPr>
                  <a:t>_</a:t>
                </a:r>
                <a:r>
                  <a:rPr kumimoji="1" lang="en-US" altLang="zh-CN" sz="1200" b="0" i="0" smtClean="0">
                    <a:solidFill>
                      <a:schemeClr val="bg1"/>
                    </a:solidFill>
                    <a:latin typeface="Cambria Math" charset="0"/>
                    <a:ea typeface="Microsoft YaHei" charset="0"/>
                    <a:cs typeface="Microsoft YaHei" charset="0"/>
                  </a:rPr>
                  <a:t>𝑚𝑎𝑥</a:t>
                </a:r>
                <a:r>
                  <a:rPr kumimoji="1" lang="zh-CN" altLang="en-US" sz="1200" b="0" i="0" smtClean="0">
                    <a:solidFill>
                      <a:schemeClr val="bg1"/>
                    </a:solidFill>
                    <a:latin typeface="Cambria Math" charset="0"/>
                    <a:ea typeface="Microsoft YaHei" charset="0"/>
                    <a:cs typeface="Microsoft YaHei" charset="0"/>
                  </a:rPr>
                  <a:t> 需设置合理</a:t>
                </a:r>
                <a:endParaRPr kumimoji="1"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Fallback>
      </mc:AlternateContent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00644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同时在真实环境下的实验，此实验是基于</a:t>
            </a:r>
            <a:r>
              <a:rPr kumimoji="1" lang="en-US" altLang="zh-CN" dirty="0" err="1" smtClean="0"/>
              <a:t>linux</a:t>
            </a:r>
            <a:r>
              <a:rPr kumimoji="1" lang="zh-CN" altLang="en-US" dirty="0" smtClean="0"/>
              <a:t>内核</a:t>
            </a:r>
            <a:r>
              <a:rPr kumimoji="1" lang="en-US" altLang="zh-CN" dirty="0" smtClean="0"/>
              <a:t>3.2.61</a:t>
            </a:r>
            <a:endParaRPr kumimoji="1" lang="zh-CN" altLang="en-US" dirty="0" smtClean="0"/>
          </a:p>
          <a:p>
            <a:r>
              <a:rPr kumimoji="1" lang="zh-CN" altLang="en-US" dirty="0" smtClean="0"/>
              <a:t>拓扑如右所示，以下是主要实验结果。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可以发现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LPD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可以根据期限进行带宽调整，同时保持交换机队列短</a:t>
            </a:r>
          </a:p>
          <a:p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15301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ea typeface="Microsoft YaHei" charset="0"/>
                <a:cs typeface="Microsoft YaHei" charset="0"/>
              </a:rPr>
              <a:t>本章主要，分析了数据中心流级别优化方案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D</a:t>
            </a:r>
            <a:r>
              <a:rPr lang="en-US" altLang="zh-CN" baseline="30000" dirty="0" smtClean="0">
                <a:ea typeface="Microsoft YaHei" charset="0"/>
                <a:cs typeface="Microsoft YaHei" charset="0"/>
              </a:rPr>
              <a:t>2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TCP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在网络负载严重时失效原因</a:t>
            </a: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提出数据中心“越拥塞，越区分”的拥塞控制机制设计原则</a:t>
            </a: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根据“越拥塞，越区分”设计并且实现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LPD</a:t>
            </a:r>
            <a:endParaRPr lang="zh-CN" altLang="en-US" dirty="0" smtClean="0">
              <a:ea typeface="Microsoft YaHei" charset="0"/>
              <a:cs typeface="Microsoft YaHei" charset="0"/>
            </a:endParaRP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建立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LPD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的流模型和简单模型，并对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LPD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参数进行分析</a:t>
            </a: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在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ns-2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和真实环境下评估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LPD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性能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92283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下面介绍一下论文的第</a:t>
            </a:r>
            <a:r>
              <a:rPr kumimoji="1" lang="en-US" altLang="zh-CN" dirty="0" smtClean="0"/>
              <a:t>5</a:t>
            </a:r>
            <a:r>
              <a:rPr kumimoji="1" lang="zh-CN" altLang="en-US" dirty="0" smtClean="0"/>
              <a:t>章，</a:t>
            </a:r>
            <a:r>
              <a:rPr lang="zh-CN" altLang="en-US" sz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基于流持续时间的传输优化方案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47106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数据中心应用的侧重不同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Hadoop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spark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等应用侧重流完成时间</a:t>
            </a:r>
          </a:p>
          <a:p>
            <a:r>
              <a:rPr kumimoji="1" lang="en-US" altLang="zh-CN" dirty="0" smtClean="0">
                <a:ea typeface="Microsoft YaHei" charset="0"/>
                <a:cs typeface="Microsoft YaHei" charset="0"/>
              </a:rPr>
              <a:t>OLDI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，搜索等应用关注截止期限</a:t>
            </a: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数据中心优化策略存在的问题</a:t>
            </a: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基于期限的策略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(eg..D</a:t>
            </a:r>
            <a:r>
              <a:rPr kumimoji="1" lang="en-US" altLang="zh-CN" baseline="30000" dirty="0" smtClean="0">
                <a:ea typeface="Microsoft YaHei" charset="0"/>
                <a:cs typeface="Microsoft YaHei" charset="0"/>
              </a:rPr>
              <a:t>2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TCP)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zh-CN" altLang="en-US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只优化期限</a:t>
            </a: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优化流完成时间策略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(eg..L</a:t>
            </a:r>
            <a:r>
              <a:rPr kumimoji="1" lang="en-US" altLang="zh-CN" baseline="30000" dirty="0" smtClean="0">
                <a:ea typeface="Microsoft YaHei" charset="0"/>
                <a:cs typeface="Microsoft YaHei" charset="0"/>
              </a:rPr>
              <a:t>2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DCT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），</a:t>
            </a:r>
            <a:r>
              <a:rPr kumimoji="1" lang="zh-CN" altLang="en-US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只优化</a:t>
            </a:r>
            <a:r>
              <a:rPr kumimoji="1" lang="en-US" altLang="zh-CN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FCT</a:t>
            </a:r>
            <a:endParaRPr kumimoji="1" lang="zh-CN" altLang="en-US" dirty="0" smtClean="0">
              <a:solidFill>
                <a:srgbClr val="FF0000"/>
              </a:solidFill>
              <a:ea typeface="Microsoft YaHei" charset="0"/>
              <a:cs typeface="Microsoft YaHei" charset="0"/>
            </a:endParaRPr>
          </a:p>
          <a:p>
            <a:endParaRPr kumimoji="1" lang="zh-CN" altLang="en-US" dirty="0" smtClean="0">
              <a:solidFill>
                <a:srgbClr val="FF0000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52515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为了验证我们的假设，在</a:t>
            </a:r>
            <a:r>
              <a:rPr kumimoji="1" lang="en-US" altLang="zh-CN" dirty="0" smtClean="0"/>
              <a:t>ns-2</a:t>
            </a:r>
            <a:r>
              <a:rPr kumimoji="1" lang="zh-CN" altLang="en-US" dirty="0" smtClean="0"/>
              <a:t>中启动</a:t>
            </a:r>
            <a:r>
              <a:rPr kumimoji="1" lang="en-US" altLang="zh-CN" dirty="0" smtClean="0"/>
              <a:t>10</a:t>
            </a:r>
            <a:r>
              <a:rPr kumimoji="1" lang="zh-CN" altLang="en-US" dirty="0" smtClean="0"/>
              <a:t>个发送端和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个接收端</a:t>
            </a:r>
          </a:p>
          <a:p>
            <a:r>
              <a:rPr kumimoji="1" lang="en-US" altLang="zh-CN" dirty="0" smtClean="0">
                <a:ea typeface="Microsoft YaHei" charset="0"/>
                <a:cs typeface="Microsoft YaHei" charset="0"/>
              </a:rPr>
              <a:t>10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 个发送端，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1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个接收端，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K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＝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25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2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 个发送端不断发送背景流，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4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个发有期限的流，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4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个发短流</a:t>
            </a: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可以发现使用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L2DCT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流平均完成时间减少，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D2TCP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，有期限的流错失期限比例少。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>
                <a:ea typeface="Microsoft YaHei" charset="0"/>
                <a:cs typeface="Microsoft YaHei" charset="0"/>
              </a:rPr>
              <a:t>因此 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L</a:t>
            </a:r>
            <a:r>
              <a:rPr kumimoji="1" lang="en-US" altLang="zh-CN" sz="1200" baseline="300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DCT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和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D</a:t>
            </a:r>
            <a:r>
              <a:rPr kumimoji="1" lang="en-US" altLang="zh-CN" sz="1200" baseline="300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TCP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难以同时优化期限和流完成时间</a:t>
            </a:r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07889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目标：设计合理的流量控制机制，使的网络资源得到更合理的分配，</a:t>
            </a:r>
            <a:r>
              <a:rPr kumimoji="1" lang="zh-CN" altLang="en-US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同时优化期限和流完成时间</a:t>
            </a: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方法改进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TCP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滑动窗口机制引入流持续时间到窗口变化函数中，同时考虑网络拥塞程度和带宽的关系</a:t>
            </a: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优势，只改进滑动窗口机制，简单，易于部署。引入流持续时间在窗口的变化过程中，同时可以优化有期限的流和流完成时间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9501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基于以上的问题，我们提出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基于流持续时间的速率控制（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Flow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Duration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Rate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Control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，简称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FDRC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）</a:t>
            </a:r>
            <a:endParaRPr kumimoji="1" lang="zh-CN" altLang="en-US" dirty="0"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>
                <a:ea typeface="Microsoft YaHei" charset="0"/>
                <a:cs typeface="Microsoft YaHei" charset="0"/>
              </a:rPr>
              <a:t>首先计算拥塞控制因子，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>
                <a:ea typeface="Microsoft YaHei" charset="0"/>
                <a:cs typeface="Microsoft YaHei" charset="0"/>
              </a:rPr>
              <a:t>然后计算滑动窗口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4304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kumimoji="1" lang="zh-CN" altLang="en-US" sz="9600" dirty="0" smtClean="0">
                <a:latin typeface="+mj-lt"/>
              </a:rPr>
              <a:t>基于此，我的工作首先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构建基于应用的数据中心传输调度框架，使应用提供更好的</a:t>
            </a:r>
            <a:r>
              <a:rPr kumimoji="1" lang="zh-CN" altLang="en-US" b="1" dirty="0" smtClean="0">
                <a:solidFill>
                  <a:srgbClr val="0432FF"/>
                </a:solidFill>
                <a:ea typeface="Microsoft YaHei" charset="0"/>
                <a:cs typeface="Microsoft YaHei" charset="0"/>
              </a:rPr>
              <a:t>用户体验</a:t>
            </a:r>
          </a:p>
          <a:p>
            <a:pPr lvl="1"/>
            <a:r>
              <a:rPr kumimoji="1" lang="zh-CN" altLang="en-US" dirty="0" smtClean="0">
                <a:ea typeface="Microsoft YaHei" charset="0"/>
                <a:cs typeface="Microsoft YaHei" charset="0"/>
              </a:rPr>
              <a:t>然后对数据中心流和任务进行调度和传输优化，提高</a:t>
            </a:r>
            <a:r>
              <a:rPr kumimoji="1" lang="zh-CN" altLang="en-US" b="1" dirty="0" smtClean="0">
                <a:solidFill>
                  <a:srgbClr val="0432FF"/>
                </a:solidFill>
                <a:ea typeface="Microsoft YaHei" charset="0"/>
                <a:cs typeface="Microsoft YaHei" charset="0"/>
              </a:rPr>
              <a:t>网络资源利用率</a:t>
            </a:r>
            <a:r>
              <a:rPr kumimoji="1" lang="zh-CN" altLang="en-US" sz="9600" b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。</a:t>
            </a:r>
          </a:p>
          <a:p>
            <a:pPr lvl="1"/>
            <a:r>
              <a:rPr kumimoji="1" lang="zh-CN" altLang="en-US" b="1" dirty="0" smtClean="0">
                <a:solidFill>
                  <a:srgbClr val="0432FF"/>
                </a:solidFill>
                <a:ea typeface="Microsoft YaHei" charset="0"/>
                <a:cs typeface="Microsoft YaHei" charset="0"/>
              </a:rPr>
              <a:t>为了达到以上的目的</a:t>
            </a:r>
          </a:p>
          <a:p>
            <a:pPr lvl="1"/>
            <a:r>
              <a:rPr kumimoji="1" lang="zh-CN" altLang="en-US" dirty="0" smtClean="0">
                <a:ea typeface="Microsoft YaHei" charset="0"/>
                <a:cs typeface="Microsoft YaHei" charset="0"/>
              </a:rPr>
              <a:t>本文进行流级别传输优化：根据应用重要程度给数据中心流设置期限，优化流传输延迟</a:t>
            </a:r>
          </a:p>
          <a:p>
            <a:pPr lvl="1"/>
            <a:r>
              <a:rPr kumimoji="1" lang="zh-CN" altLang="en-US" dirty="0" smtClean="0">
                <a:ea typeface="Microsoft YaHei" charset="0"/>
                <a:cs typeface="Microsoft YaHei" charset="0"/>
              </a:rPr>
              <a:t>然后 进行任务级别传输优化：给数据中心任务分配优先级，根据网络拥塞和应用优先级进行调度</a:t>
            </a:r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DE2F4-2274-754D-BB86-77E17FDA01E1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22557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因为</a:t>
            </a:r>
            <a:r>
              <a:rPr kumimoji="1" lang="en-US" altLang="zh-CN" dirty="0" smtClean="0"/>
              <a:t>FDRC</a:t>
            </a:r>
            <a:r>
              <a:rPr kumimoji="1" lang="zh-CN" altLang="en-US" dirty="0" smtClean="0"/>
              <a:t>也是基于</a:t>
            </a:r>
            <a:r>
              <a:rPr kumimoji="1" lang="en-US" altLang="zh-CN" dirty="0" smtClean="0"/>
              <a:t>ECN</a:t>
            </a:r>
            <a:r>
              <a:rPr kumimoji="1" lang="zh-CN" altLang="en-US" dirty="0" smtClean="0"/>
              <a:t>标记的策略，根据基于</a:t>
            </a:r>
            <a:r>
              <a:rPr kumimoji="1" lang="en-US" altLang="zh-CN" dirty="0" smtClean="0"/>
              <a:t>ECN</a:t>
            </a:r>
            <a:r>
              <a:rPr kumimoji="1" lang="zh-CN" altLang="en-US" dirty="0" smtClean="0"/>
              <a:t>标记的流模型方法，实例化得到</a:t>
            </a:r>
            <a:r>
              <a:rPr kumimoji="1" lang="en-US" altLang="zh-CN" dirty="0" smtClean="0"/>
              <a:t>FDRC</a:t>
            </a:r>
            <a:r>
              <a:rPr kumimoji="1" lang="zh-CN" altLang="en-US" dirty="0" smtClean="0"/>
              <a:t>的流模型</a:t>
            </a:r>
          </a:p>
          <a:p>
            <a:r>
              <a:rPr kumimoji="1" lang="zh-CN" altLang="en-US" dirty="0" smtClean="0"/>
              <a:t>根据</a:t>
            </a:r>
            <a:r>
              <a:rPr kumimoji="1" lang="en-US" altLang="zh-CN" dirty="0" smtClean="0"/>
              <a:t>fluid</a:t>
            </a:r>
            <a:r>
              <a:rPr kumimoji="1" lang="zh-CN" altLang="en-US" dirty="0" smtClean="0"/>
              <a:t>流模型得到不动点，如图</a:t>
            </a:r>
          </a:p>
          <a:p>
            <a:r>
              <a:rPr kumimoji="1" lang="zh-CN" altLang="en-US" dirty="0" smtClean="0"/>
              <a:t>根据不动点可以推算出</a:t>
            </a:r>
            <a:r>
              <a:rPr kumimoji="1" lang="en-US" altLang="zh-CN" dirty="0" smtClean="0"/>
              <a:t>FDRC</a:t>
            </a:r>
            <a:r>
              <a:rPr kumimoji="1" lang="zh-CN" altLang="en-US" dirty="0" smtClean="0"/>
              <a:t>重要参数</a:t>
            </a:r>
            <a:r>
              <a:rPr kumimoji="1" lang="en-US" altLang="zh-CN" dirty="0" smtClean="0"/>
              <a:t>DMIN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DMAX</a:t>
            </a:r>
            <a:r>
              <a:rPr kumimoji="1" lang="zh-CN" altLang="en-US" dirty="0" smtClean="0"/>
              <a:t>的取值，可以看到</a:t>
            </a:r>
            <a:r>
              <a:rPr kumimoji="1" lang="en-US" altLang="zh-CN" dirty="0" smtClean="0"/>
              <a:t>DMIN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DMAX</a:t>
            </a:r>
            <a:r>
              <a:rPr kumimoji="1" lang="zh-CN" altLang="en-US" dirty="0" smtClean="0"/>
              <a:t>需要进行合理设置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42890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下面进行决绝实验动机提出的问题的验证。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相同实验参数下可以看到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期限错失和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D</a:t>
            </a:r>
            <a:r>
              <a:rPr kumimoji="1" lang="en-US" altLang="zh-CN" sz="1200" baseline="300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TCP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基本相同</a:t>
            </a:r>
            <a:r>
              <a:rPr kumimoji="1" lang="zh-CN" alt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FCT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优化能力和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L</a:t>
            </a:r>
            <a:r>
              <a:rPr kumimoji="1" lang="en-US" altLang="zh-CN" sz="1200" baseline="300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DCT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基本相同。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6234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使用数据中心真实流量</a:t>
            </a:r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search,</a:t>
            </a:r>
            <a:r>
              <a:rPr kumimoji="1" lang="zh-CN" altLang="en-US" baseline="0" dirty="0" smtClean="0"/>
              <a:t> 数据挖掘</a:t>
            </a:r>
            <a:r>
              <a:rPr kumimoji="1" lang="zh-CN" altLang="en-US" dirty="0" smtClean="0"/>
              <a:t>，期限设置使用紧急，一般，松散期限，可以发现</a:t>
            </a:r>
            <a:r>
              <a:rPr kumimoji="1" lang="en-US" altLang="zh-CN" dirty="0" smtClean="0"/>
              <a:t>FDRC</a:t>
            </a:r>
            <a:r>
              <a:rPr kumimoji="1" lang="zh-CN" altLang="en-US" dirty="0" smtClean="0"/>
              <a:t>的性能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优于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D</a:t>
            </a:r>
            <a:r>
              <a:rPr kumimoji="1" lang="en-US" altLang="zh-CN" sz="1200" baseline="300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TCP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L</a:t>
            </a:r>
            <a:r>
              <a:rPr kumimoji="1" lang="en-US" altLang="zh-CN" sz="1200" baseline="300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DCT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dirty="0" smtClean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1027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真实环境下的</a:t>
            </a:r>
            <a:r>
              <a:rPr kumimoji="1" lang="en-US" altLang="zh-CN" dirty="0" smtClean="0"/>
              <a:t>FDRC</a:t>
            </a:r>
            <a:r>
              <a:rPr kumimoji="1" lang="zh-CN" altLang="en-US" dirty="0" smtClean="0"/>
              <a:t>的性能如图所示，可以看到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FDRC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可以同时优化有期限的流和流平均完成时间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54188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ea typeface="Microsoft YaHei" charset="0"/>
                <a:cs typeface="Microsoft YaHei" charset="0"/>
              </a:rPr>
              <a:t>本章做的工作如下：</a:t>
            </a: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发现并且分析了了数据中心流级别优化方案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L2DCT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和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D2TCP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只优化流完成时间或者期限，并不能同时优化两个目标</a:t>
            </a: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把流持续时间引入传输层速率控制机制中</a:t>
            </a: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设计并且实现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FDRC</a:t>
            </a:r>
            <a:endParaRPr lang="zh-CN" altLang="en-US" dirty="0" smtClean="0">
              <a:ea typeface="Microsoft YaHei" charset="0"/>
              <a:cs typeface="Microsoft YaHei" charset="0"/>
            </a:endParaRP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建立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FDRC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的流模型和简单模型，并对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FDRC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参数进行分析</a:t>
            </a: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在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ns-2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和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Linux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内核评估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FDRC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性能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54651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以上介绍了流级别的传输优化方案，下面开始介绍</a:t>
            </a:r>
            <a:r>
              <a:rPr lang="zh-CN" altLang="en-US" sz="1200" dirty="0" smtClean="0">
                <a:ea typeface="Microsoft YaHei" charset="0"/>
                <a:cs typeface="Microsoft YaHei" charset="0"/>
              </a:rPr>
              <a:t>任务级传输的理论模型及优化方法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1144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首先介绍第</a:t>
            </a:r>
            <a:r>
              <a:rPr kumimoji="1" lang="en-US" altLang="zh-CN" dirty="0" smtClean="0"/>
              <a:t>6</a:t>
            </a:r>
            <a:r>
              <a:rPr kumimoji="1" lang="zh-CN" altLang="en-US" dirty="0" smtClean="0"/>
              <a:t>章，</a:t>
            </a:r>
            <a:r>
              <a:rPr lang="zh-CN" altLang="en-US" sz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传输任务调度模型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47260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数据中心的非阻塞模型如图所示，在此模型中，不考虑中间路径的拥塞</a:t>
            </a:r>
          </a:p>
          <a:p>
            <a:r>
              <a:rPr kumimoji="1" lang="zh-CN" altLang="en-US" dirty="0" smtClean="0"/>
              <a:t>假设拥塞只发生在第一跳和最后一跳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442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1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dirty="0" smtClean="0"/>
                  <a:t>在数据中心非阻塞模型下，我们定义流组，流组顾名思义，就是一组流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表示流大小，没有从</a:t>
                </a:r>
                <a:r>
                  <a:rPr kumimoji="1" lang="en-US" altLang="zh-CN" dirty="0" err="1" smtClean="0">
                    <a:ea typeface="Microsoft YaHei" charset="0"/>
                    <a:cs typeface="Microsoft YaHei" charset="0"/>
                  </a:rPr>
                  <a:t>i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到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j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的流，那么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＝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0</a:t>
                </a:r>
                <a:endParaRPr kumimoji="1" lang="zh-CN" altLang="en-US" dirty="0" smtClean="0">
                  <a:ea typeface="+mn-ea"/>
                  <a:cs typeface="+mn-cs"/>
                </a:endParaRPr>
              </a:p>
              <a:p>
                <a:pPr marL="0" marR="0" lvl="1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dirty="0" smtClean="0">
                    <a:ea typeface="+mn-ea"/>
                    <a:cs typeface="+mn-cs"/>
                  </a:rPr>
                  <a:t>根据流组的定义，</a:t>
                </a:r>
                <a:r>
                  <a:rPr lang="zh-CN" altLang="en-US" dirty="0" smtClean="0">
                    <a:ea typeface="Microsoft YaHei" charset="0"/>
                    <a:cs typeface="Microsoft YaHei" charset="0"/>
                  </a:rPr>
                  <a:t>理想化权重流组完成时间优化问题 （简称，</a:t>
                </a:r>
                <a:r>
                  <a:rPr lang="en-US" altLang="zh-CN" dirty="0" smtClean="0">
                    <a:ea typeface="Microsoft YaHei" charset="0"/>
                    <a:cs typeface="Microsoft YaHei" charset="0"/>
                  </a:rPr>
                  <a:t>IWCCTM</a:t>
                </a:r>
                <a:r>
                  <a:rPr lang="zh-CN" altLang="en-US" dirty="0" smtClean="0">
                    <a:ea typeface="Microsoft YaHei" charset="0"/>
                    <a:cs typeface="Microsoft YaHei" charset="0"/>
                  </a:rPr>
                  <a:t>问题</a:t>
                </a:r>
                <a:r>
                  <a:rPr lang="en-US" altLang="zh-CN" dirty="0" smtClean="0">
                    <a:ea typeface="Microsoft YaHei" charset="0"/>
                    <a:cs typeface="Microsoft YaHei" charset="0"/>
                  </a:rPr>
                  <a:t>)</a:t>
                </a:r>
                <a:endParaRPr lang="zh-CN" altLang="en-US" dirty="0" smtClean="0">
                  <a:ea typeface="Microsoft YaHei" charset="0"/>
                  <a:cs typeface="Microsoft YaHei" charset="0"/>
                </a:endParaRPr>
              </a:p>
              <a:p>
                <a:pPr marL="0" marR="0" lvl="1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dirty="0" smtClean="0">
                    <a:ea typeface="+mn-ea"/>
                    <a:cs typeface="+mn-cs"/>
                  </a:rPr>
                  <a:t>其中第一个式子是优化目标</a:t>
                </a:r>
              </a:p>
              <a:p>
                <a:pPr marL="0" marR="0" lvl="1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dirty="0" smtClean="0">
                    <a:ea typeface="+mn-ea"/>
                    <a:cs typeface="+mn-cs"/>
                  </a:rPr>
                  <a:t>第二个式子是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1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dirty="0" smtClean="0"/>
                  <a:t>在数据中心非阻塞模型下，我们定义流组，流组顾名思义，就是一组流</a:t>
                </a:r>
                <a:r>
                  <a:rPr kumimoji="1" lang="en-US" altLang="zh-CN" i="0">
                    <a:latin typeface="Cambria Math" charset="0"/>
                    <a:ea typeface="Microsoft YaHei" charset="0"/>
                    <a:cs typeface="Microsoft YaHei" charset="0"/>
                  </a:rPr>
                  <a:t>𝑓</a:t>
                </a:r>
                <a:r>
                  <a:rPr kumimoji="1" lang="en-US" altLang="zh-CN" i="0" smtClean="0">
                    <a:latin typeface="Cambria Math" charset="0"/>
                    <a:ea typeface="Microsoft YaHei" charset="0"/>
                    <a:cs typeface="Microsoft YaHei" charset="0"/>
                  </a:rPr>
                  <a:t>_(</a:t>
                </a:r>
                <a:r>
                  <a:rPr kumimoji="1" lang="en-US" altLang="zh-CN" i="0">
                    <a:latin typeface="Cambria Math" charset="0"/>
                    <a:ea typeface="Microsoft YaHei" charset="0"/>
                    <a:cs typeface="Microsoft YaHei" charset="0"/>
                  </a:rPr>
                  <a:t>𝑖,𝑗</a:t>
                </a:r>
                <a:r>
                  <a:rPr kumimoji="1" lang="en-US" altLang="zh-CN" i="0" smtClean="0">
                    <a:latin typeface="Cambria Math" charset="0"/>
                    <a:ea typeface="Microsoft YaHei" charset="0"/>
                    <a:cs typeface="Microsoft YaHei" charset="0"/>
                  </a:rPr>
                  <a:t>)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表示流大小，没有从</a:t>
                </a:r>
                <a:r>
                  <a:rPr kumimoji="1" lang="en-US" altLang="zh-CN" dirty="0" err="1" smtClean="0">
                    <a:ea typeface="Microsoft YaHei" charset="0"/>
                    <a:cs typeface="Microsoft YaHei" charset="0"/>
                  </a:rPr>
                  <a:t>i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到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j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的流，那么</a:t>
                </a:r>
                <a:r>
                  <a:rPr kumimoji="1" lang="en-US" altLang="zh-CN" i="0">
                    <a:latin typeface="Cambria Math" charset="0"/>
                    <a:ea typeface="Microsoft YaHei" charset="0"/>
                    <a:cs typeface="Microsoft YaHei" charset="0"/>
                  </a:rPr>
                  <a:t>𝑓_(𝑖,𝑗)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＝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0</a:t>
                </a:r>
                <a:endParaRPr kumimoji="1" lang="zh-CN" altLang="en-US" dirty="0" smtClean="0">
                  <a:ea typeface="+mn-ea"/>
                  <a:cs typeface="+mn-cs"/>
                </a:endParaRPr>
              </a:p>
              <a:p>
                <a:pPr marL="0" marR="0" lvl="1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dirty="0" smtClean="0">
                    <a:ea typeface="+mn-ea"/>
                    <a:cs typeface="+mn-cs"/>
                  </a:rPr>
                  <a:t>根据流组的定义，</a:t>
                </a:r>
                <a:r>
                  <a:rPr lang="zh-CN" altLang="en-US" dirty="0" smtClean="0">
                    <a:ea typeface="Microsoft YaHei" charset="0"/>
                    <a:cs typeface="Microsoft YaHei" charset="0"/>
                  </a:rPr>
                  <a:t>理想化权重流组完成时间优化问题 （简称，</a:t>
                </a:r>
                <a:r>
                  <a:rPr lang="en-US" altLang="zh-CN" dirty="0" smtClean="0">
                    <a:ea typeface="Microsoft YaHei" charset="0"/>
                    <a:cs typeface="Microsoft YaHei" charset="0"/>
                  </a:rPr>
                  <a:t>IWCCTM</a:t>
                </a:r>
                <a:r>
                  <a:rPr lang="zh-CN" altLang="en-US" dirty="0" smtClean="0">
                    <a:ea typeface="Microsoft YaHei" charset="0"/>
                    <a:cs typeface="Microsoft YaHei" charset="0"/>
                  </a:rPr>
                  <a:t>问题</a:t>
                </a:r>
                <a:r>
                  <a:rPr lang="en-US" altLang="zh-CN" dirty="0" smtClean="0">
                    <a:ea typeface="Microsoft YaHei" charset="0"/>
                    <a:cs typeface="Microsoft YaHei" charset="0"/>
                  </a:rPr>
                  <a:t>)</a:t>
                </a:r>
                <a:endParaRPr lang="zh-CN" altLang="en-US" dirty="0" smtClean="0">
                  <a:ea typeface="Microsoft YaHei" charset="0"/>
                  <a:cs typeface="Microsoft YaHei" charset="0"/>
                </a:endParaRPr>
              </a:p>
              <a:p>
                <a:pPr marL="0" marR="0" lvl="1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dirty="0" smtClean="0">
                    <a:ea typeface="+mn-ea"/>
                    <a:cs typeface="+mn-cs"/>
                  </a:rPr>
                  <a:t>其中第一个式子是优化目标</a:t>
                </a:r>
              </a:p>
              <a:p>
                <a:pPr marL="0" marR="0" lvl="1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dirty="0" smtClean="0">
                    <a:ea typeface="+mn-ea"/>
                    <a:cs typeface="+mn-cs"/>
                  </a:rPr>
                  <a:t>第二个式子是</a:t>
                </a:r>
              </a:p>
            </p:txBody>
          </p:sp>
        </mc:Fallback>
      </mc:AlternateContent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26631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ea typeface="Microsoft YaHei" charset="0"/>
                <a:cs typeface="Microsoft YaHei" charset="0"/>
              </a:rPr>
              <a:t>如果只允许非抢先调度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,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那么 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IWCCTM 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问题和开放商店中任务的权重完成时间之和的问题是等价的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,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问题的复杂度是 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NP-hard</a:t>
            </a:r>
            <a:endParaRPr kumimoji="1" lang="zh-CN" altLang="en-US" dirty="0" smtClean="0">
              <a:ea typeface="+mn-ea"/>
              <a:cs typeface="+mn-cs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>
                <a:ea typeface="+mn-ea"/>
                <a:cs typeface="+mn-cs"/>
              </a:rPr>
              <a:t>证明的基本思路是，把数据中心的流组拆分成</a:t>
            </a:r>
            <a:r>
              <a:rPr kumimoji="1" lang="en-US" altLang="zh-CN" dirty="0" smtClean="0">
                <a:ea typeface="+mn-ea"/>
                <a:cs typeface="+mn-cs"/>
              </a:rPr>
              <a:t>2m</a:t>
            </a:r>
            <a:r>
              <a:rPr kumimoji="1" lang="zh-CN" altLang="en-US" dirty="0" smtClean="0">
                <a:ea typeface="+mn-ea"/>
                <a:cs typeface="+mn-cs"/>
              </a:rPr>
              <a:t>个传输子任务，然后每个子任务和开放商店中的任务等价，因为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开放并行商店中的最小化任务权重完成时间问题是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NP-hard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，所以对流组的调度也是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NP-hard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的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3804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这是本文的框架，论文总共分为</a:t>
            </a:r>
            <a:r>
              <a:rPr kumimoji="1" lang="en-US" altLang="zh-CN" dirty="0" smtClean="0"/>
              <a:t>10</a:t>
            </a:r>
            <a:r>
              <a:rPr kumimoji="1" lang="zh-CN" altLang="en-US" dirty="0" smtClean="0"/>
              <a:t>章</a:t>
            </a:r>
          </a:p>
          <a:p>
            <a:r>
              <a:rPr kumimoji="1" lang="zh-CN" altLang="en-US" dirty="0" smtClean="0"/>
              <a:t>第一章是引言部分，第二章是国内外研究现状，后面根据两条技术路线展开我们的工作，首先是流级别传输，然后是任务级别优化，对于流级别优化，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第三张是基于</a:t>
            </a:r>
            <a:r>
              <a:rPr kumimoji="1" lang="en-US" altLang="zh-CN" dirty="0" smtClean="0"/>
              <a:t>ECN</a:t>
            </a:r>
            <a:r>
              <a:rPr kumimoji="1" lang="zh-CN" altLang="en-US" dirty="0" smtClean="0"/>
              <a:t>标记的流模型，随后假设流大小已知，进行第四章，介绍</a:t>
            </a:r>
            <a:r>
              <a:rPr lang="zh-CN" altLang="en-US" sz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基于负载自适应原则的传输优化方案</a:t>
            </a:r>
            <a:r>
              <a:rPr kumimoji="1" lang="zh-CN" alt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，和第</a:t>
            </a:r>
            <a:r>
              <a:rPr kumimoji="1" lang="en-US" altLang="zh-CN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</a:t>
            </a:r>
            <a:r>
              <a:rPr kumimoji="1" lang="zh-CN" alt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章</a:t>
            </a:r>
            <a:r>
              <a:rPr lang="zh-CN" altLang="en-US" sz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基于流持续时间的传输优化方案。随后，介绍的是任务级别传输，进行第</a:t>
            </a:r>
            <a:r>
              <a:rPr lang="en-US" altLang="zh-CN" sz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6</a:t>
            </a:r>
            <a:r>
              <a:rPr lang="zh-CN" altLang="en-US" sz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章传输任务调度模型，随后进行第</a:t>
            </a:r>
            <a:r>
              <a:rPr lang="en-US" altLang="zh-CN" sz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7</a:t>
            </a:r>
            <a:r>
              <a:rPr lang="zh-CN" altLang="en-US" sz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章，基于流信息的任务级传输优化方案，和第</a:t>
            </a:r>
            <a:r>
              <a:rPr lang="en-US" altLang="zh-CN" sz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8</a:t>
            </a:r>
            <a:r>
              <a:rPr lang="zh-CN" altLang="en-US" sz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章，基于重要性的任务级传输调度方案。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9</a:t>
            </a:r>
            <a:r>
              <a:rPr lang="zh-CN" altLang="en-US" sz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章是调度与传输优化系统，最后一章是总结与展望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27073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解决</a:t>
            </a:r>
            <a:r>
              <a:rPr kumimoji="1" lang="en-US" altLang="zh-CN" dirty="0" smtClean="0"/>
              <a:t>IWCCTM</a:t>
            </a:r>
            <a:r>
              <a:rPr kumimoji="1" lang="zh-CN" altLang="en-US" dirty="0" smtClean="0"/>
              <a:t>问题的离线近似算法如图所示，算法的思路是首先计算每个端口的负载，然后</a:t>
            </a:r>
            <a:r>
              <a:rPr kumimoji="1" lang="zh-CN" altLang="en-US" sz="1200" dirty="0" smtClean="0">
                <a:latin typeface="Microsoft YaHei" charset="0"/>
                <a:ea typeface="Microsoft YaHei" charset="0"/>
                <a:cs typeface="Microsoft YaHei" charset="0"/>
              </a:rPr>
              <a:t>找出负载最重的端口，然后找出最小权重负载比的流组，随后进行下一轮迭代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9930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下面证明离线算法的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－近似算法</a:t>
            </a:r>
          </a:p>
          <a:p>
            <a:r>
              <a:rPr kumimoji="1" lang="zh-CN" altLang="en-US" dirty="0" smtClean="0"/>
              <a:t>首先得到</a:t>
            </a:r>
            <a:r>
              <a:rPr kumimoji="1" lang="en-US" altLang="zh-CN" dirty="0" smtClean="0"/>
              <a:t>IWCCTM</a:t>
            </a:r>
            <a:r>
              <a:rPr kumimoji="1" lang="zh-CN" altLang="en-US" dirty="0" smtClean="0"/>
              <a:t>的另一种表述方式，然后得到此方式的对偶函数，然后引入一个引理，此引理是任务处理时间的关系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10587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最后，我们使用引理通过放缩对离线算法进行验证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38864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下面对本章进行总结，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介绍了数据中心非阻塞结构模型，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提出流组传输的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IWCCTM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问题，证明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IWCCTM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的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NP-hardness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，提出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IWCCTM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的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2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－近似离线算法，并证明其近似度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27540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后面我们介绍第</a:t>
            </a:r>
            <a:r>
              <a:rPr kumimoji="1" lang="en-US" altLang="zh-CN" dirty="0" smtClean="0"/>
              <a:t>7</a:t>
            </a:r>
            <a:r>
              <a:rPr kumimoji="1" lang="zh-CN" altLang="en-US" dirty="0" smtClean="0"/>
              <a:t>章</a:t>
            </a:r>
            <a:r>
              <a:rPr lang="zh-CN" altLang="en-US" sz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基于流信息的任务级传输优化方案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748070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ea typeface="Microsoft YaHei" charset="0"/>
                <a:cs typeface="Microsoft YaHei" charset="0"/>
              </a:rPr>
              <a:t>著名的公司比如</a:t>
            </a:r>
            <a:r>
              <a:rPr lang="en-US" altLang="zh-CN" dirty="0" err="1" smtClean="0">
                <a:ea typeface="Microsoft YaHei" charset="0"/>
                <a:cs typeface="Microsoft YaHei" charset="0"/>
              </a:rPr>
              <a:t>facebook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等都采用纠删码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存储系统进行文件存储。</a:t>
            </a: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(</a:t>
            </a:r>
            <a:r>
              <a:rPr kumimoji="1" lang="en-US" altLang="zh-CN" dirty="0" err="1" smtClean="0">
                <a:ea typeface="Microsoft YaHei" charset="0"/>
                <a:cs typeface="Microsoft YaHei" charset="0"/>
              </a:rPr>
              <a:t>n,k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)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 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MDS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纠删码用来对文件进行编码，文件被分成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n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个块，存储在不同的机器上，任何的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k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个模块都能恢复此文件</a:t>
            </a:r>
            <a:endParaRPr lang="en-US" altLang="zh-CN" dirty="0" smtClean="0">
              <a:ea typeface="Microsoft YaHei" charset="0"/>
              <a:cs typeface="Microsoft YaHei" charset="0"/>
            </a:endParaRPr>
          </a:p>
          <a:p>
            <a:r>
              <a:rPr kumimoji="1" lang="zh-CN" altLang="en-US" sz="1200" dirty="0" smtClean="0"/>
              <a:t>（</a:t>
            </a:r>
            <a:r>
              <a:rPr kumimoji="1" lang="en-US" altLang="zh-CN" sz="1200" dirty="0" smtClean="0">
                <a:latin typeface="Microsoft YaHei" charset="0"/>
                <a:ea typeface="Microsoft YaHei" charset="0"/>
                <a:cs typeface="Microsoft YaHei" charset="0"/>
              </a:rPr>
              <a:t>1</a:t>
            </a:r>
            <a:r>
              <a:rPr kumimoji="1" lang="zh-CN" altLang="en-US" sz="1200" dirty="0" smtClean="0">
                <a:latin typeface="Microsoft YaHei" charset="0"/>
                <a:ea typeface="Microsoft YaHei" charset="0"/>
                <a:cs typeface="Microsoft YaHei" charset="0"/>
              </a:rPr>
              <a:t>）数据块存储在不同的机器上，客户端收到用户的请求后选择适当的</a:t>
            </a:r>
            <a:r>
              <a:rPr kumimoji="1" lang="en-US" altLang="zh-CN" sz="1200" dirty="0" smtClean="0">
                <a:latin typeface="Microsoft YaHei" charset="0"/>
                <a:ea typeface="Microsoft YaHei" charset="0"/>
                <a:cs typeface="Microsoft YaHei" charset="0"/>
              </a:rPr>
              <a:t>server</a:t>
            </a:r>
            <a:r>
              <a:rPr kumimoji="1" lang="zh-CN" altLang="en-US" sz="1200" dirty="0" smtClean="0">
                <a:latin typeface="Microsoft YaHei" charset="0"/>
                <a:ea typeface="Microsoft YaHei" charset="0"/>
                <a:cs typeface="Microsoft YaHei" charset="0"/>
              </a:rPr>
              <a:t>［</a:t>
            </a:r>
            <a:r>
              <a:rPr kumimoji="1" lang="zh-CN" altLang="en-US" sz="1200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选择哪些数据源</a:t>
            </a:r>
            <a:r>
              <a:rPr kumimoji="1" lang="zh-CN" altLang="en-US" sz="1200" dirty="0" smtClean="0">
                <a:latin typeface="Microsoft YaHei" charset="0"/>
                <a:ea typeface="Microsoft YaHei" charset="0"/>
                <a:cs typeface="Microsoft YaHei" charset="0"/>
              </a:rPr>
              <a:t>］</a:t>
            </a:r>
          </a:p>
          <a:p>
            <a:r>
              <a:rPr kumimoji="1" lang="zh-CN" altLang="en-US" sz="1200" dirty="0" smtClean="0">
                <a:latin typeface="Microsoft YaHei" charset="0"/>
                <a:ea typeface="Microsoft YaHei" charset="0"/>
                <a:cs typeface="Microsoft YaHei" charset="0"/>
              </a:rPr>
              <a:t>（</a:t>
            </a:r>
            <a:r>
              <a:rPr kumimoji="1" lang="en-US" altLang="zh-CN" sz="1200" dirty="0" smtClean="0"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kumimoji="1" lang="zh-CN" altLang="en-US" sz="1200" dirty="0" smtClean="0">
                <a:latin typeface="Microsoft YaHei" charset="0"/>
                <a:ea typeface="Microsoft YaHei" charset="0"/>
                <a:cs typeface="Microsoft YaHei" charset="0"/>
              </a:rPr>
              <a:t>）所有的数据块到达客户端以后才能对数据进行重新组合，得到用户需要的文件［</a:t>
            </a:r>
            <a:r>
              <a:rPr kumimoji="1" lang="zh-CN" altLang="en-US" sz="1200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如何优化传输</a:t>
            </a:r>
            <a:r>
              <a:rPr kumimoji="1" lang="zh-CN" altLang="en-US" sz="1200" dirty="0" smtClean="0">
                <a:latin typeface="Microsoft YaHei" charset="0"/>
                <a:ea typeface="Microsoft YaHei" charset="0"/>
                <a:cs typeface="Microsoft YaHei" charset="0"/>
              </a:rPr>
              <a:t>］</a:t>
            </a:r>
          </a:p>
          <a:p>
            <a:r>
              <a:rPr lang="zh-CN" altLang="en-US" dirty="0" smtClean="0"/>
              <a:t>纠删码存储系统经常采取随机选源和流级别传输，但是，随机选源和流级别传输常常使分布式系统性能受阻。</a:t>
            </a:r>
            <a:endParaRPr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1FBAE-BC33-B941-8556-9F37B496153B}" type="slidenum">
              <a:rPr kumimoji="1" lang="zh-CN" altLang="en-US" smtClean="0"/>
              <a:t>57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418057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为了验证之前的问题，假设在纠删码存储系统中有两个文件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，两个文件被编码在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两个文件被编码在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3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台机器上，如图所示，文件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A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被编码在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S1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S2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S3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，文件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B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被编码在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S2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S3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S4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上</a:t>
            </a:r>
            <a:r>
              <a:rPr kumimoji="1" lang="zh-CN" altLang="en-US" baseline="0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文件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A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的选取有（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S1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S2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），（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S1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S3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），（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S2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S3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），文件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B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的选取有（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S2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S3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），（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S3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S4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），（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S2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S4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）</a:t>
            </a: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如果请求文件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A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和文件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B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都在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t=0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到达，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A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选择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(S1,S2)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B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选择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(S3,S4)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AFAT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=1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A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选择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(S2,S3)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B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选择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(S3,S4)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AFAT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＝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2</a:t>
            </a:r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如果请求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A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在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t=0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到达，请求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B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在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t=0.1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A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选择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(S1,S2)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B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选择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(S2,S3)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，使用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TCP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作为传输协议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AFAT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=1.95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A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选择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(S1,S2)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B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选择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(S2,S3)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 如果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A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的优先级更高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AFAT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=1.5</a:t>
            </a:r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pPr lvl="1"/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144980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基于此，本文提出</a:t>
                </a:r>
                <a:r>
                  <a:rPr kumimoji="1" lang="zh-CN" altLang="en-US" b="1" dirty="0" smtClean="0">
                    <a:solidFill>
                      <a:schemeClr val="tx1"/>
                    </a:solidFill>
                    <a:ea typeface="Microsoft YaHei" charset="0"/>
                    <a:cs typeface="Microsoft YaHei" charset="0"/>
                  </a:rPr>
                  <a:t>文件访问最小化问题（</a:t>
                </a:r>
                <a:r>
                  <a:rPr kumimoji="1" lang="en-US" altLang="zh-CN" b="1" dirty="0" smtClean="0">
                    <a:solidFill>
                      <a:schemeClr val="tx1"/>
                    </a:solidFill>
                    <a:ea typeface="Microsoft YaHei" charset="0"/>
                    <a:cs typeface="Microsoft YaHei" charset="0"/>
                  </a:rPr>
                  <a:t>IFATM</a:t>
                </a:r>
                <a:r>
                  <a:rPr kumimoji="1" lang="zh-CN" altLang="en-US" b="1" dirty="0" smtClean="0">
                    <a:solidFill>
                      <a:schemeClr val="tx1"/>
                    </a:solidFill>
                    <a:ea typeface="Microsoft YaHei" charset="0"/>
                    <a:cs typeface="Microsoft YaHei" charset="0"/>
                  </a:rPr>
                  <a:t>）问题。</a:t>
                </a:r>
              </a:p>
              <a:p>
                <a:r>
                  <a:rPr kumimoji="1" lang="zh-CN" altLang="en-US" b="1" dirty="0" smtClean="0">
                    <a:solidFill>
                      <a:schemeClr val="tx1"/>
                    </a:solidFill>
                    <a:ea typeface="Microsoft YaHei" charset="0"/>
                    <a:cs typeface="Microsoft YaHei" charset="0"/>
                  </a:rPr>
                  <a:t>首先优化目标是</a:t>
                </a:r>
                <a14:m>
                  <m:oMath xmlns:m="http://schemas.openxmlformats.org/officeDocument/2006/math">
                    <m:r>
                      <a:rPr kumimoji="1" lang="zh-CN" altLang="en-US" b="0" i="1" smtClean="0">
                        <a:latin typeface="Cambria Math" charset="0"/>
                      </a:rPr>
                      <m:t>优化目标：最小化文件获取时间之和</m:t>
                    </m:r>
                  </m:oMath>
                </a14:m>
                <a:endParaRPr kumimoji="1" lang="zh-CN" altLang="en-US" b="1" dirty="0" smtClean="0">
                  <a:solidFill>
                    <a:schemeClr val="tx1"/>
                  </a:solidFill>
                  <a:ea typeface="Microsoft YaHei" charset="0"/>
                  <a:cs typeface="Microsoft YaHei" charset="0"/>
                </a:endParaRPr>
              </a:p>
              <a:p>
                <a:r>
                  <a:rPr kumimoji="1" lang="zh-CN" altLang="en-US" b="1" dirty="0" smtClean="0">
                    <a:solidFill>
                      <a:schemeClr val="tx1"/>
                    </a:solidFill>
                    <a:ea typeface="Microsoft YaHei" charset="0"/>
                    <a:cs typeface="Microsoft YaHei" charset="0"/>
                  </a:rPr>
                  <a:t>然后限制条件，其中第一个是非抢占是调度情形下的入端口访问限制</a:t>
                </a:r>
              </a:p>
              <a:p>
                <a:r>
                  <a:rPr kumimoji="1" lang="zh-CN" altLang="en-US" b="1" dirty="0" smtClean="0">
                    <a:solidFill>
                      <a:schemeClr val="tx1"/>
                    </a:solidFill>
                    <a:ea typeface="Microsoft YaHei" charset="0"/>
                    <a:cs typeface="Microsoft YaHei" charset="0"/>
                  </a:rPr>
                  <a:t>第二个式子是出端口上的限制</a:t>
                </a:r>
              </a:p>
              <a:p>
                <a:pPr marL="0" marR="0" lvl="2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900" dirty="0" smtClean="0">
                    <a:ea typeface="Microsoft YaHei" charset="0"/>
                    <a:cs typeface="Microsoft YaHei" charset="0"/>
                  </a:rPr>
                  <a:t>假设源选择固定，得到理想化文件访问最小化问题（</a:t>
                </a:r>
                <a:r>
                  <a:rPr kumimoji="1" lang="en-US" altLang="zh-CN" sz="2900" dirty="0" smtClean="0">
                    <a:ea typeface="Microsoft YaHei" charset="0"/>
                    <a:cs typeface="Microsoft YaHei" charset="0"/>
                  </a:rPr>
                  <a:t>IWCCTM</a:t>
                </a:r>
                <a:r>
                  <a:rPr kumimoji="1" lang="zh-CN" altLang="en-US" sz="2900" dirty="0" smtClean="0">
                    <a:ea typeface="Microsoft YaHei" charset="0"/>
                    <a:cs typeface="Microsoft YaHei" charset="0"/>
                  </a:rPr>
                  <a:t>）</a:t>
                </a:r>
              </a:p>
              <a:p>
                <a:pPr marL="0" marR="0" lvl="2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b="1" dirty="0" smtClean="0">
                    <a:solidFill>
                      <a:schemeClr val="tx1"/>
                    </a:solidFill>
                    <a:ea typeface="Microsoft YaHei" charset="0"/>
                    <a:cs typeface="Microsoft YaHei" charset="0"/>
                  </a:rPr>
                  <a:t>此理想情况下，源选择是全选择，即所有文件存储在所有机器上，文件的数据块需要从文件所有节点中取出，而不需要进行源选择</a:t>
                </a:r>
              </a:p>
              <a:p>
                <a:pPr marL="0" marR="0" lvl="2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b="1" dirty="0" smtClean="0">
                    <a:solidFill>
                      <a:schemeClr val="tx1"/>
                    </a:solidFill>
                    <a:ea typeface="Microsoft YaHei" charset="0"/>
                    <a:cs typeface="Microsoft YaHei" charset="0"/>
                  </a:rPr>
                  <a:t>因为</a:t>
                </a:r>
                <a:r>
                  <a:rPr kumimoji="1" lang="zh-CN" altLang="en-US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简单的</a:t>
                </a:r>
                <a:r>
                  <a:rPr kumimoji="1" lang="en-US" altLang="zh-CN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IWCCTM</a:t>
                </a:r>
                <a:r>
                  <a:rPr kumimoji="1" lang="zh-CN" altLang="en-US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是</a:t>
                </a:r>
                <a:r>
                  <a:rPr kumimoji="1" lang="en-US" altLang="zh-CN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NP-hard</a:t>
                </a:r>
                <a:r>
                  <a:rPr kumimoji="1" lang="zh-CN" altLang="en-US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的，因此</a:t>
                </a:r>
                <a:r>
                  <a:rPr kumimoji="1" lang="en-US" altLang="zh-CN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IFATM</a:t>
                </a:r>
                <a:r>
                  <a:rPr kumimoji="1" lang="zh-CN" altLang="en-US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是</a:t>
                </a:r>
                <a:r>
                  <a:rPr kumimoji="1" lang="en-US" altLang="zh-CN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NP-hard</a:t>
                </a:r>
                <a:r>
                  <a:rPr kumimoji="1" lang="zh-CN" altLang="en-US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的</a:t>
                </a:r>
                <a:endParaRPr kumimoji="1" lang="zh-CN" altLang="en-US" b="1" dirty="0" smtClean="0">
                  <a:solidFill>
                    <a:schemeClr val="tx1"/>
                  </a:solidFill>
                  <a:ea typeface="Microsoft YaHei" charset="0"/>
                  <a:cs typeface="Microsoft YaHei" charset="0"/>
                </a:endParaRPr>
              </a:p>
              <a:p>
                <a:endParaRPr kumimoji="1" lang="zh-CN" altLang="en-US" b="1" dirty="0" smtClean="0">
                  <a:solidFill>
                    <a:schemeClr val="tx1"/>
                  </a:solidFill>
                  <a:ea typeface="Microsoft YaHei" charset="0"/>
                  <a:cs typeface="Microsoft YaHei" charset="0"/>
                </a:endParaRP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基于此，本文提出</a:t>
                </a:r>
                <a:r>
                  <a:rPr kumimoji="1" lang="zh-CN" altLang="en-US" b="1" dirty="0" smtClean="0">
                    <a:solidFill>
                      <a:schemeClr val="tx1"/>
                    </a:solidFill>
                    <a:ea typeface="Microsoft YaHei" charset="0"/>
                    <a:cs typeface="Microsoft YaHei" charset="0"/>
                  </a:rPr>
                  <a:t>文件访问最小化问题（</a:t>
                </a:r>
                <a:r>
                  <a:rPr kumimoji="1" lang="en-US" altLang="zh-CN" b="1" dirty="0" smtClean="0">
                    <a:solidFill>
                      <a:schemeClr val="tx1"/>
                    </a:solidFill>
                    <a:ea typeface="Microsoft YaHei" charset="0"/>
                    <a:cs typeface="Microsoft YaHei" charset="0"/>
                  </a:rPr>
                  <a:t>IFATM</a:t>
                </a:r>
                <a:r>
                  <a:rPr kumimoji="1" lang="zh-CN" altLang="en-US" b="1" dirty="0" smtClean="0">
                    <a:solidFill>
                      <a:schemeClr val="tx1"/>
                    </a:solidFill>
                    <a:ea typeface="Microsoft YaHei" charset="0"/>
                    <a:cs typeface="Microsoft YaHei" charset="0"/>
                  </a:rPr>
                  <a:t>）</a:t>
                </a:r>
                <a:r>
                  <a:rPr kumimoji="1" lang="zh-CN" altLang="en-US" b="1" dirty="0" smtClean="0">
                    <a:solidFill>
                      <a:schemeClr val="tx1"/>
                    </a:solidFill>
                    <a:ea typeface="Microsoft YaHei" charset="0"/>
                    <a:cs typeface="Microsoft YaHei" charset="0"/>
                  </a:rPr>
                  <a:t>问题。</a:t>
                </a:r>
              </a:p>
              <a:p>
                <a:r>
                  <a:rPr kumimoji="1" lang="zh-CN" altLang="en-US" b="1" dirty="0" smtClean="0">
                    <a:solidFill>
                      <a:schemeClr val="tx1"/>
                    </a:solidFill>
                    <a:ea typeface="Microsoft YaHei" charset="0"/>
                    <a:cs typeface="Microsoft YaHei" charset="0"/>
                  </a:rPr>
                  <a:t>首先优化目标是</a:t>
                </a:r>
                <a:r>
                  <a:rPr kumimoji="1" lang="zh-CN" altLang="en-US" b="0" i="0" smtClean="0">
                    <a:latin typeface="Cambria Math" charset="0"/>
                  </a:rPr>
                  <a:t>优化目标：最小化文件获取时间之和</a:t>
                </a:r>
                <a:endParaRPr kumimoji="1" lang="zh-CN" altLang="en-US" b="1" dirty="0" smtClean="0">
                  <a:solidFill>
                    <a:schemeClr val="tx1"/>
                  </a:solidFill>
                  <a:ea typeface="Microsoft YaHei" charset="0"/>
                  <a:cs typeface="Microsoft YaHei" charset="0"/>
                </a:endParaRPr>
              </a:p>
              <a:p>
                <a:r>
                  <a:rPr kumimoji="1" lang="zh-CN" altLang="en-US" b="1" dirty="0" smtClean="0">
                    <a:solidFill>
                      <a:schemeClr val="tx1"/>
                    </a:solidFill>
                    <a:ea typeface="Microsoft YaHei" charset="0"/>
                    <a:cs typeface="Microsoft YaHei" charset="0"/>
                  </a:rPr>
                  <a:t>然后限制条件，其中第一个是非抢占是调度情形下的入端口访问限制</a:t>
                </a:r>
              </a:p>
              <a:p>
                <a:r>
                  <a:rPr kumimoji="1" lang="zh-CN" altLang="en-US" b="1" dirty="0" smtClean="0">
                    <a:solidFill>
                      <a:schemeClr val="tx1"/>
                    </a:solidFill>
                    <a:ea typeface="Microsoft YaHei" charset="0"/>
                    <a:cs typeface="Microsoft YaHei" charset="0"/>
                  </a:rPr>
                  <a:t>第二个式子是出端口上的限制</a:t>
                </a:r>
              </a:p>
              <a:p>
                <a:pPr marL="0" marR="0" lvl="2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900" dirty="0" smtClean="0">
                    <a:ea typeface="Microsoft YaHei" charset="0"/>
                    <a:cs typeface="Microsoft YaHei" charset="0"/>
                  </a:rPr>
                  <a:t>假设源选择固定，得到理想化文件访问最小化问题（</a:t>
                </a:r>
                <a:r>
                  <a:rPr kumimoji="1" lang="en-US" altLang="zh-CN" sz="2900" dirty="0" smtClean="0">
                    <a:ea typeface="Microsoft YaHei" charset="0"/>
                    <a:cs typeface="Microsoft YaHei" charset="0"/>
                  </a:rPr>
                  <a:t>IWCCTM</a:t>
                </a:r>
                <a:r>
                  <a:rPr kumimoji="1" lang="zh-CN" altLang="en-US" sz="2900" dirty="0" smtClean="0">
                    <a:ea typeface="Microsoft YaHei" charset="0"/>
                    <a:cs typeface="Microsoft YaHei" charset="0"/>
                  </a:rPr>
                  <a:t>）</a:t>
                </a:r>
              </a:p>
              <a:p>
                <a:pPr marL="0" marR="0" lvl="2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b="1" dirty="0" smtClean="0">
                    <a:solidFill>
                      <a:schemeClr val="tx1"/>
                    </a:solidFill>
                    <a:ea typeface="Microsoft YaHei" charset="0"/>
                    <a:cs typeface="Microsoft YaHei" charset="0"/>
                  </a:rPr>
                  <a:t>此理想情况下，源选择是全选择，即所有文件存储在所有机器上，文件的数据块需要从文件所有节点中取出，而不需要进行源选择</a:t>
                </a:r>
              </a:p>
              <a:p>
                <a:pPr marL="0" marR="0" lvl="2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b="1" dirty="0" smtClean="0">
                    <a:solidFill>
                      <a:schemeClr val="tx1"/>
                    </a:solidFill>
                    <a:ea typeface="Microsoft YaHei" charset="0"/>
                    <a:cs typeface="Microsoft YaHei" charset="0"/>
                  </a:rPr>
                  <a:t>因为</a:t>
                </a:r>
                <a:r>
                  <a:rPr kumimoji="1" lang="zh-CN" altLang="en-US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简单的</a:t>
                </a:r>
                <a:r>
                  <a:rPr kumimoji="1" lang="en-US" altLang="zh-CN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IWCCTM</a:t>
                </a:r>
                <a:r>
                  <a:rPr kumimoji="1" lang="zh-CN" altLang="en-US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是</a:t>
                </a:r>
                <a:r>
                  <a:rPr kumimoji="1" lang="en-US" altLang="zh-CN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NP-hard</a:t>
                </a:r>
                <a:r>
                  <a:rPr kumimoji="1" lang="zh-CN" altLang="en-US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的，因此</a:t>
                </a:r>
                <a:r>
                  <a:rPr kumimoji="1" lang="en-US" altLang="zh-CN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IFATM</a:t>
                </a:r>
                <a:r>
                  <a:rPr kumimoji="1" lang="zh-CN" altLang="en-US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是</a:t>
                </a:r>
                <a:r>
                  <a:rPr kumimoji="1" lang="en-US" altLang="zh-CN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NP-hard</a:t>
                </a:r>
                <a:r>
                  <a:rPr kumimoji="1" lang="zh-CN" altLang="en-US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的</a:t>
                </a:r>
                <a:endParaRPr kumimoji="1" lang="zh-CN" altLang="en-US" b="1" dirty="0" smtClean="0">
                  <a:solidFill>
                    <a:schemeClr val="tx1"/>
                  </a:solidFill>
                  <a:ea typeface="Microsoft YaHei" charset="0"/>
                  <a:cs typeface="Microsoft YaHei" charset="0"/>
                </a:endParaRPr>
              </a:p>
              <a:p>
                <a:endParaRPr kumimoji="1" lang="zh-CN" altLang="en-US" b="1" dirty="0" smtClean="0">
                  <a:solidFill>
                    <a:schemeClr val="tx1"/>
                  </a:solidFill>
                  <a:ea typeface="Microsoft YaHei" charset="0"/>
                  <a:cs typeface="Microsoft YaHei" charset="0"/>
                </a:endParaRPr>
              </a:p>
              <a:p>
                <a:endParaRPr kumimoji="1" lang="zh-CN" altLang="en-US" dirty="0"/>
              </a:p>
            </p:txBody>
          </p:sp>
        </mc:Fallback>
      </mc:AlternateContent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59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20278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dirty="0" smtClean="0"/>
                  <a:t>SIFATM</a:t>
                </a:r>
                <a:r>
                  <a:rPr kumimoji="1" lang="zh-CN" altLang="en-US" dirty="0" smtClean="0"/>
                  <a:t>问题的思路是</a:t>
                </a:r>
                <a14:m>
                  <m:oMath xmlns:m="http://schemas.openxmlformats.org/officeDocument/2006/math">
                    <m:r>
                      <a:rPr kumimoji="1" lang="zh-CN" altLang="en-US" sz="120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计算每个端口负载</m:t>
                    </m:r>
                    <m:r>
                      <a:rPr kumimoji="1" lang="zh-CN" altLang="en-US" sz="1200" b="0" i="0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，</m:t>
                    </m:r>
                    <m:r>
                      <a:rPr kumimoji="1" lang="zh-CN" altLang="en-US" sz="1200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然后</m:t>
                    </m:r>
                  </m:oMath>
                </a14:m>
                <a:r>
                  <a:rPr kumimoji="1" lang="zh-CN" altLang="en-US" sz="1200" dirty="0" smtClean="0">
                    <a:latin typeface="Microsoft YaHei" charset="0"/>
                    <a:ea typeface="Microsoft YaHei" charset="0"/>
                    <a:cs typeface="Microsoft YaHei" charset="0"/>
                  </a:rPr>
                  <a:t>先找出负载最重的端口，然后找出最小权重负载比的流组，随后进行下一轮迭代</a:t>
                </a:r>
                <a:endParaRPr kumimoji="1" lang="zh-CN" altLang="en-US" sz="1200" dirty="0"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事实上，只解决理想化的</a:t>
                </a:r>
                <a:r>
                  <a:rPr kumimoji="1" lang="en-US" altLang="zh-CN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IWCCT</a:t>
                </a:r>
                <a:r>
                  <a:rPr kumimoji="1" lang="zh-CN" altLang="en-US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问题，在实际文件系统中难以部署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dirty="0" smtClean="0"/>
                  <a:t>SIFATM</a:t>
                </a:r>
                <a:r>
                  <a:rPr kumimoji="1" lang="zh-CN" altLang="en-US" dirty="0" smtClean="0"/>
                  <a:t>问题的思路是</a:t>
                </a:r>
                <a:r>
                  <a:rPr kumimoji="1" lang="zh-CN" altLang="en-US" sz="1200" i="0" smtClean="0">
                    <a:latin typeface="Cambria Math" charset="0"/>
                    <a:ea typeface="Microsoft YaHei" charset="0"/>
                    <a:cs typeface="Microsoft YaHei" charset="0"/>
                  </a:rPr>
                  <a:t>计算每个端口负载</a:t>
                </a:r>
                <a:r>
                  <a:rPr kumimoji="1" lang="zh-CN" altLang="en-US" sz="1200" b="0" i="0" smtClean="0">
                    <a:latin typeface="Cambria Math" charset="0"/>
                    <a:ea typeface="Microsoft YaHei" charset="0"/>
                    <a:cs typeface="Microsoft YaHei" charset="0"/>
                  </a:rPr>
                  <a:t>，</a:t>
                </a:r>
                <a:r>
                  <a:rPr kumimoji="1" lang="zh-CN" altLang="en-US" sz="1200" b="0" i="0" smtClean="0">
                    <a:latin typeface="Cambria Math" charset="0"/>
                    <a:ea typeface="Microsoft YaHei" charset="0"/>
                    <a:cs typeface="Microsoft YaHei" charset="0"/>
                  </a:rPr>
                  <a:t>然后</a:t>
                </a:r>
                <a:r>
                  <a:rPr kumimoji="1" lang="zh-CN" altLang="en-US" sz="1200" dirty="0" smtClean="0">
                    <a:latin typeface="Microsoft YaHei" charset="0"/>
                    <a:ea typeface="Microsoft YaHei" charset="0"/>
                    <a:cs typeface="Microsoft YaHei" charset="0"/>
                  </a:rPr>
                  <a:t>先找出负载最重的端口，然后找出最小权重负载比的流组，随后进行下一轮迭代</a:t>
                </a:r>
                <a:endParaRPr kumimoji="1" lang="zh-CN" altLang="en-US" sz="1200" dirty="0"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事实上，</a:t>
                </a:r>
                <a:r>
                  <a:rPr kumimoji="1" lang="zh-CN" altLang="en-US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只解决理想化的</a:t>
                </a:r>
                <a:r>
                  <a:rPr kumimoji="1" lang="en-US" altLang="zh-CN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IWCCT</a:t>
                </a:r>
                <a:r>
                  <a:rPr kumimoji="1" lang="zh-CN" altLang="en-US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问题，在实际文件系统中难以部署</a:t>
                </a:r>
              </a:p>
            </p:txBody>
          </p:sp>
        </mc:Fallback>
      </mc:AlternateContent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60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290065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针对现实中的问题，本文提出在线调度策略，在线调度首先进行选源，</a:t>
            </a:r>
          </a:p>
          <a:p>
            <a:r>
              <a:rPr kumimoji="1" lang="zh-CN" altLang="en-US" dirty="0" smtClean="0"/>
              <a:t>然后计算每个服务器的负载，随后根据服务器的负载进行优先级调度</a:t>
            </a:r>
          </a:p>
          <a:p>
            <a:r>
              <a:rPr kumimoji="1" lang="zh-CN" altLang="en-US" dirty="0" smtClean="0"/>
              <a:t>对于源的选择，是选取负载最小的前</a:t>
            </a:r>
            <a:r>
              <a:rPr kumimoji="1" lang="en-US" altLang="zh-CN" dirty="0" smtClean="0"/>
              <a:t>K</a:t>
            </a:r>
            <a:r>
              <a:rPr kumimoji="1" lang="zh-CN" altLang="en-US" dirty="0" smtClean="0"/>
              <a:t>个节点进行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61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6612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下面介绍一下相关研究综述和分析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959233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下面是纠删码调度系统的设计，本系统采取集中式处理机制，</a:t>
            </a:r>
          </a:p>
          <a:p>
            <a:r>
              <a:rPr kumimoji="1" lang="zh-CN" altLang="en-US" dirty="0" smtClean="0"/>
              <a:t>中央控制节点计算带宽，并且把计算的结果发送给每个节点</a:t>
            </a:r>
          </a:p>
          <a:p>
            <a:r>
              <a:rPr kumimoji="1" lang="zh-CN" altLang="en-US" dirty="0" smtClean="0"/>
              <a:t>算法</a:t>
            </a:r>
            <a:r>
              <a:rPr kumimoji="1" lang="en-US" altLang="zh-CN" dirty="0" smtClean="0"/>
              <a:t>6</a:t>
            </a:r>
            <a:r>
              <a:rPr kumimoji="1" lang="zh-CN" altLang="en-US" dirty="0" smtClean="0"/>
              <a:t> 是客户端管理器的过程，带宽计算过程如算法</a:t>
            </a:r>
            <a:r>
              <a:rPr kumimoji="1" lang="en-US" altLang="zh-CN" dirty="0" smtClean="0"/>
              <a:t>7</a:t>
            </a:r>
            <a:r>
              <a:rPr kumimoji="1" lang="zh-CN" altLang="en-US" dirty="0" smtClean="0"/>
              <a:t>所示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62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944868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评价指标：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平均文件访问时间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(Average File Access Time, 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简称 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AFAT) 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，使用相对于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TCP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提高幅度进行衡量</a:t>
            </a: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数据，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60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个机架，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720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台服务器，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30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天的请求，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AT&amp;T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纠删码存储系统</a:t>
            </a: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开源，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https://</a:t>
            </a:r>
            <a:r>
              <a:rPr kumimoji="1" lang="en-US" altLang="zh-CN" dirty="0" err="1" smtClean="0">
                <a:ea typeface="Microsoft YaHei" charset="0"/>
                <a:cs typeface="Microsoft YaHei" charset="0"/>
              </a:rPr>
              <a:t>github.com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/zhanghan1990/D-Target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63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166114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主要的结果如图所示，可以发现</a:t>
            </a:r>
            <a:r>
              <a:rPr kumimoji="1" lang="en-US" altLang="zh-CN" dirty="0" smtClean="0"/>
              <a:t>D-Target</a:t>
            </a:r>
            <a:r>
              <a:rPr kumimoji="1" lang="zh-CN" altLang="en-US" dirty="0" smtClean="0"/>
              <a:t>性能比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任务级别传输方案高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</a:t>
            </a:r>
            <a:endParaRPr kumimoji="1" lang="zh-CN" altLang="en-US" sz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在线策略有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20%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的性能损失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64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081542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介绍了纠删码存储系统使用随机源选择和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TCP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存在的性能问题</a:t>
            </a: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提出了文件访问最小化问题（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IFATM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）</a:t>
            </a: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证明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IFATM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的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NP-hardness</a:t>
            </a:r>
            <a:endParaRPr lang="zh-CN" altLang="en-US" dirty="0" smtClean="0">
              <a:ea typeface="Microsoft YaHei" charset="0"/>
              <a:cs typeface="Microsoft YaHei" charset="0"/>
            </a:endParaRP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提出解决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纠删码存储系统优化问题的在线方法和离线方法</a:t>
            </a:r>
            <a:endParaRPr lang="zh-CN" altLang="en-US" dirty="0" smtClean="0">
              <a:ea typeface="Microsoft YaHei" charset="0"/>
              <a:cs typeface="Microsoft YaHei" charset="0"/>
            </a:endParaRP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设计并且实现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D-Target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系统，并使用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AT&amp;T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就删码存储系统数据对之进行性能评估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65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80473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kumimoji="1" lang="zh-CN" altLang="en-US" dirty="0" smtClean="0"/>
              <a:t>下面介绍一下</a:t>
            </a:r>
            <a:r>
              <a:rPr lang="zh-CN" altLang="en-US" sz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8</a:t>
            </a:r>
            <a:r>
              <a:rPr lang="zh-CN" altLang="en-US" sz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章基于重要性的任务级传输调度方案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66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555236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aseline="0" dirty="0" smtClean="0"/>
              <a:t>数据中心是应用共享资源类型的，不同应用对网络资源的需求不同</a:t>
            </a:r>
          </a:p>
          <a:p>
            <a:r>
              <a:rPr lang="zh-CN" altLang="en-US" baseline="0" dirty="0" smtClean="0"/>
              <a:t>如图所示</a:t>
            </a:r>
            <a:r>
              <a:rPr lang="en-US" altLang="zh-CN" baseline="0" dirty="0" err="1" smtClean="0"/>
              <a:t>web,vRouter</a:t>
            </a:r>
            <a:r>
              <a:rPr lang="zh-CN" altLang="en-US" baseline="0" dirty="0" smtClean="0"/>
              <a:t>等应用共享数据中心资源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 smtClean="0"/>
              <a:t>当前的大多数策略把应用同等看待，事实上，同等看待应用是不够的，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使的网络资源得不到合理分配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30A9A-2637-4F4B-B8F8-240F39B0829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4885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为了验证以上数据中心存在问题，我们测量，</a:t>
            </a:r>
            <a:r>
              <a:rPr kumimoji="1" lang="en-US" altLang="zh-CN" sz="1200" dirty="0" smtClean="0">
                <a:ea typeface="Microsoft YaHei" charset="0"/>
                <a:cs typeface="Microsoft YaHei" charset="0"/>
              </a:rPr>
              <a:t>AT&amp;T</a:t>
            </a:r>
            <a:r>
              <a:rPr kumimoji="1" lang="zh-CN" altLang="en-US" sz="1200" dirty="0" smtClean="0">
                <a:ea typeface="Microsoft YaHei" charset="0"/>
                <a:cs typeface="Microsoft YaHei" charset="0"/>
              </a:rPr>
              <a:t> 数据中心中，应用和他们对应的紧急程度 </a:t>
            </a:r>
            <a:r>
              <a:rPr kumimoji="1" lang="en-US" altLang="zh-CN" sz="1200" dirty="0" smtClean="0">
                <a:ea typeface="Microsoft YaHei" charset="0"/>
                <a:cs typeface="Microsoft YaHei" charset="0"/>
              </a:rPr>
              <a:t>(</a:t>
            </a:r>
            <a:r>
              <a:rPr kumimoji="1" lang="en-US" altLang="zh-CN" sz="1200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60</a:t>
            </a:r>
            <a:r>
              <a:rPr kumimoji="1" lang="zh-CN" altLang="en-US" sz="1200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 机架</a:t>
            </a:r>
            <a:r>
              <a:rPr kumimoji="1" lang="en-US" altLang="zh-CN" sz="1200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,</a:t>
            </a:r>
            <a:r>
              <a:rPr kumimoji="1" lang="zh-CN" altLang="en-US" sz="1200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1200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720</a:t>
            </a:r>
            <a:r>
              <a:rPr kumimoji="1" lang="zh-CN" altLang="en-US" sz="1200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 机器</a:t>
            </a:r>
            <a:r>
              <a:rPr kumimoji="1" lang="en-US" altLang="zh-CN" sz="1200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,1</a:t>
            </a:r>
            <a:r>
              <a:rPr kumimoji="1" lang="zh-CN" altLang="en-US" sz="1200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个月的流量数据</a:t>
            </a:r>
            <a:r>
              <a:rPr kumimoji="1" lang="en-US" altLang="zh-CN" sz="1200" dirty="0" smtClean="0">
                <a:ea typeface="Microsoft YaHei" charset="0"/>
                <a:cs typeface="Microsoft YaHei" charset="0"/>
              </a:rPr>
              <a:t>)</a:t>
            </a:r>
            <a:r>
              <a:rPr kumimoji="1" lang="zh-CN" altLang="en-US" sz="1200" dirty="0" smtClean="0">
                <a:ea typeface="Microsoft YaHei" charset="0"/>
                <a:cs typeface="Microsoft YaHei" charset="0"/>
              </a:rPr>
              <a:t>，如表所示，红色的表示紧急，黄色是重要，绿色是正常，蓝色是不重要，黑色是不紧急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68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795274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然后对以上的测量数据使用</a:t>
            </a:r>
            <a:r>
              <a:rPr kumimoji="1" lang="en-US" altLang="zh-CN" dirty="0" smtClean="0"/>
              <a:t>TCP</a:t>
            </a:r>
            <a:r>
              <a:rPr kumimoji="1" lang="zh-CN" altLang="en-US" dirty="0" smtClean="0"/>
              <a:t>和</a:t>
            </a:r>
            <a:r>
              <a:rPr kumimoji="1" lang="en-US" altLang="zh-CN" dirty="0" err="1" smtClean="0"/>
              <a:t>Varys</a:t>
            </a:r>
            <a:r>
              <a:rPr kumimoji="1" lang="zh-CN" altLang="en-US" dirty="0" smtClean="0"/>
              <a:t>进行传输，然后测量每个应用的传输任务完成时间，</a:t>
            </a:r>
          </a:p>
          <a:p>
            <a:r>
              <a:rPr kumimoji="1" lang="zh-CN" altLang="en-US" dirty="0" smtClean="0"/>
              <a:t>结果如图所示，可以发现，从调度结果看，使用</a:t>
            </a:r>
            <a:r>
              <a:rPr kumimoji="1" lang="en-US" altLang="zh-CN" dirty="0" err="1" smtClean="0"/>
              <a:t>Varys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event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vRouter</a:t>
            </a:r>
            <a:r>
              <a:rPr kumimoji="1" lang="zh-CN" altLang="en-US" dirty="0" smtClean="0"/>
              <a:t>等紧急应用，</a:t>
            </a:r>
            <a:r>
              <a:rPr kumimoji="1" lang="en-US" altLang="zh-CN" dirty="0" err="1" smtClean="0"/>
              <a:t>Varys</a:t>
            </a:r>
            <a:r>
              <a:rPr kumimoji="1" lang="zh-CN" altLang="en-US" dirty="0" smtClean="0"/>
              <a:t>的调度效果反而更差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69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5314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下面分析出现这个问题的原因，如图所示，假设有两条流组，第一个任务有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条流，第二个流组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条流，两条流组的重要性不同，如果使用</a:t>
            </a:r>
            <a:r>
              <a:rPr kumimoji="1" lang="en-US" altLang="zh-CN" dirty="0" smtClean="0"/>
              <a:t>TCP</a:t>
            </a:r>
            <a:r>
              <a:rPr kumimoji="1" lang="zh-CN" altLang="en-US" dirty="0" smtClean="0"/>
              <a:t>传输，结果如图，</a:t>
            </a:r>
            <a:r>
              <a:rPr kumimoji="1" lang="en-US" altLang="zh-CN" dirty="0" smtClean="0"/>
              <a:t>s</a:t>
            </a:r>
            <a:r>
              <a:rPr kumimoji="1" lang="zh-CN" altLang="en-US" dirty="0" smtClean="0"/>
              <a:t>你用</a:t>
            </a:r>
            <a:r>
              <a:rPr kumimoji="1" lang="en-US" altLang="zh-CN" dirty="0" err="1" smtClean="0"/>
              <a:t>Varys</a:t>
            </a:r>
            <a:r>
              <a:rPr kumimoji="1" lang="zh-CN" altLang="en-US" dirty="0" smtClean="0"/>
              <a:t>，结果如图，可以发现，</a:t>
            </a:r>
          </a:p>
          <a:p>
            <a:r>
              <a:rPr kumimoji="1" lang="en-US" altLang="zh-CN" dirty="0" err="1" smtClean="0"/>
              <a:t>Vayrs</a:t>
            </a:r>
            <a:r>
              <a:rPr kumimoji="1" lang="zh-CN" altLang="en-US" dirty="0" smtClean="0"/>
              <a:t>只是根据网络特性调度，而没有考虑应用性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70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928813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针对此，我们解决此问题的方法，刚才提到的</a:t>
            </a:r>
            <a:r>
              <a:rPr kumimoji="1" lang="en-US" altLang="zh-CN" dirty="0" smtClean="0"/>
              <a:t>IWCCTM</a:t>
            </a:r>
            <a:r>
              <a:rPr kumimoji="1" lang="zh-CN" altLang="en-US" dirty="0" smtClean="0"/>
              <a:t>测量可以解决此</a:t>
            </a:r>
          </a:p>
          <a:p>
            <a:pPr marL="457200" lvl="1" indent="-457200"/>
            <a:r>
              <a:rPr kumimoji="1" lang="zh-CN" altLang="en-US" dirty="0" smtClean="0"/>
              <a:t>简单离线算法如图所示，此算法和</a:t>
            </a:r>
            <a:r>
              <a:rPr kumimoji="1" lang="en-US" altLang="zh-CN" dirty="0" smtClean="0"/>
              <a:t>IWCCTM</a:t>
            </a:r>
            <a:r>
              <a:rPr kumimoji="1" lang="zh-CN" altLang="en-US" dirty="0" smtClean="0"/>
              <a:t>相比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数据中心存在负载均衡机制</a:t>
            </a:r>
          </a:p>
          <a:p>
            <a:pPr marL="457200" lvl="1" indent="-457200"/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忽略端口能力的差异性，优先调度</a:t>
            </a:r>
            <a:endParaRPr kumimoji="1" lang="zh-CN" altLang="en-US" dirty="0" smtClean="0">
              <a:latin typeface="+mn-lt"/>
              <a:ea typeface="+mn-ea"/>
              <a:cs typeface="+mn-cs"/>
            </a:endParaRPr>
          </a:p>
          <a:p>
            <a:pPr marL="457200" lvl="1" indent="-457200"/>
            <a:r>
              <a:rPr kumimoji="1" lang="zh-CN" altLang="en-US" dirty="0" smtClean="0">
                <a:latin typeface="+mn-lt"/>
                <a:ea typeface="+mn-ea"/>
                <a:cs typeface="+mn-cs"/>
              </a:rPr>
              <a:t>针对此思想，提出流大小未知的在线调度策略</a:t>
            </a:r>
          </a:p>
          <a:p>
            <a:pPr marL="457200" lvl="1" indent="-457200"/>
            <a:endParaRPr kumimoji="1" lang="zh-CN" altLang="en-US" dirty="0" smtClean="0"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71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1034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这部分，对应论文的第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章，介绍的是国内外研究现状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714261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在线调度策略实现了最短流组优先策略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72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675391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73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412089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74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74387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ea typeface="Microsoft YaHei" charset="0"/>
                <a:cs typeface="Microsoft YaHei" charset="0"/>
              </a:rPr>
              <a:t>测量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AT&amp;T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数据中心流量，发现并且分析</a:t>
            </a:r>
            <a:r>
              <a:rPr lang="en-US" altLang="zh-CN" dirty="0" err="1" smtClean="0">
                <a:ea typeface="Microsoft YaHei" charset="0"/>
                <a:cs typeface="Microsoft YaHei" charset="0"/>
              </a:rPr>
              <a:t>Varys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存在的问题</a:t>
            </a: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提出使用权重代表任务的紧急程度，并且划分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AT&amp;T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传输任务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5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个优先级</a:t>
            </a: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提出调度权重任务完成时间的简单离线策略和在线策略</a:t>
            </a: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使用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Facebook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流量和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AT&amp;T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流量评估在线策略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75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521837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76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920290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30A9A-2637-4F4B-B8F8-240F39B0829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1862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结合写的</a:t>
            </a:r>
            <a:r>
              <a:rPr kumimoji="1" lang="en-US" altLang="zh-CN" dirty="0" smtClean="0"/>
              <a:t>Yosemite,</a:t>
            </a:r>
            <a:r>
              <a:rPr kumimoji="1" lang="zh-CN" altLang="en-US" dirty="0" smtClean="0"/>
              <a:t>架构，接口，怎么灵活拓展，算法怎么放进去</a:t>
            </a:r>
            <a:r>
              <a:rPr kumimoji="1" lang="en-US" altLang="zh-CN" dirty="0" smtClean="0"/>
              <a:t>OK</a:t>
            </a:r>
            <a:endParaRPr kumimoji="1" lang="zh-CN" altLang="en-US" dirty="0" smtClean="0"/>
          </a:p>
          <a:p>
            <a:r>
              <a:rPr kumimoji="1" lang="zh-CN" altLang="en-US" dirty="0" smtClean="0"/>
              <a:t>结果数据，画的图，表哥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78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56188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79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78835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80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272009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81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8961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kumimoji="1" lang="zh-CN" altLang="en-US" dirty="0" smtClean="0"/>
              <a:t>数据中心使用传统传输方法面临一下的问题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Map-reduce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等高并发引起大量丢包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TCP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使得缓冲区很大，延迟高带宽公平分配，难以满足所有应需求网络资源利用率低，应用未获得应得的网络资源</a:t>
            </a:r>
          </a:p>
          <a:p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DE2F4-2274-754D-BB86-77E17FDA01E1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206791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83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528614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介绍了对数据中⼼传输系统 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Fly-Transfer </a:t>
            </a:r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介绍了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Fly-Transfer 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的组件以及部份实现细节</a:t>
            </a: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从任务调度，流传输以及系统开销⽅⾯对 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Fly-Transfer 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进⾏了性能评估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84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407337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85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694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提出了基于 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ECN 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标记的流传输模型，对基于 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ECN 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标记的流传输方案进行建模</a:t>
            </a: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提出了基于负载自适应原则的传输优化方案，可大幅提高网络较拥塞时期限敏感流的完成比例</a:t>
            </a: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提出了基于流持续时间的传输优化方案，可以同时优化期限敏感流的完成比例和一般流平均完成时间</a:t>
            </a: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提出了数据中心任务级传输优化模型，并提出数据中心流组离线调度策略</a:t>
            </a: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提出了基于流大小信息的任务级在线传输优化方案，并针对纠删文件系统，提出了结合选源的调度策略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86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171493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提出了基于重要性和网络拥塞的任务传输调度方案，解决了未知流大小情况下的任务传输优化问题</a:t>
            </a: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设计并且实现了数据中心传输系统，实现了数据中心应用流和任务的传输优化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87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79536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92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008096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徐明伟：</a:t>
            </a:r>
          </a:p>
          <a:p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）论文模版不对</a:t>
            </a:r>
          </a:p>
          <a:p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）章节分的太细</a:t>
            </a:r>
          </a:p>
          <a:p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）</a:t>
            </a:r>
            <a:r>
              <a:rPr kumimoji="1" lang="en-US" altLang="zh-CN" dirty="0" smtClean="0"/>
              <a:t>6</a:t>
            </a:r>
            <a:r>
              <a:rPr kumimoji="1" lang="zh-CN" altLang="en-US" dirty="0" smtClean="0"/>
              <a:t>个贡献点，讲的论文的摘要，章节重点，再组织一下，深度，研究点之间的递进关系</a:t>
            </a:r>
          </a:p>
          <a:p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）文字的问题</a:t>
            </a:r>
          </a:p>
          <a:p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5</a:t>
            </a:r>
            <a:r>
              <a:rPr kumimoji="1" lang="zh-CN" altLang="en-US" dirty="0" smtClean="0"/>
              <a:t>）数据中国心传输系统和性能评估</a:t>
            </a:r>
          </a:p>
          <a:p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6</a:t>
            </a:r>
            <a:r>
              <a:rPr kumimoji="1" lang="zh-CN" altLang="en-US" dirty="0" smtClean="0"/>
              <a:t>） 吞吐率，速率说法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徐克</a:t>
            </a:r>
          </a:p>
          <a:p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）流和任务的关系，讲清楚</a:t>
            </a:r>
          </a:p>
          <a:p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）一章从整体上讲一下</a:t>
            </a:r>
          </a:p>
          <a:p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）引言写作的问题，篇幅上进行改进，图大小进行改进，第</a:t>
            </a:r>
            <a:r>
              <a:rPr kumimoji="1" lang="en-US" altLang="zh-CN" dirty="0" smtClean="0"/>
              <a:t>6</a:t>
            </a:r>
            <a:r>
              <a:rPr kumimoji="1" lang="zh-CN" altLang="en-US" dirty="0" smtClean="0"/>
              <a:t>章的图</a:t>
            </a:r>
          </a:p>
          <a:p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）形式上，排版的问题</a:t>
            </a:r>
          </a:p>
          <a:p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5</a:t>
            </a:r>
            <a:r>
              <a:rPr kumimoji="1" lang="zh-CN" altLang="en-US" dirty="0" smtClean="0"/>
              <a:t>）摘要明确说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卫东</a:t>
            </a:r>
          </a:p>
          <a:p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）题目语言上存在问题</a:t>
            </a:r>
          </a:p>
          <a:p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）图</a:t>
            </a:r>
            <a:r>
              <a:rPr kumimoji="1" lang="en-US" altLang="zh-CN" dirty="0" smtClean="0"/>
              <a:t>1.1</a:t>
            </a:r>
            <a:r>
              <a:rPr kumimoji="1" lang="zh-CN" altLang="en-US" baseline="0" dirty="0" smtClean="0"/>
              <a:t> 排版的问题</a:t>
            </a:r>
          </a:p>
          <a:p>
            <a:r>
              <a:rPr kumimoji="1" lang="zh-CN" altLang="en-US" baseline="0" dirty="0" smtClean="0"/>
              <a:t>（</a:t>
            </a:r>
            <a:r>
              <a:rPr kumimoji="1" lang="en-US" altLang="zh-CN" baseline="0" dirty="0" smtClean="0"/>
              <a:t>3</a:t>
            </a:r>
            <a:r>
              <a:rPr kumimoji="1" lang="zh-CN" altLang="en-US" baseline="0" dirty="0" smtClean="0"/>
              <a:t>）表述上提的更简单一些</a:t>
            </a:r>
          </a:p>
          <a:p>
            <a:endParaRPr kumimoji="1" lang="zh-CN" altLang="en-US" baseline="0" dirty="0" smtClean="0"/>
          </a:p>
          <a:p>
            <a:endParaRPr kumimoji="1" lang="zh-CN" altLang="en-US" baseline="0" dirty="0" smtClean="0"/>
          </a:p>
          <a:p>
            <a:r>
              <a:rPr kumimoji="1" lang="zh-CN" altLang="en-US" baseline="0" dirty="0" smtClean="0"/>
              <a:t>每章合并一下</a:t>
            </a:r>
          </a:p>
          <a:p>
            <a:r>
              <a:rPr kumimoji="1" lang="en-US" altLang="zh-CN" baseline="0" dirty="0" smtClean="0"/>
              <a:t>3</a:t>
            </a:r>
            <a:r>
              <a:rPr kumimoji="1" lang="zh-CN" altLang="en-US" baseline="0" dirty="0" smtClean="0"/>
              <a:t>，</a:t>
            </a:r>
            <a:r>
              <a:rPr kumimoji="1" lang="en-US" altLang="zh-CN" baseline="0" dirty="0" smtClean="0"/>
              <a:t>4</a:t>
            </a:r>
            <a:r>
              <a:rPr kumimoji="1" lang="zh-CN" altLang="en-US" baseline="0" dirty="0" smtClean="0"/>
              <a:t>合并起来，章节不平均。</a:t>
            </a:r>
          </a:p>
          <a:p>
            <a:endParaRPr kumimoji="1" lang="zh-CN" altLang="en-US" baseline="0" dirty="0" smtClean="0"/>
          </a:p>
          <a:p>
            <a:r>
              <a:rPr kumimoji="1" lang="en-US" altLang="zh-CN" baseline="0" dirty="0" smtClean="0"/>
              <a:t>TCP</a:t>
            </a:r>
            <a:r>
              <a:rPr kumimoji="1" lang="zh-CN" altLang="en-US" baseline="0" dirty="0" smtClean="0"/>
              <a:t>兼容性，内部效率的最大化</a:t>
            </a:r>
          </a:p>
          <a:p>
            <a:endParaRPr kumimoji="1" lang="zh-CN" altLang="en-US" baseline="0" dirty="0" smtClean="0"/>
          </a:p>
          <a:p>
            <a:r>
              <a:rPr kumimoji="1" lang="zh-CN" altLang="en-US" baseline="0" dirty="0" smtClean="0"/>
              <a:t>在结束里面进行描述，说</a:t>
            </a:r>
            <a:r>
              <a:rPr kumimoji="1" lang="zh-CN" altLang="en-US" baseline="0" smtClean="0"/>
              <a:t>一下这些问题</a:t>
            </a:r>
            <a:endParaRPr kumimoji="1" lang="zh-CN" altLang="en-US" baseline="0" dirty="0" smtClean="0"/>
          </a:p>
          <a:p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93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2558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根据传统传输方式面临的问题，数据中心传输方案可以分成以下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种方案。根据传输调度的技术，可以分成分布式和集中式的方法，</a:t>
            </a:r>
          </a:p>
          <a:p>
            <a:r>
              <a:rPr kumimoji="1" lang="zh-CN" altLang="en-US" dirty="0" smtClean="0"/>
              <a:t>根据传输调度的粒度，可以分成流级别和任务级别的方案。</a:t>
            </a:r>
          </a:p>
          <a:p>
            <a:r>
              <a:rPr kumimoji="1" lang="zh-CN" altLang="en-US" dirty="0" smtClean="0"/>
              <a:t>根据优化标准，可以分成显示期限调度和金星流完成时间优化。</a:t>
            </a:r>
          </a:p>
          <a:p>
            <a:r>
              <a:rPr kumimoji="1" lang="zh-CN" altLang="en-US" dirty="0" smtClean="0"/>
              <a:t>根据网络模型可以分成考虑路径的方法以及非阻塞结构的方法。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592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1424" y="1412776"/>
            <a:ext cx="10753195" cy="1828800"/>
          </a:xfrm>
        </p:spPr>
        <p:txBody>
          <a:bodyPr anchor="b"/>
          <a:lstStyle>
            <a:lvl1pPr algn="ctr">
              <a:defRPr sz="4800" cap="all" baseline="0">
                <a:solidFill>
                  <a:schemeClr val="tx1"/>
                </a:solidFill>
                <a:latin typeface="Microsoft YaHei" charset="0"/>
                <a:ea typeface="黑体"/>
                <a:cs typeface="黑体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" y="0"/>
            <a:ext cx="1775519" cy="1346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8128001" y="0"/>
            <a:ext cx="427567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zh-CN" sz="1800">
              <a:solidFill>
                <a:srgbClr val="FFFFFF"/>
              </a:solidFill>
              <a:ea typeface="宋体" pitchFamily="2" charset="-122"/>
            </a:endParaRPr>
          </a:p>
        </p:txBody>
      </p:sp>
      <p:sp>
        <p:nvSpPr>
          <p:cNvPr id="5" name="Rectangle 7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zh-CN" sz="1800">
              <a:solidFill>
                <a:srgbClr val="FFFFFF"/>
              </a:solidFill>
              <a:ea typeface="宋体" pitchFamily="2" charset="-122"/>
            </a:endParaRPr>
          </a:p>
        </p:txBody>
      </p:sp>
      <p:sp>
        <p:nvSpPr>
          <p:cNvPr id="6" name="Rectangle 8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zh-CN" sz="1800">
              <a:solidFill>
                <a:srgbClr val="FFFFFF"/>
              </a:solidFill>
              <a:ea typeface="宋体" pitchFamily="2" charset="-122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600" y="609601"/>
            <a:ext cx="2743200" cy="55165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Shape 3"/>
          <p:cNvSpPr>
            <a:spLocks noGrp="1"/>
          </p:cNvSpPr>
          <p:nvPr>
            <p:ph type="dt" sz="half" idx="10"/>
          </p:nvPr>
        </p:nvSpPr>
        <p:spPr>
          <a:xfrm>
            <a:off x="8737600" y="6248401"/>
            <a:ext cx="2946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936C8FB-7ECC-DE4A-A5B2-9B177EEF54AE}" type="datetimeFigureOut">
              <a:rPr kumimoji="1" lang="zh-CN" altLang="en-US" smtClean="0"/>
              <a:t>18/4/10</a:t>
            </a:fld>
            <a:endParaRPr kumimoji="1" lang="zh-CN" altLang="en-US"/>
          </a:p>
        </p:txBody>
      </p:sp>
      <p:sp>
        <p:nvSpPr>
          <p:cNvPr id="8" name="Shape 4"/>
          <p:cNvSpPr>
            <a:spLocks noGrp="1"/>
          </p:cNvSpPr>
          <p:nvPr>
            <p:ph type="ftr" sz="quarter" idx="11"/>
          </p:nvPr>
        </p:nvSpPr>
        <p:spPr>
          <a:xfrm>
            <a:off x="609601" y="6248401"/>
            <a:ext cx="7431617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kumimoji="1" lang="zh-CN" altLang="en-US"/>
          </a:p>
        </p:txBody>
      </p:sp>
      <p:sp>
        <p:nvSpPr>
          <p:cNvPr id="9" name="Shape 5"/>
          <p:cNvSpPr>
            <a:spLocks noGrp="1"/>
          </p:cNvSpPr>
          <p:nvPr>
            <p:ph type="sldNum" sz="quarter" idx="12"/>
          </p:nvPr>
        </p:nvSpPr>
        <p:spPr>
          <a:xfrm rot="5400000">
            <a:off x="8075084" y="103717"/>
            <a:ext cx="533400" cy="32596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05F1B8-AC9D-174B-9C86-EFD890507E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" y="-1"/>
            <a:ext cx="12192000" cy="1330525"/>
          </a:xfrm>
        </p:spPr>
        <p:txBody>
          <a:bodyPr anchor="ctr">
            <a:normAutofit/>
          </a:bodyPr>
          <a:lstStyle>
            <a:lvl1pPr marL="0" indent="685800"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62"/>
            <a:ext cx="2844800" cy="365125"/>
          </a:xfrm>
          <a:prstGeom prst="rect">
            <a:avLst/>
          </a:prstGeom>
        </p:spPr>
        <p:txBody>
          <a:bodyPr/>
          <a:lstStyle/>
          <a:p>
            <a:fld id="{5F6E50DF-9B95-6A4D-BDBA-5BF349B3F17F}" type="datetime1">
              <a:rPr lang="en-US" smtClean="0"/>
              <a:t>4/10/18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5" y="635636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05780" y="635636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84BE6-8AD8-2A49-BC7C-EB31A7D2B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89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293" y="132150"/>
            <a:ext cx="11532828" cy="703750"/>
          </a:xfrm>
        </p:spPr>
        <p:txBody>
          <a:bodyPr/>
          <a:lstStyle>
            <a:lvl1pPr algn="ctr">
              <a:defRPr b="0" i="0" baseline="0">
                <a:latin typeface="Microsoft YaHei" charset="0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07293" y="1221701"/>
            <a:ext cx="11532828" cy="5497652"/>
          </a:xfrm>
        </p:spPr>
        <p:txBody>
          <a:bodyPr/>
          <a:lstStyle>
            <a:lvl1pPr>
              <a:defRPr baseline="0">
                <a:latin typeface="Microsoft YaHei" charset="0"/>
                <a:ea typeface="华文中宋" pitchFamily="2" charset="-122"/>
              </a:defRPr>
            </a:lvl1pPr>
            <a:lvl2pPr>
              <a:defRPr baseline="0">
                <a:latin typeface="Microsoft YaHei" charset="0"/>
                <a:ea typeface="华文楷体" pitchFamily="2" charset="-122"/>
              </a:defRPr>
            </a:lvl2pPr>
            <a:lvl3pPr>
              <a:defRPr baseline="0">
                <a:latin typeface="Microsoft YaHei" charset="0"/>
                <a:ea typeface="华文楷体" pitchFamily="2" charset="-122"/>
              </a:defRPr>
            </a:lvl3pPr>
            <a:lvl4pPr>
              <a:defRPr baseline="0">
                <a:latin typeface="Microsoft YaHei" charset="0"/>
                <a:ea typeface="华文楷体" pitchFamily="2" charset="-122"/>
              </a:defRPr>
            </a:lvl4pPr>
            <a:lvl5pPr>
              <a:defRPr baseline="0">
                <a:latin typeface="Microsoft YaHei" charset="0"/>
                <a:ea typeface="华文楷体" pitchFamily="2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199453" cy="93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zh-CN" sz="1800">
              <a:solidFill>
                <a:srgbClr val="FFFFFF"/>
              </a:solidFill>
              <a:ea typeface="宋体" pitchFamily="2" charset="-122"/>
            </a:endParaRPr>
          </a:p>
        </p:txBody>
      </p:sp>
      <p:sp>
        <p:nvSpPr>
          <p:cNvPr id="5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zh-CN" sz="1800">
              <a:solidFill>
                <a:srgbClr val="FFFFFF"/>
              </a:solidFill>
              <a:ea typeface="宋体" pitchFamily="2" charset="-122"/>
            </a:endParaRPr>
          </a:p>
        </p:txBody>
      </p:sp>
      <p:sp>
        <p:nvSpPr>
          <p:cNvPr id="6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zh-CN" sz="1800">
              <a:solidFill>
                <a:srgbClr val="FFFFFF"/>
              </a:solidFill>
              <a:ea typeface="宋体" pitchFamily="2" charset="-12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0"/>
            <a:ext cx="9497484" cy="1673225"/>
          </a:xfrm>
        </p:spPr>
        <p:txBody>
          <a:bodyPr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Shape 11"/>
          <p:cNvSpPr>
            <a:spLocks noGrp="1"/>
          </p:cNvSpPr>
          <p:nvPr>
            <p:ph type="dt" sz="half" idx="10"/>
          </p:nvPr>
        </p:nvSpPr>
        <p:spPr>
          <a:xfrm>
            <a:off x="10248187" y="6433945"/>
            <a:ext cx="1435813" cy="30080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936C8FB-7ECC-DE4A-A5B2-9B177EEF54AE}" type="datetimeFigureOut">
              <a:rPr kumimoji="1" lang="zh-CN" altLang="en-US" smtClean="0"/>
              <a:t>18/4/10</a:t>
            </a:fld>
            <a:endParaRPr kumimoji="1" lang="zh-CN" altLang="en-US"/>
          </a:p>
        </p:txBody>
      </p:sp>
      <p:sp>
        <p:nvSpPr>
          <p:cNvPr id="8" name="Shape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8005F1B8-AC9D-174B-9C86-EFD890507E0E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Shape 13"/>
          <p:cNvSpPr>
            <a:spLocks noGrp="1"/>
          </p:cNvSpPr>
          <p:nvPr>
            <p:ph type="ftr" sz="quarter" idx="12"/>
          </p:nvPr>
        </p:nvSpPr>
        <p:spPr>
          <a:xfrm>
            <a:off x="812801" y="6248401"/>
            <a:ext cx="7228417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en-US" dirty="0"/>
          </a:p>
        </p:txBody>
      </p:sp>
      <p:sp>
        <p:nvSpPr>
          <p:cNvPr id="5" name="Shape 7"/>
          <p:cNvSpPr>
            <a:spLocks noGrp="1"/>
          </p:cNvSpPr>
          <p:nvPr>
            <p:ph type="dt" sz="half" idx="10"/>
          </p:nvPr>
        </p:nvSpPr>
        <p:spPr>
          <a:xfrm>
            <a:off x="10248187" y="6433945"/>
            <a:ext cx="1435813" cy="30080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936C8FB-7ECC-DE4A-A5B2-9B177EEF54AE}" type="datetimeFigureOut">
              <a:rPr kumimoji="1" lang="zh-CN" altLang="en-US" smtClean="0"/>
              <a:t>18/4/10</a:t>
            </a:fld>
            <a:endParaRPr kumimoji="1" lang="zh-CN" altLang="en-US"/>
          </a:p>
        </p:txBody>
      </p:sp>
      <p:sp>
        <p:nvSpPr>
          <p:cNvPr id="7" name="Shape 11"/>
          <p:cNvSpPr>
            <a:spLocks noGrp="1"/>
          </p:cNvSpPr>
          <p:nvPr>
            <p:ph type="ftr" sz="quarter" idx="12"/>
          </p:nvPr>
        </p:nvSpPr>
        <p:spPr>
          <a:xfrm>
            <a:off x="812801" y="6248401"/>
            <a:ext cx="7228417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kumimoji="1" lang="zh-CN" alt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Shape 9"/>
          <p:cNvSpPr>
            <a:spLocks noGrp="1"/>
          </p:cNvSpPr>
          <p:nvPr>
            <p:ph type="dt" sz="half" idx="10"/>
          </p:nvPr>
        </p:nvSpPr>
        <p:spPr>
          <a:xfrm>
            <a:off x="10248187" y="6433945"/>
            <a:ext cx="1435813" cy="30080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936C8FB-7ECC-DE4A-A5B2-9B177EEF54AE}" type="datetimeFigureOut">
              <a:rPr kumimoji="1" lang="zh-CN" altLang="en-US" smtClean="0"/>
              <a:t>18/4/10</a:t>
            </a:fld>
            <a:endParaRPr kumimoji="1" lang="zh-CN" altLang="en-US"/>
          </a:p>
        </p:txBody>
      </p:sp>
      <p:sp>
        <p:nvSpPr>
          <p:cNvPr id="9" name="Shape 13"/>
          <p:cNvSpPr>
            <a:spLocks noGrp="1"/>
          </p:cNvSpPr>
          <p:nvPr>
            <p:ph type="ftr" sz="quarter" idx="12"/>
          </p:nvPr>
        </p:nvSpPr>
        <p:spPr>
          <a:xfrm>
            <a:off x="812801" y="6248401"/>
            <a:ext cx="7228417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kumimoji="1" lang="zh-CN" alt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dt" sz="half" idx="10"/>
          </p:nvPr>
        </p:nvSpPr>
        <p:spPr>
          <a:xfrm>
            <a:off x="10248187" y="6433945"/>
            <a:ext cx="1435813" cy="30080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936C8FB-7ECC-DE4A-A5B2-9B177EEF54AE}" type="datetimeFigureOut">
              <a:rPr kumimoji="1" lang="zh-CN" altLang="en-US" smtClean="0"/>
              <a:t>18/4/10</a:t>
            </a:fld>
            <a:endParaRPr kumimoji="1" lang="zh-CN" altLang="en-US"/>
          </a:p>
        </p:txBody>
      </p:sp>
      <p:sp>
        <p:nvSpPr>
          <p:cNvPr id="3" name="Shape 2"/>
          <p:cNvSpPr>
            <a:spLocks noGrp="1"/>
          </p:cNvSpPr>
          <p:nvPr>
            <p:ph type="ftr" sz="quarter" idx="11"/>
          </p:nvPr>
        </p:nvSpPr>
        <p:spPr>
          <a:xfrm>
            <a:off x="812801" y="6248401"/>
            <a:ext cx="7228417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kumimoji="1" lang="zh-CN" altLang="en-US"/>
          </a:p>
        </p:txBody>
      </p:sp>
      <p:sp>
        <p:nvSpPr>
          <p:cNvPr id="4" name="Shape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005F1B8-AC9D-174B-9C86-EFD890507E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/>
          <a:lstStyle>
            <a:lvl1pPr algn="l">
              <a:buNone/>
              <a:defRPr sz="4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Shape 4"/>
          <p:cNvSpPr>
            <a:spLocks noGrp="1"/>
          </p:cNvSpPr>
          <p:nvPr>
            <p:ph type="dt" sz="half" idx="10"/>
          </p:nvPr>
        </p:nvSpPr>
        <p:spPr>
          <a:xfrm>
            <a:off x="10248187" y="6433945"/>
            <a:ext cx="1435813" cy="30080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936C8FB-7ECC-DE4A-A5B2-9B177EEF54AE}" type="datetimeFigureOut">
              <a:rPr kumimoji="1" lang="zh-CN" altLang="en-US" smtClean="0"/>
              <a:t>18/4/10</a:t>
            </a:fld>
            <a:endParaRPr kumimoji="1" lang="zh-CN" altLang="en-US"/>
          </a:p>
        </p:txBody>
      </p:sp>
      <p:sp>
        <p:nvSpPr>
          <p:cNvPr id="6" name="Shape 5"/>
          <p:cNvSpPr>
            <a:spLocks noGrp="1"/>
          </p:cNvSpPr>
          <p:nvPr>
            <p:ph type="ftr" sz="quarter" idx="11"/>
          </p:nvPr>
        </p:nvSpPr>
        <p:spPr>
          <a:xfrm>
            <a:off x="812801" y="6248401"/>
            <a:ext cx="7228417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kumimoji="1" lang="zh-CN" alt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 bwMode="white">
          <a:xfrm>
            <a:off x="-12700" y="4572001"/>
            <a:ext cx="12192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zh-CN" sz="1800">
              <a:solidFill>
                <a:srgbClr val="FFFFFF"/>
              </a:solidFill>
              <a:ea typeface="宋体" pitchFamily="2" charset="-122"/>
            </a:endParaRPr>
          </a:p>
        </p:txBody>
      </p:sp>
      <p:sp>
        <p:nvSpPr>
          <p:cNvPr id="6" name="Rectangle 8"/>
          <p:cNvSpPr/>
          <p:nvPr/>
        </p:nvSpPr>
        <p:spPr>
          <a:xfrm>
            <a:off x="-12699" y="4664075"/>
            <a:ext cx="1951567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zh-CN" sz="1800">
              <a:solidFill>
                <a:srgbClr val="FFFFFF"/>
              </a:solidFill>
              <a:ea typeface="宋体" pitchFamily="2" charset="-122"/>
            </a:endParaRPr>
          </a:p>
        </p:txBody>
      </p:sp>
      <p:sp>
        <p:nvSpPr>
          <p:cNvPr id="7" name="Rectangle 9"/>
          <p:cNvSpPr/>
          <p:nvPr/>
        </p:nvSpPr>
        <p:spPr>
          <a:xfrm>
            <a:off x="2059517" y="4654550"/>
            <a:ext cx="10132483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zh-CN" sz="1800">
              <a:solidFill>
                <a:srgbClr val="FFFFFF"/>
              </a:solidFill>
              <a:ea typeface="宋体" pitchFamily="2" charset="-122"/>
            </a:endParaRPr>
          </a:p>
        </p:txBody>
      </p:sp>
      <p:sp>
        <p:nvSpPr>
          <p:cNvPr id="8" name="Rectangle 10"/>
          <p:cNvSpPr/>
          <p:nvPr/>
        </p:nvSpPr>
        <p:spPr bwMode="white">
          <a:xfrm>
            <a:off x="1930401" y="1"/>
            <a:ext cx="133351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zh-CN" sz="1800">
              <a:solidFill>
                <a:srgbClr val="FFFFFF"/>
              </a:solidFill>
              <a:ea typeface="宋体" pitchFamily="2" charset="-122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CN" altLang="en-US" noProof="0" smtClean="0"/>
              <a:t>将图片拖动到占位符，或单击添加图标</a:t>
            </a:r>
            <a:endParaRPr lang="en-US" noProof="0" dirty="0"/>
          </a:p>
        </p:txBody>
      </p:sp>
      <p:sp>
        <p:nvSpPr>
          <p:cNvPr id="9" name="Shape 11"/>
          <p:cNvSpPr>
            <a:spLocks noGrp="1"/>
          </p:cNvSpPr>
          <p:nvPr>
            <p:ph type="dt" sz="half" idx="10"/>
          </p:nvPr>
        </p:nvSpPr>
        <p:spPr>
          <a:xfrm>
            <a:off x="8331200" y="6248401"/>
            <a:ext cx="3556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936C8FB-7ECC-DE4A-A5B2-9B177EEF54AE}" type="datetimeFigureOut">
              <a:rPr kumimoji="1" lang="zh-CN" altLang="en-US" smtClean="0"/>
              <a:t>18/4/10</a:t>
            </a:fld>
            <a:endParaRPr kumimoji="1" lang="zh-CN" altLang="en-US"/>
          </a:p>
        </p:txBody>
      </p:sp>
      <p:sp>
        <p:nvSpPr>
          <p:cNvPr id="10" name="Shape 12"/>
          <p:cNvSpPr>
            <a:spLocks noGrp="1"/>
          </p:cNvSpPr>
          <p:nvPr>
            <p:ph type="sldNum" sz="quarter" idx="11"/>
          </p:nvPr>
        </p:nvSpPr>
        <p:spPr>
          <a:xfrm>
            <a:off x="0" y="4667251"/>
            <a:ext cx="1930400" cy="66357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fld id="{8005F1B8-AC9D-174B-9C86-EFD890507E0E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1" name="Shape 13"/>
          <p:cNvSpPr>
            <a:spLocks noGrp="1"/>
          </p:cNvSpPr>
          <p:nvPr>
            <p:ph type="ftr" sz="quarter" idx="12"/>
          </p:nvPr>
        </p:nvSpPr>
        <p:spPr>
          <a:xfrm>
            <a:off x="2133600" y="6248401"/>
            <a:ext cx="6096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Rectangle 9"/>
          <p:cNvSpPr>
            <a:spLocks noGrp="1"/>
          </p:cNvSpPr>
          <p:nvPr>
            <p:ph type="dt" sz="half" idx="10"/>
          </p:nvPr>
        </p:nvSpPr>
        <p:spPr>
          <a:xfrm>
            <a:off x="10248187" y="6433945"/>
            <a:ext cx="1435813" cy="30080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936C8FB-7ECC-DE4A-A5B2-9B177EEF54AE}" type="datetimeFigureOut">
              <a:rPr kumimoji="1" lang="zh-CN" altLang="en-US" smtClean="0"/>
              <a:t>18/4/10</a:t>
            </a:fld>
            <a:endParaRPr kumimoji="1" lang="zh-CN" altLang="en-US"/>
          </a:p>
        </p:txBody>
      </p:sp>
      <p:sp>
        <p:nvSpPr>
          <p:cNvPr id="5" name="Rectangle 10"/>
          <p:cNvSpPr>
            <a:spLocks noGrp="1"/>
          </p:cNvSpPr>
          <p:nvPr>
            <p:ph type="ftr" sz="quarter" idx="11"/>
          </p:nvPr>
        </p:nvSpPr>
        <p:spPr>
          <a:xfrm>
            <a:off x="812801" y="6248401"/>
            <a:ext cx="7228417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kumimoji="1" lang="zh-CN" alt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1"/>
          <p:cNvSpPr>
            <a:spLocks noGrp="1"/>
          </p:cNvSpPr>
          <p:nvPr>
            <p:ph type="title"/>
          </p:nvPr>
        </p:nvSpPr>
        <p:spPr bwMode="auto">
          <a:xfrm>
            <a:off x="378738" y="178464"/>
            <a:ext cx="11540348" cy="790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  <a:endParaRPr lang="en-US" altLang="zh-CN" dirty="0" smtClean="0"/>
          </a:p>
        </p:txBody>
      </p:sp>
      <p:sp>
        <p:nvSpPr>
          <p:cNvPr id="1027" name="Rectangle 12"/>
          <p:cNvSpPr>
            <a:spLocks noGrp="1"/>
          </p:cNvSpPr>
          <p:nvPr>
            <p:ph type="body" idx="1"/>
          </p:nvPr>
        </p:nvSpPr>
        <p:spPr bwMode="auto">
          <a:xfrm>
            <a:off x="378738" y="1370348"/>
            <a:ext cx="11540349" cy="5364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altLang="zh-CN" dirty="0" smtClean="0"/>
          </a:p>
        </p:txBody>
      </p:sp>
      <p:sp>
        <p:nvSpPr>
          <p:cNvPr id="7" name="Rectangle 6"/>
          <p:cNvSpPr/>
          <p:nvPr/>
        </p:nvSpPr>
        <p:spPr bwMode="white">
          <a:xfrm>
            <a:off x="0" y="1235075"/>
            <a:ext cx="12192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zh-CN" sz="1800">
              <a:solidFill>
                <a:srgbClr val="FFFFFF"/>
              </a:solidFill>
              <a:ea typeface="宋体" pitchFamily="2" charset="-12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937153"/>
            <a:ext cx="12192000" cy="172806"/>
          </a:xfrm>
          <a:prstGeom prst="rect">
            <a:avLst/>
          </a:prstGeom>
          <a:solidFill>
            <a:srgbClr val="B167D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zh-CN" sz="1800">
              <a:solidFill>
                <a:srgbClr val="FFFFFF"/>
              </a:solidFill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fade thruBlk="1"/>
  </p:transition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 baseline="0">
          <a:solidFill>
            <a:schemeClr val="tx2"/>
          </a:solidFill>
          <a:latin typeface="Microsoft YaHei" charset="0"/>
          <a:ea typeface="MS PGothic" pitchFamily="34" charset="-128"/>
          <a:cs typeface="MS PGothic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  <a:ea typeface="MS PGothic" pitchFamily="34" charset="-128"/>
          <a:cs typeface="MS PGothic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  <a:ea typeface="MS PGothic" pitchFamily="34" charset="-128"/>
          <a:cs typeface="MS PGothic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  <a:ea typeface="MS PGothic" pitchFamily="34" charset="-128"/>
          <a:cs typeface="MS PGothic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  <a:ea typeface="MS PGothic" pitchFamily="34" charset="-128"/>
          <a:cs typeface="MS PGothic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9pPr>
    </p:titleStyle>
    <p:bodyStyle>
      <a:lvl1pPr marL="319088" indent="-319088" algn="l" rtl="0" eaLnBrk="1" fontAlgn="base" hangingPunct="1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"/>
        <a:defRPr sz="2900" kern="1200" baseline="0">
          <a:solidFill>
            <a:schemeClr val="tx1"/>
          </a:solidFill>
          <a:latin typeface="Microsoft YaHei" charset="0"/>
          <a:ea typeface="MS PGothic" pitchFamily="34" charset="-128"/>
          <a:cs typeface="MS PGothic" charset="0"/>
        </a:defRPr>
      </a:lvl1pPr>
      <a:lvl2pPr marL="639763" indent="-273050" algn="l" rtl="0" eaLnBrk="1" fontAlgn="base" hangingPunct="1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" charset="2"/>
        <a:buChar char="Ø"/>
        <a:defRPr sz="2600" kern="1200" baseline="0">
          <a:solidFill>
            <a:schemeClr val="tx1"/>
          </a:solidFill>
          <a:latin typeface="Microsoft YaHei" charset="0"/>
          <a:ea typeface="MS PGothic" pitchFamily="34" charset="-128"/>
          <a:cs typeface="MS PGothic" charset="0"/>
        </a:defRPr>
      </a:lvl2pPr>
      <a:lvl3pPr marL="914400" indent="-228600" algn="l" rtl="0" eaLnBrk="1" fontAlgn="base" hangingPunct="1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charset="2"/>
        <a:buChar char="ü"/>
        <a:defRPr sz="2300" kern="1200" baseline="0">
          <a:solidFill>
            <a:schemeClr val="tx1"/>
          </a:solidFill>
          <a:latin typeface="Microsoft YaHei" charset="0"/>
          <a:ea typeface="MS PGothic" pitchFamily="34" charset="-128"/>
          <a:cs typeface="MS PGothic" charset="0"/>
        </a:defRPr>
      </a:lvl3pPr>
      <a:lvl4pPr marL="1371600" indent="-228600" algn="l" rtl="0" eaLnBrk="1" fontAlgn="base" hangingPunct="1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itchFamily="2" charset="2"/>
        <a:buChar char=""/>
        <a:defRPr sz="2000" kern="1200" baseline="0">
          <a:solidFill>
            <a:schemeClr val="tx1"/>
          </a:solidFill>
          <a:latin typeface="Microsoft YaHei" charset="0"/>
          <a:ea typeface="MS PGothic" pitchFamily="34" charset="-128"/>
          <a:cs typeface="MS PGothic" charset="0"/>
        </a:defRPr>
      </a:lvl4pPr>
      <a:lvl5pPr marL="1828800" indent="-228600" algn="l" rtl="0" eaLnBrk="1" fontAlgn="base" hangingPunct="1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itchFamily="2" charset="2"/>
        <a:buChar char=""/>
        <a:defRPr sz="2000" kern="1200" baseline="0">
          <a:solidFill>
            <a:schemeClr val="tx1"/>
          </a:solidFill>
          <a:latin typeface="Microsoft YaHei" charset="0"/>
          <a:ea typeface="MS PGothic" pitchFamily="34" charset="-128"/>
          <a:cs typeface="MS PGothic" charset="0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image" Target="../media/image10.png"/><Relationship Id="rId5" Type="http://schemas.openxmlformats.org/officeDocument/2006/relationships/image" Target="../media/image11.jpe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5" Type="http://schemas.openxmlformats.org/officeDocument/2006/relationships/image" Target="../media/image40.tiff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4" Type="http://schemas.openxmlformats.org/officeDocument/2006/relationships/image" Target="../media/image66.jpeg"/><Relationship Id="rId5" Type="http://schemas.openxmlformats.org/officeDocument/2006/relationships/image" Target="../media/image67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6.jpe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6.jpe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4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4" Type="http://schemas.openxmlformats.org/officeDocument/2006/relationships/image" Target="../media/image66.jpeg"/><Relationship Id="rId5" Type="http://schemas.openxmlformats.org/officeDocument/2006/relationships/image" Target="../media/image67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4" Type="http://schemas.openxmlformats.org/officeDocument/2006/relationships/chart" Target="../charts/chart4.xml"/><Relationship Id="rId5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4" Type="http://schemas.openxmlformats.org/officeDocument/2006/relationships/chart" Target="../charts/chart7.xml"/><Relationship Id="rId5" Type="http://schemas.openxmlformats.org/officeDocument/2006/relationships/chart" Target="../charts/chart8.xml"/><Relationship Id="rId6" Type="http://schemas.openxmlformats.org/officeDocument/2006/relationships/chart" Target="../charts/chart9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4" Type="http://schemas.openxmlformats.org/officeDocument/2006/relationships/image" Target="../media/image96.png"/><Relationship Id="rId5" Type="http://schemas.openxmlformats.org/officeDocument/2006/relationships/image" Target="../media/image66.jpeg"/><Relationship Id="rId6" Type="http://schemas.openxmlformats.org/officeDocument/2006/relationships/image" Target="../media/image67.png"/><Relationship Id="rId7" Type="http://schemas.openxmlformats.org/officeDocument/2006/relationships/image" Target="../media/image97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4" Type="http://schemas.openxmlformats.org/officeDocument/2006/relationships/image" Target="../media/image67.png"/><Relationship Id="rId5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9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4" Type="http://schemas.openxmlformats.org/officeDocument/2006/relationships/chart" Target="../charts/chart11.xml"/><Relationship Id="rId5" Type="http://schemas.openxmlformats.org/officeDocument/2006/relationships/chart" Target="../charts/chart12.xml"/><Relationship Id="rId6" Type="http://schemas.openxmlformats.org/officeDocument/2006/relationships/chart" Target="../charts/chart1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00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01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06486" y="1412867"/>
            <a:ext cx="9026818" cy="2068286"/>
          </a:xfrm>
        </p:spPr>
        <p:txBody>
          <a:bodyPr/>
          <a:lstStyle/>
          <a:p>
            <a:r>
              <a:rPr kumimoji="1" lang="zh-CN" altLang="en-US" b="1" dirty="0">
                <a:ea typeface="Microsoft YaHei" charset="0"/>
                <a:cs typeface="Microsoft YaHei" charset="0"/>
              </a:rPr>
              <a:t>数据</a:t>
            </a:r>
            <a:r>
              <a:rPr kumimoji="1" lang="zh-CN" altLang="en-US" b="1" dirty="0" smtClean="0">
                <a:ea typeface="Microsoft YaHei" charset="0"/>
                <a:cs typeface="Microsoft YaHei" charset="0"/>
              </a:rPr>
              <a:t>中心网络中的应用传输速率</a:t>
            </a:r>
            <a:r>
              <a:rPr kumimoji="1" lang="zh-CN" altLang="en-US" b="1" dirty="0">
                <a:ea typeface="Microsoft YaHei" charset="0"/>
                <a:cs typeface="Microsoft YaHei" charset="0"/>
              </a:rPr>
              <a:t>和延迟优化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855553" y="4009573"/>
            <a:ext cx="48985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charset="0"/>
                <a:ea typeface="Microsoft YaHei" charset="0"/>
                <a:cs typeface="Microsoft YaHei" charset="0"/>
              </a:rPr>
              <a:t>答辩人：张</a:t>
            </a:r>
            <a:r>
              <a:rPr kumimoji="1" lang="en-US" altLang="zh-CN" sz="2800" dirty="0">
                <a:latin typeface="Microsoft YaHei" charset="0"/>
                <a:ea typeface="Microsoft YaHei" charset="0"/>
                <a:cs typeface="Microsoft YaHei" charset="0"/>
              </a:rPr>
              <a:t>    </a:t>
            </a:r>
            <a:r>
              <a:rPr kumimoji="1" lang="zh-CN" altLang="en-US" sz="2800" dirty="0">
                <a:latin typeface="Microsoft YaHei" charset="0"/>
                <a:ea typeface="Microsoft YaHei" charset="0"/>
                <a:cs typeface="Microsoft YaHei" charset="0"/>
              </a:rPr>
              <a:t>晗</a:t>
            </a:r>
            <a:endParaRPr kumimoji="1" lang="en-US" altLang="zh-CN" sz="2800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800" dirty="0">
                <a:latin typeface="Microsoft YaHei" charset="0"/>
                <a:ea typeface="Microsoft YaHei" charset="0"/>
                <a:cs typeface="Microsoft YaHei" charset="0"/>
              </a:rPr>
              <a:t>导</a:t>
            </a:r>
            <a:r>
              <a:rPr kumimoji="1" lang="en-US" altLang="zh-CN" sz="2800" dirty="0">
                <a:latin typeface="Microsoft YaHei" charset="0"/>
                <a:ea typeface="Microsoft YaHei" charset="0"/>
                <a:cs typeface="Microsoft YaHei" charset="0"/>
              </a:rPr>
              <a:t>    </a:t>
            </a:r>
            <a:r>
              <a:rPr kumimoji="1" lang="zh-CN" altLang="en-US" sz="2800" dirty="0">
                <a:latin typeface="Microsoft YaHei" charset="0"/>
                <a:ea typeface="Microsoft YaHei" charset="0"/>
                <a:cs typeface="Microsoft YaHei" charset="0"/>
              </a:rPr>
              <a:t>师：</a:t>
            </a:r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>尹    霞</a:t>
            </a:r>
            <a:r>
              <a:rPr kumimoji="1" lang="en-US" altLang="zh-CN" sz="2800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zh-CN" altLang="en-US" sz="2800" dirty="0">
                <a:latin typeface="Microsoft YaHei" charset="0"/>
                <a:ea typeface="Microsoft YaHei" charset="0"/>
                <a:cs typeface="Microsoft YaHei" charset="0"/>
              </a:rPr>
              <a:t>教授</a:t>
            </a:r>
            <a:endParaRPr kumimoji="1" lang="en-US" altLang="zh-CN" sz="2800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800" dirty="0">
                <a:latin typeface="Microsoft YaHei" charset="0"/>
                <a:ea typeface="Microsoft YaHei" charset="0"/>
                <a:cs typeface="Microsoft YaHei" charset="0"/>
              </a:rPr>
              <a:t>日</a:t>
            </a:r>
            <a:r>
              <a:rPr kumimoji="1" lang="en-US" altLang="zh-CN" sz="2800" dirty="0">
                <a:latin typeface="Microsoft YaHei" charset="0"/>
                <a:ea typeface="Microsoft YaHei" charset="0"/>
                <a:cs typeface="Microsoft YaHei" charset="0"/>
              </a:rPr>
              <a:t>    </a:t>
            </a:r>
            <a:r>
              <a:rPr kumimoji="1" lang="zh-CN" altLang="en-US" sz="2800" dirty="0">
                <a:latin typeface="Microsoft YaHei" charset="0"/>
                <a:ea typeface="Microsoft YaHei" charset="0"/>
                <a:cs typeface="Microsoft YaHei" charset="0"/>
              </a:rPr>
              <a:t>期：</a:t>
            </a:r>
            <a:fld id="{513B46B2-1AF7-494C-B590-661BC31DBF65}" type="datetime5">
              <a:rPr kumimoji="1" lang="zh-CN" altLang="en-US" sz="2800">
                <a:latin typeface="Microsoft YaHei" charset="0"/>
                <a:ea typeface="Microsoft YaHei" charset="0"/>
                <a:cs typeface="Microsoft YaHei" charset="0"/>
              </a:rPr>
              <a:t>2018/4/10</a:t>
            </a:fld>
            <a:endParaRPr kumimoji="1" lang="zh-CN" altLang="en-US" sz="2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855553" y="440771"/>
            <a:ext cx="4449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>
                <a:latin typeface="Microsoft YaHei" charset="0"/>
                <a:ea typeface="Microsoft YaHei" charset="0"/>
                <a:cs typeface="Microsoft YaHei" charset="0"/>
              </a:rPr>
              <a:t>清华大学博士论文</a:t>
            </a:r>
          </a:p>
        </p:txBody>
      </p:sp>
    </p:spTree>
    <p:extLst>
      <p:ext uri="{BB962C8B-B14F-4D97-AF65-F5344CB8AC3E}">
        <p14:creationId xmlns:p14="http://schemas.microsoft.com/office/powerpoint/2010/main" val="160590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82153"/>
            <a:r>
              <a:rPr lang="zh-CN" altLang="en-US" b="1" dirty="0">
                <a:solidFill>
                  <a:schemeClr val="tx1"/>
                </a:solidFill>
                <a:ea typeface="Microsoft YaHei" charset="0"/>
                <a:cs typeface="Microsoft YaHei" charset="0"/>
              </a:rPr>
              <a:t>数据中心网络传输方案的综述</a:t>
            </a:r>
          </a:p>
        </p:txBody>
      </p:sp>
      <p:graphicFrame>
        <p:nvGraphicFramePr>
          <p:cNvPr id="46" name="表格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987743"/>
              </p:ext>
            </p:extLst>
          </p:nvPr>
        </p:nvGraphicFramePr>
        <p:xfrm>
          <a:off x="650915" y="1311879"/>
          <a:ext cx="11289205" cy="5119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2964"/>
                <a:gridCol w="10296241"/>
              </a:tblGrid>
              <a:tr h="464287">
                <a:tc>
                  <a:txBody>
                    <a:bodyPr/>
                    <a:lstStyle/>
                    <a:p>
                      <a:r>
                        <a:rPr lang="zh-CN" altLang="en-US" sz="2000" b="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年份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方案</a:t>
                      </a:r>
                    </a:p>
                  </a:txBody>
                  <a:tcPr/>
                </a:tc>
              </a:tr>
              <a:tr h="534439"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2011</a:t>
                      </a:r>
                      <a:endParaRPr lang="zh-CN" altLang="en-US" sz="2000" b="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DCTCP</a:t>
                      </a:r>
                      <a:r>
                        <a:rPr lang="en-US" altLang="zh-CN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[</a:t>
                      </a:r>
                      <a:r>
                        <a:rPr lang="zh-CN" altLang="en-US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流级，分布式</a:t>
                      </a:r>
                      <a:r>
                        <a:rPr lang="en-US" altLang="zh-CN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]</a:t>
                      </a:r>
                      <a:r>
                        <a:rPr lang="en-US" altLang="zh-CN" sz="2000" b="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,Orchestra</a:t>
                      </a:r>
                      <a:r>
                        <a:rPr lang="en-US" altLang="zh-CN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[</a:t>
                      </a:r>
                      <a:r>
                        <a:rPr lang="zh-CN" altLang="en-US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任务级，集中式</a:t>
                      </a:r>
                      <a:r>
                        <a:rPr lang="en-US" altLang="zh-CN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]</a:t>
                      </a:r>
                      <a:endParaRPr lang="zh-CN" altLang="en-US" sz="1400" b="0" kern="1200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478319"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2012</a:t>
                      </a:r>
                      <a:endParaRPr lang="zh-CN" altLang="en-US" sz="2000" b="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HULL</a:t>
                      </a:r>
                      <a:r>
                        <a:rPr lang="en-US" altLang="zh-CN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[</a:t>
                      </a:r>
                      <a:r>
                        <a:rPr lang="zh-CN" altLang="en-US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流级，分布式</a:t>
                      </a:r>
                      <a:r>
                        <a:rPr lang="en-US" altLang="zh-CN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]</a:t>
                      </a:r>
                      <a:r>
                        <a:rPr lang="en-US" altLang="zh-CN" sz="1400" b="0" baseline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,</a:t>
                      </a:r>
                      <a:r>
                        <a:rPr lang="en-US" altLang="zh-CN" sz="2000" b="1" baseline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D3</a:t>
                      </a:r>
                      <a:r>
                        <a:rPr lang="en-US" altLang="zh-CN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[</a:t>
                      </a:r>
                      <a:r>
                        <a:rPr lang="zh-CN" altLang="en-US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期限，流级别，集中式</a:t>
                      </a:r>
                      <a:r>
                        <a:rPr lang="en-US" altLang="zh-CN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]</a:t>
                      </a:r>
                      <a:r>
                        <a:rPr lang="en-US" altLang="zh-CN" sz="2000" b="0" baseline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, Detail </a:t>
                      </a:r>
                      <a:r>
                        <a:rPr lang="en-US" altLang="zh-CN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[</a:t>
                      </a:r>
                      <a:r>
                        <a:rPr lang="zh-CN" altLang="en-US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完成时间，流级，路径</a:t>
                      </a:r>
                      <a:r>
                        <a:rPr lang="en-US" altLang="zh-CN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]</a:t>
                      </a:r>
                      <a:endParaRPr lang="zh-CN" altLang="en-US" sz="2000" b="0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821432"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2013</a:t>
                      </a:r>
                      <a:endParaRPr lang="zh-CN" altLang="en-US" sz="2000" b="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PDQ</a:t>
                      </a:r>
                      <a:r>
                        <a:rPr lang="en-US" altLang="zh-CN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[</a:t>
                      </a:r>
                      <a:r>
                        <a:rPr lang="zh-CN" altLang="en-US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完成时间，流级，集中式</a:t>
                      </a:r>
                      <a:r>
                        <a:rPr lang="en-US" altLang="zh-CN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]</a:t>
                      </a:r>
                      <a:r>
                        <a:rPr lang="en-US" altLang="zh-CN" sz="14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,</a:t>
                      </a:r>
                      <a:r>
                        <a:rPr lang="en-US" altLang="zh-CN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D2TCP</a:t>
                      </a:r>
                      <a:r>
                        <a:rPr lang="en-US" altLang="zh-CN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[</a:t>
                      </a:r>
                      <a:r>
                        <a:rPr lang="zh-CN" altLang="en-US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期限，流级，分布式</a:t>
                      </a:r>
                      <a:r>
                        <a:rPr lang="en-US" altLang="zh-CN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]</a:t>
                      </a:r>
                      <a:r>
                        <a:rPr lang="en-US" altLang="zh-CN" sz="2000" b="0" kern="1200" baseline="0" dirty="0" smtClean="0">
                          <a:solidFill>
                            <a:schemeClr val="dk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,MCP</a:t>
                      </a:r>
                      <a:r>
                        <a:rPr lang="en-US" altLang="zh-CN" sz="1400" b="0" kern="12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[</a:t>
                      </a:r>
                      <a:r>
                        <a:rPr lang="zh-CN" altLang="en-US" sz="1400" b="0" kern="12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期</a:t>
                      </a:r>
                      <a:r>
                        <a:rPr lang="zh-CN" altLang="en-US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限，流级，分布式］</a:t>
                      </a:r>
                      <a:r>
                        <a:rPr lang="en-US" altLang="zh-CN" sz="2000" b="0" kern="1200" baseline="0" dirty="0" smtClean="0">
                          <a:solidFill>
                            <a:schemeClr val="dk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,M</a:t>
                      </a:r>
                      <a:r>
                        <a:rPr lang="en-US" altLang="zh-CN" sz="2000" b="0" baseline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PTCP</a:t>
                      </a:r>
                      <a:r>
                        <a:rPr lang="en-US" altLang="zh-CN" sz="1400" b="0" kern="12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[</a:t>
                      </a:r>
                      <a:r>
                        <a:rPr lang="zh-CN" altLang="en-US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流级，分布式］</a:t>
                      </a:r>
                      <a:r>
                        <a:rPr lang="en-US" altLang="zh-CN" sz="2000" b="0" kern="1200" baseline="0" dirty="0" smtClean="0">
                          <a:solidFill>
                            <a:schemeClr val="dk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,ICTCP</a:t>
                      </a:r>
                      <a:r>
                        <a:rPr lang="en-US" altLang="zh-CN" sz="1400" b="0" kern="12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[</a:t>
                      </a:r>
                      <a:r>
                        <a:rPr lang="zh-CN" altLang="en-US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流级，分布式］</a:t>
                      </a:r>
                      <a:endParaRPr lang="zh-CN" altLang="en-US" sz="2000" b="0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821432"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2014</a:t>
                      </a:r>
                      <a:endParaRPr lang="zh-CN" altLang="en-US" sz="2000" b="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err="1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pFabric</a:t>
                      </a:r>
                      <a:r>
                        <a:rPr lang="en-US" altLang="zh-CN" sz="1400" b="0" kern="12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[</a:t>
                      </a:r>
                      <a:r>
                        <a:rPr lang="zh-CN" altLang="en-US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流级，分布式，完成时间］</a:t>
                      </a:r>
                      <a:r>
                        <a:rPr lang="en-US" altLang="zh-CN" sz="2000" b="0" kern="1200" dirty="0" smtClean="0">
                          <a:solidFill>
                            <a:schemeClr val="dk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,</a:t>
                      </a:r>
                      <a:r>
                        <a:rPr lang="en-US" altLang="zh-CN" sz="2000" b="1" kern="1200" dirty="0" smtClean="0">
                          <a:solidFill>
                            <a:schemeClr val="dk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L2DCT</a:t>
                      </a:r>
                      <a:r>
                        <a:rPr lang="en-US" altLang="zh-CN" sz="1400" b="0" kern="12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[</a:t>
                      </a:r>
                      <a:r>
                        <a:rPr lang="zh-CN" altLang="en-US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流级，分布式，完成时间］</a:t>
                      </a:r>
                      <a:r>
                        <a:rPr lang="en-US" altLang="zh-CN" sz="2000" b="0" kern="1200" dirty="0" smtClean="0">
                          <a:solidFill>
                            <a:schemeClr val="dk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,</a:t>
                      </a:r>
                      <a:r>
                        <a:rPr lang="en-US" altLang="zh-CN" sz="2000" b="0" kern="1200" dirty="0" err="1" smtClean="0">
                          <a:solidFill>
                            <a:schemeClr val="dk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Repflow</a:t>
                      </a:r>
                      <a:r>
                        <a:rPr lang="en-US" altLang="zh-CN" sz="1400" b="0" kern="12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[</a:t>
                      </a:r>
                      <a:r>
                        <a:rPr lang="zh-CN" altLang="en-US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流级，分布式，完成时间］</a:t>
                      </a:r>
                      <a:r>
                        <a:rPr lang="en-US" altLang="zh-CN" sz="2000" b="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,</a:t>
                      </a:r>
                      <a:r>
                        <a:rPr lang="en-US" altLang="zh-CN" sz="2000" b="0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Barrat</a:t>
                      </a:r>
                      <a:r>
                        <a:rPr lang="en-US" altLang="zh-CN" sz="1400" b="0" kern="12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[</a:t>
                      </a:r>
                      <a:r>
                        <a:rPr lang="zh-CN" altLang="en-US" sz="1400" b="0" kern="12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任务</a:t>
                      </a:r>
                      <a:r>
                        <a:rPr lang="zh-CN" altLang="en-US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级，分布式，完成时间］</a:t>
                      </a:r>
                      <a:r>
                        <a:rPr lang="en-US" altLang="zh-CN" sz="2000" b="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,</a:t>
                      </a:r>
                      <a:r>
                        <a:rPr lang="en-US" altLang="zh-CN" sz="2000" b="0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Varys</a:t>
                      </a:r>
                      <a:r>
                        <a:rPr lang="en-US" altLang="zh-CN" sz="1400" b="0" kern="12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[</a:t>
                      </a:r>
                      <a:r>
                        <a:rPr lang="zh-CN" altLang="en-US" sz="1400" b="0" kern="12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任务</a:t>
                      </a:r>
                      <a:r>
                        <a:rPr lang="zh-CN" altLang="en-US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级，集中式，完成时间］</a:t>
                      </a:r>
                      <a:endParaRPr lang="en-US" altLang="zh-CN" sz="2000" b="0" kern="1200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821432"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2015</a:t>
                      </a:r>
                      <a:endParaRPr lang="zh-CN" altLang="en-US" sz="2000" b="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TIMELY</a:t>
                      </a:r>
                      <a:r>
                        <a:rPr lang="en-US" altLang="zh-CN" sz="1400" b="0" kern="12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[</a:t>
                      </a:r>
                      <a:r>
                        <a:rPr lang="zh-CN" altLang="en-US" sz="1400" b="0" kern="12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流</a:t>
                      </a:r>
                      <a:r>
                        <a:rPr lang="zh-CN" altLang="en-US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级，分布式，完成时间］</a:t>
                      </a:r>
                      <a:r>
                        <a:rPr lang="en-US" altLang="zh-CN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,</a:t>
                      </a:r>
                      <a:r>
                        <a:rPr lang="en-US" altLang="zh-CN" sz="2000" b="1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PASE</a:t>
                      </a:r>
                      <a:r>
                        <a:rPr lang="en-US" altLang="zh-CN" sz="1400" b="0" kern="12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[</a:t>
                      </a:r>
                      <a:r>
                        <a:rPr lang="zh-CN" altLang="en-US" sz="1400" b="0" kern="12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流</a:t>
                      </a:r>
                      <a:r>
                        <a:rPr lang="zh-CN" altLang="en-US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级，分布式，完成时间］</a:t>
                      </a:r>
                      <a:r>
                        <a:rPr lang="en-US" altLang="zh-CN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,FASTPASS</a:t>
                      </a:r>
                      <a:r>
                        <a:rPr lang="en-US" altLang="zh-CN" sz="1400" b="0" kern="12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[</a:t>
                      </a:r>
                      <a:r>
                        <a:rPr lang="zh-CN" altLang="en-US" sz="1400" b="0" kern="12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流</a:t>
                      </a:r>
                      <a:r>
                        <a:rPr lang="zh-CN" altLang="en-US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级，集中式，路径，完成时间］</a:t>
                      </a:r>
                      <a:r>
                        <a:rPr lang="en-US" altLang="zh-CN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,QJUMP</a:t>
                      </a:r>
                      <a:r>
                        <a:rPr lang="en-US" altLang="zh-CN" sz="1400" b="0" kern="12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[</a:t>
                      </a:r>
                      <a:r>
                        <a:rPr lang="zh-CN" altLang="en-US" sz="1400" b="0" kern="12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流</a:t>
                      </a:r>
                      <a:r>
                        <a:rPr lang="zh-CN" altLang="en-US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级，分布式，完成时间］</a:t>
                      </a:r>
                      <a:r>
                        <a:rPr lang="en-US" altLang="zh-CN" sz="2000" b="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,</a:t>
                      </a:r>
                      <a:r>
                        <a:rPr lang="en-US" altLang="zh-CN" sz="2000" b="0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Aalo</a:t>
                      </a:r>
                      <a:r>
                        <a:rPr lang="en-US" altLang="zh-CN" sz="1400" b="0" kern="12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[</a:t>
                      </a:r>
                      <a:r>
                        <a:rPr lang="zh-CN" altLang="en-US" sz="1400" b="0" kern="12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任务</a:t>
                      </a:r>
                      <a:r>
                        <a:rPr lang="zh-CN" altLang="en-US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级，分布式，完成时间］</a:t>
                      </a:r>
                      <a:endParaRPr lang="zh-CN" altLang="en-US" sz="2000" b="0" kern="1200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714288"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2016</a:t>
                      </a:r>
                      <a:endParaRPr lang="zh-CN" altLang="en-US" sz="2000" b="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CODA</a:t>
                      </a:r>
                      <a:r>
                        <a:rPr lang="en-US" altLang="zh-CN" sz="1400" b="0" kern="12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[</a:t>
                      </a:r>
                      <a:r>
                        <a:rPr lang="zh-CN" altLang="en-US" sz="1400" b="0" kern="12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任务级</a:t>
                      </a:r>
                      <a:r>
                        <a:rPr lang="zh-CN" altLang="en-US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，集中式，完成时间］</a:t>
                      </a:r>
                      <a:r>
                        <a:rPr lang="en-US" altLang="zh-CN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,</a:t>
                      </a:r>
                      <a:r>
                        <a:rPr lang="en-US" altLang="zh-CN" sz="2000" b="0" kern="1200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Sunflow</a:t>
                      </a:r>
                      <a:r>
                        <a:rPr lang="en-US" altLang="zh-CN" sz="1400" b="0" kern="12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[</a:t>
                      </a:r>
                      <a:r>
                        <a:rPr lang="zh-CN" altLang="en-US" sz="1400" b="0" kern="12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任务</a:t>
                      </a:r>
                      <a:r>
                        <a:rPr lang="zh-CN" altLang="en-US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，分布式，完成时间］</a:t>
                      </a:r>
                      <a:r>
                        <a:rPr lang="en-US" altLang="zh-CN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,Stream</a:t>
                      </a:r>
                      <a:r>
                        <a:rPr lang="en-US" altLang="zh-CN" sz="1400" b="0" kern="12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[</a:t>
                      </a:r>
                      <a:r>
                        <a:rPr lang="zh-CN" altLang="en-US" sz="1400" b="0" kern="12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任务级</a:t>
                      </a:r>
                      <a:r>
                        <a:rPr lang="zh-CN" altLang="en-US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，分布式，完成时间］</a:t>
                      </a:r>
                      <a:endParaRPr lang="zh-CN" altLang="en-US" sz="2000" b="0" kern="1200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464287"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2017</a:t>
                      </a:r>
                      <a:endParaRPr lang="zh-CN" altLang="en-US" sz="2000" b="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Karuna</a:t>
                      </a:r>
                      <a:r>
                        <a:rPr lang="en-US" altLang="zh-CN" sz="1600" b="0" kern="12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[</a:t>
                      </a:r>
                      <a:r>
                        <a:rPr lang="zh-CN" altLang="en-US" sz="1600" b="0" kern="12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流</a:t>
                      </a:r>
                      <a:r>
                        <a:rPr lang="zh-CN" altLang="en-US" sz="16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级，分布式，完成时间］</a:t>
                      </a:r>
                      <a:r>
                        <a:rPr lang="en-US" altLang="zh-CN" sz="2000" b="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,Task-TCP</a:t>
                      </a:r>
                      <a:r>
                        <a:rPr lang="en-US" altLang="zh-CN" sz="1600" b="0" kern="12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[</a:t>
                      </a:r>
                      <a:r>
                        <a:rPr lang="zh-CN" altLang="en-US" sz="1600" b="0" kern="12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任务</a:t>
                      </a:r>
                      <a:r>
                        <a:rPr lang="zh-CN" altLang="en-US" sz="16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级，分布式，完成时间］</a:t>
                      </a:r>
                      <a:endParaRPr lang="zh-CN" altLang="en-US" sz="2000" b="0" kern="1200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698774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49001" y="3103824"/>
            <a:ext cx="607003" cy="306467"/>
          </a:xfrm>
          <a:prstGeom prst="round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none" lIns="91440" tIns="0" rIns="91440" bIns="0" rtlCol="0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GPS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31147" y="3106213"/>
            <a:ext cx="642294" cy="306467"/>
          </a:xfrm>
          <a:prstGeom prst="round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none" lIns="91440" tIns="0" rIns="91440" bIns="0" rtlCol="0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RED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51365" y="2726185"/>
            <a:ext cx="752920" cy="306467"/>
          </a:xfrm>
          <a:prstGeom prst="round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none" lIns="91440" tIns="0" rIns="91440" bIns="0" rtlCol="0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WFQ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60946" y="2726184"/>
            <a:ext cx="782890" cy="306467"/>
          </a:xfrm>
          <a:prstGeom prst="round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none" lIns="91440" tIns="0" rIns="91440" bIns="0" rtlCol="0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CSFQ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60927" y="3106212"/>
            <a:ext cx="668004" cy="306467"/>
          </a:xfrm>
          <a:prstGeom prst="round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none" lIns="91440" tIns="0" rIns="91440" bIns="0" rtlCol="0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ECN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00551" y="3106212"/>
            <a:ext cx="653019" cy="306467"/>
          </a:xfrm>
          <a:prstGeom prst="round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none" lIns="91440" tIns="0" rIns="91440" bIns="0" rtlCol="0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XCP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96786" y="2780954"/>
            <a:ext cx="879520" cy="306467"/>
          </a:xfrm>
          <a:prstGeom prst="round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none" lIns="91440" tIns="0" rIns="91440" bIns="0" rtlCol="0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D</a:t>
            </a:r>
            <a:r>
              <a:rPr lang="en-US" baseline="30000" dirty="0">
                <a:latin typeface="Gill Sans"/>
                <a:cs typeface="Gill Sans"/>
              </a:rPr>
              <a:t>2</a:t>
            </a:r>
            <a:r>
              <a:rPr lang="en-US" dirty="0">
                <a:latin typeface="Gill Sans"/>
                <a:cs typeface="Gill Sans"/>
              </a:rPr>
              <a:t>TCP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59818" y="3074630"/>
            <a:ext cx="968593" cy="306467"/>
          </a:xfrm>
          <a:prstGeom prst="round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none" lIns="91440" tIns="0" rIns="91440" bIns="0" rtlCol="0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DCTCP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35577" y="2815678"/>
            <a:ext cx="691314" cy="306467"/>
          </a:xfrm>
          <a:prstGeom prst="round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none" lIns="91440" tIns="0" rIns="91440" bIns="0" rtlCol="0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PDQ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84060" y="2485222"/>
            <a:ext cx="464165" cy="306467"/>
          </a:xfrm>
          <a:prstGeom prst="round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none" lIns="91440" tIns="0" rIns="91440" bIns="0" rtlCol="0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D</a:t>
            </a:r>
            <a:r>
              <a:rPr lang="en-US" baseline="30000" dirty="0">
                <a:latin typeface="Gill Sans"/>
                <a:cs typeface="Gill Sans"/>
              </a:rPr>
              <a:t>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828891" y="3159940"/>
            <a:ext cx="915809" cy="306467"/>
          </a:xfrm>
          <a:prstGeom prst="round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none" lIns="91440" tIns="0" rIns="91440" bIns="0" rtlCol="0">
            <a:spAutoFit/>
          </a:bodyPr>
          <a:lstStyle/>
          <a:p>
            <a:r>
              <a:rPr lang="en-US" altLang="zh-CN" dirty="0" smtClean="0">
                <a:latin typeface="Gill Sans"/>
                <a:cs typeface="Gill Sans"/>
              </a:rPr>
              <a:t>L2DCT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53183" y="2830294"/>
            <a:ext cx="801993" cy="306467"/>
          </a:xfrm>
          <a:prstGeom prst="round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none" lIns="91440" tIns="0" rIns="91440" bIns="0" rtlCol="0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DeTail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152952" y="2812983"/>
            <a:ext cx="891067" cy="306467"/>
          </a:xfrm>
          <a:prstGeom prst="round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none" lIns="91440" tIns="0" rIns="91440" bIns="0" rtlCol="0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pFabric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771372" y="3447356"/>
            <a:ext cx="10801875" cy="534203"/>
            <a:chOff x="769978" y="3314838"/>
            <a:chExt cx="10804689" cy="534203"/>
          </a:xfrm>
        </p:grpSpPr>
        <p:cxnSp>
          <p:nvCxnSpPr>
            <p:cNvPr id="4" name="Straight Arrow Connector 3"/>
            <p:cNvCxnSpPr/>
            <p:nvPr/>
          </p:nvCxnSpPr>
          <p:spPr>
            <a:xfrm>
              <a:off x="769978" y="3380246"/>
              <a:ext cx="10804689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75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/>
            <p:cNvSpPr/>
            <p:nvPr/>
          </p:nvSpPr>
          <p:spPr>
            <a:xfrm>
              <a:off x="5266370" y="3320061"/>
              <a:ext cx="131704" cy="13223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7346978" y="3321942"/>
              <a:ext cx="131704" cy="13223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0607585" y="3321943"/>
              <a:ext cx="131704" cy="13223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12371" y="3423377"/>
              <a:ext cx="646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20</a:t>
              </a:r>
              <a:r>
                <a:rPr lang="en-US" altLang="zh-CN" dirty="0" smtClean="0">
                  <a:latin typeface="Gill Sans"/>
                  <a:cs typeface="Gill Sans"/>
                </a:rPr>
                <a:t>10</a:t>
              </a:r>
              <a:endParaRPr lang="en-US" dirty="0">
                <a:latin typeface="Gill Sans"/>
                <a:cs typeface="Gill San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98623" y="3423377"/>
              <a:ext cx="646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Gill Sans"/>
                  <a:cs typeface="Gill Sans"/>
                </a:rPr>
                <a:t>2014</a:t>
              </a:r>
              <a:endParaRPr lang="en-US" dirty="0">
                <a:latin typeface="Gill Sans"/>
                <a:cs typeface="Gill San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353586" y="3423377"/>
              <a:ext cx="646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2</a:t>
              </a:r>
              <a:r>
                <a:rPr lang="en-US" altLang="zh-CN" dirty="0" smtClean="0">
                  <a:latin typeface="Gill Sans"/>
                  <a:cs typeface="Gill Sans"/>
                </a:rPr>
                <a:t>018</a:t>
              </a:r>
              <a:endParaRPr lang="en-US" dirty="0">
                <a:latin typeface="Gill Sans"/>
                <a:cs typeface="Gill Sans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1418885" y="3322450"/>
              <a:ext cx="131704" cy="13223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73589" y="3479709"/>
              <a:ext cx="734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"/>
                  <a:cs typeface="Gill Sans"/>
                </a:rPr>
                <a:t>1990s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3291230" y="3314838"/>
              <a:ext cx="131704" cy="13223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899722" y="3458120"/>
              <a:ext cx="734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"/>
                  <a:cs typeface="Gill Sans"/>
                </a:rPr>
                <a:t>2000s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903740" y="3107516"/>
            <a:ext cx="633891" cy="306467"/>
          </a:xfrm>
          <a:prstGeom prst="round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none" lIns="91440" tIns="0" rIns="91440" bIns="0" rtlCol="0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RCP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600472" y="411772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公平分配方案</a:t>
            </a:r>
            <a:endParaRPr lang="en-US" sz="1050" dirty="0">
              <a:solidFill>
                <a:schemeClr val="tx1">
                  <a:lumMod val="85000"/>
                  <a:lumOff val="1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065324" y="155778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latin typeface="Microsoft YaHei" charset="0"/>
                <a:ea typeface="Microsoft YaHei" charset="0"/>
                <a:cs typeface="Microsoft YaHei" charset="0"/>
              </a:rPr>
              <a:t>流级别优化</a:t>
            </a:r>
            <a:endParaRPr lang="en-US" sz="105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6352" y="1524007"/>
            <a:ext cx="482191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Microsoft YaHei" charset="0"/>
                <a:ea typeface="Microsoft YaHei" charset="0"/>
                <a:cs typeface="Microsoft YaHei" charset="0"/>
              </a:rPr>
              <a:t>传输方案</a:t>
            </a:r>
            <a:endParaRPr lang="en-US" sz="32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5" name="标题 24"/>
          <p:cNvSpPr>
            <a:spLocks noGrp="1"/>
          </p:cNvSpPr>
          <p:nvPr>
            <p:ph type="title"/>
          </p:nvPr>
        </p:nvSpPr>
        <p:spPr>
          <a:xfrm>
            <a:off x="2" y="0"/>
            <a:ext cx="12192000" cy="906606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数据中心网络传输方案的综述</a:t>
            </a:r>
            <a:endParaRPr kumimoji="1" lang="zh-CN" altLang="en-US" dirty="0"/>
          </a:p>
        </p:txBody>
      </p:sp>
      <p:sp>
        <p:nvSpPr>
          <p:cNvPr id="36" name="TextBox 21"/>
          <p:cNvSpPr txBox="1"/>
          <p:nvPr/>
        </p:nvSpPr>
        <p:spPr>
          <a:xfrm>
            <a:off x="7867525" y="3164734"/>
            <a:ext cx="683789" cy="306467"/>
          </a:xfrm>
          <a:prstGeom prst="round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none" lIns="91440" tIns="0" rIns="91440" bIns="0" rtlCol="0">
            <a:spAutoFit/>
          </a:bodyPr>
          <a:lstStyle/>
          <a:p>
            <a:r>
              <a:rPr lang="en-US" altLang="zh-CN" dirty="0" smtClean="0">
                <a:latin typeface="Gill Sans"/>
                <a:cs typeface="Gill Sans"/>
              </a:rPr>
              <a:t>PASE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37" name="TextBox 17"/>
          <p:cNvSpPr txBox="1"/>
          <p:nvPr/>
        </p:nvSpPr>
        <p:spPr>
          <a:xfrm>
            <a:off x="9651633" y="3136883"/>
            <a:ext cx="877871" cy="306467"/>
          </a:xfrm>
          <a:prstGeom prst="round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none" lIns="91440" tIns="0" rIns="91440" bIns="0" rtlCol="0">
            <a:spAutoFit/>
          </a:bodyPr>
          <a:lstStyle/>
          <a:p>
            <a:r>
              <a:rPr lang="en-US" altLang="zh-CN" dirty="0" err="1" smtClean="0">
                <a:latin typeface="Gill Sans"/>
                <a:cs typeface="Gill Sans"/>
              </a:rPr>
              <a:t>Karuna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38" name="TextBox 17"/>
          <p:cNvSpPr txBox="1"/>
          <p:nvPr/>
        </p:nvSpPr>
        <p:spPr>
          <a:xfrm>
            <a:off x="8632448" y="3153255"/>
            <a:ext cx="919108" cy="306467"/>
          </a:xfrm>
          <a:prstGeom prst="round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none" lIns="91440" tIns="0" rIns="91440" bIns="0" rtlCol="0">
            <a:spAutoFit/>
          </a:bodyPr>
          <a:lstStyle/>
          <a:p>
            <a:r>
              <a:rPr lang="en-US" altLang="zh-CN" dirty="0" smtClean="0">
                <a:latin typeface="Gill Sans"/>
                <a:cs typeface="Gill Sans"/>
              </a:rPr>
              <a:t>QJUMP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1" name="TextBox 17"/>
          <p:cNvSpPr txBox="1"/>
          <p:nvPr/>
        </p:nvSpPr>
        <p:spPr>
          <a:xfrm>
            <a:off x="9419465" y="2795551"/>
            <a:ext cx="669669" cy="306467"/>
          </a:xfrm>
          <a:prstGeom prst="round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none" lIns="91440" tIns="0" rIns="91440" bIns="0" rtlCol="0">
            <a:spAutoFit/>
          </a:bodyPr>
          <a:lstStyle/>
          <a:p>
            <a:r>
              <a:rPr lang="en-US" altLang="zh-CN" dirty="0" smtClean="0">
                <a:latin typeface="Gill Sans"/>
                <a:cs typeface="Gill Sans"/>
              </a:rPr>
              <a:t>MCP</a:t>
            </a:r>
            <a:endParaRPr lang="en-US" dirty="0">
              <a:latin typeface="Gill Sans"/>
              <a:cs typeface="Gill Sans"/>
            </a:endParaRPr>
          </a:p>
        </p:txBody>
      </p:sp>
      <p:cxnSp>
        <p:nvCxnSpPr>
          <p:cNvPr id="44" name="Straight Connector 34"/>
          <p:cNvCxnSpPr/>
          <p:nvPr/>
        </p:nvCxnSpPr>
        <p:spPr>
          <a:xfrm>
            <a:off x="6696158" y="2261971"/>
            <a:ext cx="1" cy="3128911"/>
          </a:xfrm>
          <a:prstGeom prst="line">
            <a:avLst/>
          </a:prstGeom>
          <a:ln w="38100" cmpd="sng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20"/>
          <p:cNvSpPr txBox="1"/>
          <p:nvPr/>
        </p:nvSpPr>
        <p:spPr>
          <a:xfrm>
            <a:off x="7828074" y="2442390"/>
            <a:ext cx="975191" cy="306467"/>
          </a:xfrm>
          <a:prstGeom prst="round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none" lIns="91440" tIns="0" rIns="91440" bIns="0" rtlCol="0">
            <a:spAutoFit/>
          </a:bodyPr>
          <a:lstStyle/>
          <a:p>
            <a:r>
              <a:rPr lang="en-US" altLang="zh-CN" dirty="0" err="1" smtClean="0">
                <a:latin typeface="Gill Sans"/>
                <a:cs typeface="Gill Sans"/>
              </a:rPr>
              <a:t>FastPass</a:t>
            </a:r>
            <a:endParaRPr lang="en-US" baseline="30000" dirty="0">
              <a:latin typeface="Gill Sans"/>
              <a:cs typeface="Gill Sans"/>
            </a:endParaRPr>
          </a:p>
        </p:txBody>
      </p:sp>
      <p:sp>
        <p:nvSpPr>
          <p:cNvPr id="45" name="TextBox 23"/>
          <p:cNvSpPr txBox="1"/>
          <p:nvPr/>
        </p:nvSpPr>
        <p:spPr>
          <a:xfrm>
            <a:off x="7994054" y="4103640"/>
            <a:ext cx="722151" cy="306467"/>
          </a:xfrm>
          <a:prstGeom prst="round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none" lIns="91440" tIns="0" rIns="91440" bIns="0" rtlCol="0">
            <a:spAutoFit/>
          </a:bodyPr>
          <a:lstStyle/>
          <a:p>
            <a:r>
              <a:rPr lang="en-US" altLang="zh-CN" dirty="0" err="1" smtClean="0">
                <a:latin typeface="Gill Sans"/>
                <a:cs typeface="Gill Sans"/>
              </a:rPr>
              <a:t>Varys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6" name="TextBox 23"/>
          <p:cNvSpPr txBox="1"/>
          <p:nvPr/>
        </p:nvSpPr>
        <p:spPr>
          <a:xfrm>
            <a:off x="6763906" y="4103828"/>
            <a:ext cx="1074786" cy="306467"/>
          </a:xfrm>
          <a:prstGeom prst="round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none" lIns="91440" tIns="0" rIns="91440" bIns="0" rtlCol="0">
            <a:spAutoFit/>
          </a:bodyPr>
          <a:lstStyle/>
          <a:p>
            <a:r>
              <a:rPr lang="en-US" altLang="zh-CN" dirty="0" err="1" smtClean="0">
                <a:latin typeface="Gill Sans"/>
                <a:cs typeface="Gill Sans"/>
              </a:rPr>
              <a:t>Orchetra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7" name="TextBox 23"/>
          <p:cNvSpPr txBox="1"/>
          <p:nvPr/>
        </p:nvSpPr>
        <p:spPr>
          <a:xfrm>
            <a:off x="8871567" y="4099604"/>
            <a:ext cx="638034" cy="306467"/>
          </a:xfrm>
          <a:prstGeom prst="round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none" lIns="91440" tIns="0" rIns="91440" bIns="0" rtlCol="0">
            <a:spAutoFit/>
          </a:bodyPr>
          <a:lstStyle/>
          <a:p>
            <a:r>
              <a:rPr lang="en-US" altLang="zh-CN" dirty="0" err="1" smtClean="0">
                <a:latin typeface="Gill Sans"/>
                <a:cs typeface="Gill Sans"/>
              </a:rPr>
              <a:t>Aalo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8" name="TextBox 23"/>
          <p:cNvSpPr txBox="1"/>
          <p:nvPr/>
        </p:nvSpPr>
        <p:spPr>
          <a:xfrm>
            <a:off x="9770117" y="4117720"/>
            <a:ext cx="878003" cy="306467"/>
          </a:xfrm>
          <a:prstGeom prst="round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none" lIns="91440" tIns="0" rIns="91440" bIns="0" rtlCol="0">
            <a:spAutoFit/>
          </a:bodyPr>
          <a:lstStyle/>
          <a:p>
            <a:r>
              <a:rPr lang="en-US" altLang="zh-CN" dirty="0" smtClean="0">
                <a:latin typeface="Gill Sans"/>
                <a:cs typeface="Gill Sans"/>
              </a:rPr>
              <a:t>CODA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9" name="TextBox 23"/>
          <p:cNvSpPr txBox="1"/>
          <p:nvPr/>
        </p:nvSpPr>
        <p:spPr>
          <a:xfrm>
            <a:off x="6822263" y="4642865"/>
            <a:ext cx="1032423" cy="306467"/>
          </a:xfrm>
          <a:prstGeom prst="round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lIns="91440" tIns="0" rIns="91440" bIns="0" rtlCol="0">
            <a:spAutoFit/>
          </a:bodyPr>
          <a:lstStyle/>
          <a:p>
            <a:r>
              <a:rPr lang="en-US" altLang="zh-CN" smtClean="0">
                <a:latin typeface="Gill Sans"/>
                <a:cs typeface="Gill Sans"/>
              </a:rPr>
              <a:t>SunFlow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50" name="TextBox 23"/>
          <p:cNvSpPr txBox="1"/>
          <p:nvPr/>
        </p:nvSpPr>
        <p:spPr>
          <a:xfrm>
            <a:off x="8035102" y="4655302"/>
            <a:ext cx="1032423" cy="306467"/>
          </a:xfrm>
          <a:prstGeom prst="round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lIns="91440" tIns="0" rIns="91440" bIns="0" rtlCol="0">
            <a:spAutoFit/>
          </a:bodyPr>
          <a:lstStyle/>
          <a:p>
            <a:r>
              <a:rPr lang="en-US" altLang="zh-CN" dirty="0" smtClean="0">
                <a:latin typeface="Gill Sans"/>
                <a:cs typeface="Gill Sans"/>
              </a:rPr>
              <a:t>Stream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51" name="TextBox 23"/>
          <p:cNvSpPr txBox="1"/>
          <p:nvPr/>
        </p:nvSpPr>
        <p:spPr>
          <a:xfrm>
            <a:off x="9247137" y="4642865"/>
            <a:ext cx="1159331" cy="306467"/>
          </a:xfrm>
          <a:prstGeom prst="round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lIns="91440" tIns="0" rIns="91440" bIns="0" rtlCol="0">
            <a:spAutoFit/>
          </a:bodyPr>
          <a:lstStyle/>
          <a:p>
            <a:r>
              <a:rPr lang="en-US" altLang="zh-CN" smtClean="0">
                <a:latin typeface="Gill Sans"/>
                <a:cs typeface="Gill Sans"/>
              </a:rPr>
              <a:t>Task-TCP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52" name="TextBox 39"/>
          <p:cNvSpPr txBox="1"/>
          <p:nvPr/>
        </p:nvSpPr>
        <p:spPr>
          <a:xfrm>
            <a:off x="7063841" y="5340755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latin typeface="Microsoft YaHei" charset="0"/>
                <a:ea typeface="Microsoft YaHei" charset="0"/>
                <a:cs typeface="Microsoft YaHei" charset="0"/>
              </a:rPr>
              <a:t>任务级别优化</a:t>
            </a:r>
            <a:endParaRPr lang="en-US" sz="105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355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17" grpId="0" animBg="1"/>
      <p:bldP spid="39" grpId="0"/>
      <p:bldP spid="40" grpId="0"/>
      <p:bldP spid="36" grpId="0" animBg="1"/>
      <p:bldP spid="37" grpId="0" animBg="1"/>
      <p:bldP spid="38" grpId="0" animBg="1"/>
      <p:bldP spid="41" grpId="0" animBg="1"/>
      <p:bldP spid="42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  <a:ea typeface="Microsoft YaHei" charset="0"/>
                <a:cs typeface="Microsoft YaHei" charset="0"/>
              </a:rPr>
              <a:t>数据中心传输方案的总结与分析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graphicFrame>
        <p:nvGraphicFramePr>
          <p:cNvPr id="4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5551514"/>
              </p:ext>
            </p:extLst>
          </p:nvPr>
        </p:nvGraphicFramePr>
        <p:xfrm>
          <a:off x="407289" y="1255771"/>
          <a:ext cx="11532832" cy="537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979"/>
                <a:gridCol w="1275463"/>
                <a:gridCol w="829382"/>
                <a:gridCol w="1708034"/>
                <a:gridCol w="1570004"/>
                <a:gridCol w="2536166"/>
                <a:gridCol w="2364804"/>
              </a:tblGrid>
              <a:tr h="43500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方法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1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调度技术</a:t>
                      </a:r>
                      <a:endParaRPr lang="zh-CN" altLang="en-US" sz="2000" b="1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1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期限</a:t>
                      </a:r>
                      <a:endParaRPr lang="zh-CN" altLang="en-US" sz="2000" b="1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应用完成时间</a:t>
                      </a:r>
                      <a:endParaRPr lang="zh-CN" altLang="en-US" sz="2000" b="1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1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优化级别</a:t>
                      </a:r>
                      <a:endParaRPr lang="zh-CN" altLang="en-US" sz="2000" b="1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1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考虑拥塞与性能关系</a:t>
                      </a:r>
                      <a:endParaRPr lang="zh-CN" altLang="en-US" sz="2000" b="1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1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考虑任务重要性</a:t>
                      </a:r>
                      <a:endParaRPr lang="zh-CN" altLang="en-US" sz="2000" b="1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9612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DCTCP</a:t>
                      </a:r>
                      <a:endParaRPr lang="zh-CN" altLang="en-US" sz="2000" b="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分布式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流级别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✗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0" dirty="0" smtClean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9612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D2TCP</a:t>
                      </a:r>
                      <a:endParaRPr lang="zh-CN" altLang="en-US" sz="2000" b="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分布式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流级别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✗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✓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961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D3</a:t>
                      </a:r>
                      <a:endParaRPr lang="zh-CN" altLang="en-US" sz="2000" b="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集中式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流级别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✗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✓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470844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PDQ</a:t>
                      </a:r>
                      <a:endParaRPr kumimoji="1" lang="zh-CN" altLang="en-US" sz="2000" b="0" dirty="0" smtClean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集中式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流级别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✗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507489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MCP</a:t>
                      </a:r>
                      <a:endParaRPr kumimoji="1" lang="zh-CN" altLang="en-US" sz="2000" b="0" dirty="0" smtClean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分布式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流级别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✗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✓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470844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2000" b="0" dirty="0" err="1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pFabric</a:t>
                      </a:r>
                      <a:endParaRPr kumimoji="1" lang="zh-CN" altLang="en-US" sz="2000" b="0" dirty="0" smtClean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分布式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流级别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✗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✓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470844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L2DCT</a:t>
                      </a:r>
                      <a:r>
                        <a:rPr kumimoji="1" lang="zh-CN" altLang="en-US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分布式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流级别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✗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✓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491061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2000" b="0" dirty="0" err="1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FastPass</a:t>
                      </a:r>
                      <a:endParaRPr kumimoji="1" lang="zh-CN" altLang="en-US" sz="2000" b="0" dirty="0" smtClean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集中式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流级别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✗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✓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470844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2000" b="0" dirty="0" err="1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Varys</a:t>
                      </a:r>
                      <a:endParaRPr kumimoji="1" lang="zh-CN" altLang="en-US" sz="2000" b="0" dirty="0" smtClean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集中式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任务级别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✗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2000" b="0" dirty="0" err="1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Aalo</a:t>
                      </a:r>
                      <a:endParaRPr kumimoji="1" lang="zh-CN" altLang="en-US" sz="2000" b="0" dirty="0" smtClean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集中式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任务级别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✗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470844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2000" b="0" dirty="0" err="1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Karuna</a:t>
                      </a:r>
                      <a:endParaRPr kumimoji="1" lang="zh-CN" altLang="en-US" sz="2000" b="0" dirty="0" smtClean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分布式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任务级别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✗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02882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  <a:ea typeface="Microsoft YaHei" charset="0"/>
                <a:cs typeface="Microsoft YaHei" charset="0"/>
              </a:rPr>
              <a:t>数据中心传输方案的总结与分析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CN" altLang="en-US" sz="3600" dirty="0" smtClean="0">
                <a:ea typeface="Microsoft YaHei" charset="0"/>
                <a:cs typeface="Microsoft YaHei" charset="0"/>
              </a:rPr>
              <a:t>总结</a:t>
            </a:r>
          </a:p>
          <a:p>
            <a:pPr lvl="1"/>
            <a:r>
              <a:rPr kumimoji="1" lang="zh-CN" altLang="en-US" sz="2800" dirty="0">
                <a:ea typeface="Microsoft YaHei" charset="0"/>
                <a:cs typeface="Microsoft YaHei" charset="0"/>
              </a:rPr>
              <a:t>无论当前的流级别还是任务级别的优化，都没有考虑拥塞程度和应用性能的关系，导致方案在</a:t>
            </a:r>
            <a:r>
              <a:rPr kumimoji="1" lang="zh-CN" altLang="en-US" sz="2800" dirty="0">
                <a:solidFill>
                  <a:srgbClr val="0432FF"/>
                </a:solidFill>
                <a:ea typeface="Microsoft YaHei" charset="0"/>
                <a:cs typeface="Microsoft YaHei" charset="0"/>
              </a:rPr>
              <a:t>重度拥塞时失效</a:t>
            </a:r>
          </a:p>
          <a:p>
            <a:pPr lvl="1"/>
            <a:r>
              <a:rPr kumimoji="1" lang="zh-CN" altLang="en-US" sz="2800" dirty="0" smtClean="0">
                <a:ea typeface="Microsoft YaHei" charset="0"/>
                <a:cs typeface="Microsoft YaHei" charset="0"/>
              </a:rPr>
              <a:t>当前流级别传输方案，</a:t>
            </a:r>
            <a:r>
              <a:rPr kumimoji="1" lang="zh-CN" altLang="en-US" sz="2800" dirty="0">
                <a:ea typeface="Microsoft YaHei" charset="0"/>
                <a:cs typeface="Microsoft YaHei" charset="0"/>
              </a:rPr>
              <a:t>都</a:t>
            </a:r>
            <a:r>
              <a:rPr kumimoji="1" lang="zh-CN" altLang="en-US" sz="2800" dirty="0" smtClean="0">
                <a:ea typeface="Microsoft YaHei" charset="0"/>
                <a:cs typeface="Microsoft YaHei" charset="0"/>
              </a:rPr>
              <a:t>侧重单独解决</a:t>
            </a:r>
            <a:r>
              <a:rPr kumimoji="1" lang="zh-CN" altLang="en-US" sz="2800" dirty="0">
                <a:ea typeface="Microsoft YaHei" charset="0"/>
                <a:cs typeface="Microsoft YaHei" charset="0"/>
              </a:rPr>
              <a:t>期限</a:t>
            </a:r>
            <a:r>
              <a:rPr kumimoji="1" lang="zh-CN" altLang="en-US" sz="2800" dirty="0" smtClean="0">
                <a:ea typeface="Microsoft YaHei" charset="0"/>
                <a:cs typeface="Microsoft YaHei" charset="0"/>
              </a:rPr>
              <a:t>问题或者流完成时间</a:t>
            </a:r>
            <a:r>
              <a:rPr kumimoji="1" lang="zh-CN" altLang="en-US" sz="2800" dirty="0">
                <a:ea typeface="Microsoft YaHei" charset="0"/>
                <a:cs typeface="Microsoft YaHei" charset="0"/>
              </a:rPr>
              <a:t>优化，而并没有</a:t>
            </a:r>
            <a:r>
              <a:rPr kumimoji="1" lang="zh-CN" altLang="en-US" sz="2800" dirty="0">
                <a:solidFill>
                  <a:srgbClr val="0432FF"/>
                </a:solidFill>
                <a:ea typeface="Microsoft YaHei" charset="0"/>
                <a:cs typeface="Microsoft YaHei" charset="0"/>
              </a:rPr>
              <a:t>同时对二者</a:t>
            </a:r>
            <a:r>
              <a:rPr kumimoji="1" lang="zh-CN" altLang="en-US" sz="2800" dirty="0" smtClean="0">
                <a:solidFill>
                  <a:srgbClr val="0432FF"/>
                </a:solidFill>
                <a:ea typeface="Microsoft YaHei" charset="0"/>
                <a:cs typeface="Microsoft YaHei" charset="0"/>
              </a:rPr>
              <a:t>优化</a:t>
            </a:r>
            <a:endParaRPr kumimoji="1" lang="zh-CN" altLang="en-US" sz="2800" dirty="0">
              <a:solidFill>
                <a:srgbClr val="0432FF"/>
              </a:solidFill>
              <a:ea typeface="Microsoft YaHei" charset="0"/>
              <a:cs typeface="Microsoft YaHei" charset="0"/>
            </a:endParaRPr>
          </a:p>
          <a:p>
            <a:pPr lvl="1"/>
            <a:r>
              <a:rPr kumimoji="1" lang="zh-CN" altLang="en-US" sz="2800" dirty="0">
                <a:ea typeface="Microsoft YaHei" charset="0"/>
                <a:cs typeface="Microsoft YaHei" charset="0"/>
              </a:rPr>
              <a:t>任务级别的</a:t>
            </a:r>
            <a:r>
              <a:rPr kumimoji="1" lang="zh-CN" altLang="en-US" sz="2800" dirty="0" smtClean="0">
                <a:ea typeface="Microsoft YaHei" charset="0"/>
                <a:cs typeface="Microsoft YaHei" charset="0"/>
              </a:rPr>
              <a:t>传输调度，大多优化任务完成时间，并没有结合任务重要性进行调度，导致</a:t>
            </a:r>
            <a:r>
              <a:rPr kumimoji="1" lang="zh-CN" altLang="en-US" sz="2800" dirty="0">
                <a:solidFill>
                  <a:srgbClr val="0432FF"/>
                </a:solidFill>
                <a:ea typeface="Microsoft YaHei" charset="0"/>
                <a:cs typeface="Microsoft YaHei" charset="0"/>
              </a:rPr>
              <a:t>网络资源并没有合理的</a:t>
            </a:r>
            <a:r>
              <a:rPr kumimoji="1" lang="zh-CN" altLang="en-US" sz="2800" dirty="0" smtClean="0">
                <a:solidFill>
                  <a:srgbClr val="0432FF"/>
                </a:solidFill>
                <a:ea typeface="Microsoft YaHei" charset="0"/>
                <a:cs typeface="Microsoft YaHei" charset="0"/>
              </a:rPr>
              <a:t>分配</a:t>
            </a:r>
            <a:endParaRPr kumimoji="1" lang="zh-CN" altLang="en-US" sz="2800" dirty="0">
              <a:solidFill>
                <a:srgbClr val="0432FF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857427" y="4934614"/>
            <a:ext cx="10632559" cy="1083414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结论：无论</a:t>
            </a:r>
            <a:r>
              <a:rPr kumimoji="1" lang="zh-CN" altLang="en-US" sz="3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是流级别还是任务级别，可优化空间</a:t>
            </a:r>
            <a:r>
              <a:rPr kumimoji="1" lang="zh-CN" altLang="en-US" sz="36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大</a:t>
            </a:r>
            <a:endParaRPr kumimoji="1" lang="zh-CN" altLang="en-US" sz="3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53581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82153"/>
            <a:r>
              <a:rPr lang="zh-CN" altLang="en-US" b="1" dirty="0">
                <a:solidFill>
                  <a:schemeClr val="tx1"/>
                </a:solidFill>
                <a:ea typeface="Microsoft YaHei" charset="0"/>
                <a:cs typeface="Microsoft YaHei" charset="0"/>
              </a:rPr>
              <a:t>数据中心传输方案的总结与分析</a:t>
            </a:r>
            <a:endParaRPr lang="en-US" altLang="zh-CN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研究目标</a:t>
            </a:r>
          </a:p>
          <a:p>
            <a:pPr lvl="1"/>
            <a:r>
              <a:rPr kumimoji="1" lang="zh-CN" altLang="en-US" dirty="0">
                <a:ea typeface="Microsoft YaHei" charset="0"/>
                <a:cs typeface="Microsoft YaHei" charset="0"/>
              </a:rPr>
              <a:t>构建基于应用的数据中心传输调度框架，使应用提供更好的</a:t>
            </a:r>
            <a:r>
              <a:rPr kumimoji="1" lang="zh-CN" altLang="en-US" b="1" dirty="0">
                <a:solidFill>
                  <a:srgbClr val="0432FF"/>
                </a:solidFill>
                <a:ea typeface="Microsoft YaHei" charset="0"/>
                <a:cs typeface="Microsoft YaHei" charset="0"/>
              </a:rPr>
              <a:t>用户体验</a:t>
            </a:r>
          </a:p>
          <a:p>
            <a:pPr lvl="1"/>
            <a:r>
              <a:rPr kumimoji="1" lang="zh-CN" altLang="en-US" dirty="0">
                <a:ea typeface="Microsoft YaHei" charset="0"/>
                <a:cs typeface="Microsoft YaHei" charset="0"/>
              </a:rPr>
              <a:t>对数据中心流和任务进行调度和传输优化，提高</a:t>
            </a:r>
            <a:r>
              <a:rPr kumimoji="1" lang="zh-CN" altLang="en-US" b="1" dirty="0">
                <a:solidFill>
                  <a:srgbClr val="0432FF"/>
                </a:solidFill>
                <a:ea typeface="Microsoft YaHei" charset="0"/>
                <a:cs typeface="Microsoft YaHei" charset="0"/>
              </a:rPr>
              <a:t>网络资源利用率</a:t>
            </a: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研究路线</a:t>
            </a:r>
          </a:p>
          <a:p>
            <a:pPr lvl="1"/>
            <a:r>
              <a:rPr kumimoji="1" lang="zh-CN" altLang="en-US" dirty="0">
                <a:ea typeface="Microsoft YaHei" charset="0"/>
                <a:cs typeface="Microsoft YaHei" charset="0"/>
              </a:rPr>
              <a:t>进行</a:t>
            </a:r>
            <a:r>
              <a:rPr kumimoji="1" lang="zh-CN" altLang="en-US" b="1" dirty="0">
                <a:solidFill>
                  <a:srgbClr val="0432FF"/>
                </a:solidFill>
                <a:ea typeface="Microsoft YaHei" charset="0"/>
                <a:cs typeface="Microsoft YaHei" charset="0"/>
              </a:rPr>
              <a:t>流级别传输优化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：根据应用重要程度给数据中心流设置期限，优化流传输延迟</a:t>
            </a:r>
          </a:p>
          <a:p>
            <a:pPr lvl="1"/>
            <a:r>
              <a:rPr kumimoji="1" lang="zh-CN" altLang="en-US" dirty="0">
                <a:ea typeface="Microsoft YaHei" charset="0"/>
                <a:cs typeface="Microsoft YaHei" charset="0"/>
              </a:rPr>
              <a:t>进行</a:t>
            </a:r>
            <a:r>
              <a:rPr kumimoji="1" lang="zh-CN" altLang="en-US" b="1" dirty="0">
                <a:solidFill>
                  <a:srgbClr val="0432FF"/>
                </a:solidFill>
                <a:ea typeface="Microsoft YaHei" charset="0"/>
                <a:cs typeface="Microsoft YaHei" charset="0"/>
              </a:rPr>
              <a:t>任务级别传输优化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：给数据中心任务分配优先级，根据网络拥塞和应用优先级进行调度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92623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本章小结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论述了传统传输方式面临的问题</a:t>
            </a:r>
          </a:p>
          <a:p>
            <a:pPr lvl="1"/>
            <a:r>
              <a:rPr lang="zh-CN" altLang="en-US" dirty="0" smtClean="0">
                <a:ea typeface="Microsoft YaHei" charset="0"/>
                <a:cs typeface="Microsoft YaHei" charset="0"/>
              </a:rPr>
              <a:t>带宽公平分配，难以满足所有应需求</a:t>
            </a:r>
            <a:endParaRPr lang="zh-CN" altLang="en-US" baseline="30000" dirty="0" smtClean="0">
              <a:ea typeface="Microsoft YaHei" charset="0"/>
              <a:cs typeface="Microsoft YaHei" charset="0"/>
            </a:endParaRPr>
          </a:p>
          <a:p>
            <a:pPr lvl="1"/>
            <a:r>
              <a:rPr lang="zh-CN" altLang="en-US" dirty="0" smtClean="0">
                <a:ea typeface="Microsoft YaHei" charset="0"/>
                <a:cs typeface="Microsoft YaHei" charset="0"/>
              </a:rPr>
              <a:t>网络资源利用率低，应用未获得应得的网络资源</a:t>
            </a: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讨论了传输优化方案面临的问题</a:t>
            </a:r>
          </a:p>
          <a:p>
            <a:pPr lvl="1"/>
            <a:r>
              <a:rPr kumimoji="1" lang="zh-CN" altLang="en-US" dirty="0" smtClean="0">
                <a:ea typeface="Microsoft YaHei" charset="0"/>
                <a:cs typeface="Microsoft YaHei" charset="0"/>
              </a:rPr>
              <a:t>无论当前的流级别还是任务级别的优化，都没有考虑拥塞程度和应用性能的关系，导致</a:t>
            </a:r>
            <a:r>
              <a:rPr kumimoji="1" lang="zh-CN" altLang="en-US" dirty="0" smtClean="0">
                <a:solidFill>
                  <a:srgbClr val="0432FF"/>
                </a:solidFill>
                <a:ea typeface="Microsoft YaHei" charset="0"/>
                <a:cs typeface="Microsoft YaHei" charset="0"/>
              </a:rPr>
              <a:t>方案在重度拥塞时失效</a:t>
            </a:r>
          </a:p>
          <a:p>
            <a:pPr lvl="1"/>
            <a:r>
              <a:rPr kumimoji="1" lang="zh-CN" altLang="en-US" dirty="0" smtClean="0">
                <a:ea typeface="Microsoft YaHei" charset="0"/>
                <a:cs typeface="Microsoft YaHei" charset="0"/>
              </a:rPr>
              <a:t>当前流级别传输方案，都侧重单独解决期限问题或者流完成时间优化，而并没有</a:t>
            </a:r>
            <a:r>
              <a:rPr kumimoji="1" lang="zh-CN" altLang="en-US" dirty="0" smtClean="0">
                <a:solidFill>
                  <a:srgbClr val="0432FF"/>
                </a:solidFill>
                <a:ea typeface="Microsoft YaHei" charset="0"/>
                <a:cs typeface="Microsoft YaHei" charset="0"/>
              </a:rPr>
              <a:t>同时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对二者优化</a:t>
            </a:r>
          </a:p>
          <a:p>
            <a:pPr lvl="1"/>
            <a:r>
              <a:rPr kumimoji="1" lang="zh-CN" altLang="en-US" dirty="0" smtClean="0">
                <a:ea typeface="Microsoft YaHei" charset="0"/>
                <a:cs typeface="Microsoft YaHei" charset="0"/>
              </a:rPr>
              <a:t>任务级别的传输调度，大多优化任务完成时间，并没有结合</a:t>
            </a:r>
            <a:r>
              <a:rPr kumimoji="1" lang="zh-CN" altLang="en-US" dirty="0" smtClean="0">
                <a:solidFill>
                  <a:srgbClr val="0432FF"/>
                </a:solidFill>
                <a:ea typeface="Microsoft YaHei" charset="0"/>
                <a:cs typeface="Microsoft YaHei" charset="0"/>
              </a:rPr>
              <a:t>任务重要性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进行调度，导致网络资源并没有合理的分配</a:t>
            </a:r>
          </a:p>
          <a:p>
            <a:pPr lvl="1"/>
            <a:endParaRPr lang="zh-CN" altLang="en-US" dirty="0">
              <a:ea typeface="Microsoft YaHei" charset="0"/>
              <a:cs typeface="Microsoft YaHei" charset="0"/>
            </a:endParaRPr>
          </a:p>
          <a:p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pPr lvl="1"/>
            <a:endParaRPr kumimoji="1" lang="zh-CN" altLang="en-US" dirty="0"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21859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提纲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07293" y="1221700"/>
            <a:ext cx="11532828" cy="5636299"/>
          </a:xfrm>
        </p:spPr>
        <p:txBody>
          <a:bodyPr/>
          <a:lstStyle/>
          <a:p>
            <a:pPr marL="539353" indent="-457200">
              <a:buFont typeface="Wingdings" charset="2"/>
              <a:buChar char="n"/>
            </a:pPr>
            <a:r>
              <a:rPr lang="zh-CN" altLang="en-US" sz="3200" dirty="0">
                <a:ea typeface="Microsoft YaHei" charset="0"/>
                <a:cs typeface="Microsoft YaHei" charset="0"/>
              </a:rPr>
              <a:t>研究背景和主要工作</a:t>
            </a:r>
            <a:endParaRPr lang="en-US" altLang="zh-CN" sz="3200" dirty="0">
              <a:ea typeface="Microsoft YaHei" charset="0"/>
              <a:cs typeface="Microsoft YaHei" charset="0"/>
            </a:endParaRPr>
          </a:p>
          <a:p>
            <a:pPr marL="539353" indent="-457200">
              <a:buFont typeface="Wingdings" charset="2"/>
              <a:buChar char="n"/>
            </a:pPr>
            <a:r>
              <a:rPr lang="zh-CN" altLang="en-US" sz="3200" dirty="0">
                <a:ea typeface="Microsoft YaHei" charset="0"/>
                <a:cs typeface="Microsoft YaHei" charset="0"/>
              </a:rPr>
              <a:t>相关研究综述和分析</a:t>
            </a:r>
            <a:endParaRPr lang="en-US" altLang="zh-CN" sz="3200" dirty="0">
              <a:ea typeface="Microsoft YaHei" charset="0"/>
              <a:cs typeface="Microsoft YaHei" charset="0"/>
            </a:endParaRPr>
          </a:p>
          <a:p>
            <a:pPr marL="539353" indent="-457200">
              <a:buFont typeface="Wingdings" charset="2"/>
              <a:buChar char="n"/>
            </a:pPr>
            <a:r>
              <a:rPr lang="zh-CN" altLang="en-US" sz="3200" dirty="0">
                <a:ea typeface="Microsoft YaHei" charset="0"/>
                <a:cs typeface="Microsoft YaHei" charset="0"/>
              </a:rPr>
              <a:t>流级别传输的理论模型及优化方法</a:t>
            </a:r>
          </a:p>
          <a:p>
            <a:pPr marL="539353" indent="-457200">
              <a:buFont typeface="Wingdings" charset="2"/>
              <a:buChar char="n"/>
            </a:pPr>
            <a:r>
              <a:rPr lang="zh-CN" altLang="en-US" sz="3200" dirty="0">
                <a:ea typeface="Microsoft YaHei" charset="0"/>
                <a:cs typeface="Microsoft YaHei" charset="0"/>
              </a:rPr>
              <a:t>任务级传输的理论模型及优化方法</a:t>
            </a:r>
          </a:p>
          <a:p>
            <a:pPr marL="539353" indent="-457200">
              <a:buFont typeface="Wingdings" charset="2"/>
              <a:buChar char="n"/>
            </a:pPr>
            <a:r>
              <a:rPr lang="zh-CN" altLang="en-US" sz="3200" dirty="0">
                <a:ea typeface="Microsoft YaHei" charset="0"/>
                <a:cs typeface="Microsoft YaHei" charset="0"/>
              </a:rPr>
              <a:t>传输调度系统的设计、实现及其性能评估 </a:t>
            </a:r>
          </a:p>
          <a:p>
            <a:pPr marL="539353" indent="-457200">
              <a:buFont typeface="Wingdings" charset="2"/>
              <a:buChar char="n"/>
            </a:pPr>
            <a:r>
              <a:rPr lang="zh-CN" altLang="en-US" sz="3200" dirty="0">
                <a:ea typeface="Microsoft YaHei" charset="0"/>
                <a:cs typeface="Microsoft YaHei" charset="0"/>
              </a:rPr>
              <a:t>结论与展望</a:t>
            </a:r>
            <a:endParaRPr lang="en-US" altLang="zh-CN" sz="3200" dirty="0"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07171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主要工作及论文框架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925751" y="1243470"/>
            <a:ext cx="864074" cy="544837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9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任务调度与传输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优化系统</a:t>
            </a:r>
          </a:p>
        </p:txBody>
      </p:sp>
      <p:sp>
        <p:nvSpPr>
          <p:cNvPr id="53" name="矩形 52"/>
          <p:cNvSpPr/>
          <p:nvPr/>
        </p:nvSpPr>
        <p:spPr>
          <a:xfrm>
            <a:off x="6174740" y="1365890"/>
            <a:ext cx="2959023" cy="1027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4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基于负载自适应原则的传输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优化方案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195209" y="2638951"/>
            <a:ext cx="2960804" cy="113718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5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基于流持续时间的传输优化方案</a:t>
            </a:r>
          </a:p>
        </p:txBody>
      </p:sp>
      <p:sp>
        <p:nvSpPr>
          <p:cNvPr id="55" name="矩形 54"/>
          <p:cNvSpPr/>
          <p:nvPr/>
        </p:nvSpPr>
        <p:spPr>
          <a:xfrm>
            <a:off x="3372965" y="1245138"/>
            <a:ext cx="5851055" cy="2621048"/>
          </a:xfrm>
          <a:prstGeom prst="rect">
            <a:avLst/>
          </a:prstGeom>
          <a:noFill/>
          <a:ln w="539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053917" y="4083166"/>
            <a:ext cx="3030913" cy="11581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7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基于流信息的任务级传输优化方案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1674113" y="3987591"/>
            <a:ext cx="2447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任务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级传输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327400" y="3989711"/>
            <a:ext cx="5896620" cy="2865822"/>
          </a:xfrm>
          <a:prstGeom prst="rect">
            <a:avLst/>
          </a:prstGeom>
          <a:noFill/>
          <a:ln w="539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222378" y="1379663"/>
            <a:ext cx="513207" cy="540816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国内外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研究现状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674113" y="1407591"/>
            <a:ext cx="2204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流级别传输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086091" y="5606444"/>
            <a:ext cx="2970403" cy="104223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8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重要性的任务级传输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调度方案</a:t>
            </a:r>
          </a:p>
        </p:txBody>
      </p:sp>
      <p:sp>
        <p:nvSpPr>
          <p:cNvPr id="59" name="矩形 58"/>
          <p:cNvSpPr/>
          <p:nvPr/>
        </p:nvSpPr>
        <p:spPr>
          <a:xfrm>
            <a:off x="3552319" y="1411751"/>
            <a:ext cx="1032551" cy="22958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3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ECN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标记的流模型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3537894" y="4057420"/>
            <a:ext cx="1032479" cy="273040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6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传输任务调度模型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208788" y="1339452"/>
            <a:ext cx="519978" cy="544837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1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引言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68" name="直接箭头连接符 36"/>
          <p:cNvCxnSpPr/>
          <p:nvPr/>
        </p:nvCxnSpPr>
        <p:spPr>
          <a:xfrm>
            <a:off x="768128" y="3116779"/>
            <a:ext cx="458422" cy="0"/>
          </a:xfrm>
          <a:prstGeom prst="straightConnector1">
            <a:avLst/>
          </a:prstGeom>
          <a:ln w="412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36"/>
          <p:cNvCxnSpPr/>
          <p:nvPr/>
        </p:nvCxnSpPr>
        <p:spPr>
          <a:xfrm flipV="1">
            <a:off x="10782981" y="3519403"/>
            <a:ext cx="365044" cy="5254"/>
          </a:xfrm>
          <a:prstGeom prst="straightConnector1">
            <a:avLst/>
          </a:prstGeom>
          <a:ln w="412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11148025" y="1223541"/>
            <a:ext cx="792096" cy="542513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10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总结与展望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9" name="直线箭头连接符 8"/>
          <p:cNvCxnSpPr/>
          <p:nvPr/>
        </p:nvCxnSpPr>
        <p:spPr>
          <a:xfrm flipV="1">
            <a:off x="1739757" y="1909929"/>
            <a:ext cx="1587643" cy="148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/>
          <p:cNvCxnSpPr/>
          <p:nvPr/>
        </p:nvCxnSpPr>
        <p:spPr>
          <a:xfrm>
            <a:off x="1703795" y="4660708"/>
            <a:ext cx="15706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/>
          <p:cNvCxnSpPr/>
          <p:nvPr/>
        </p:nvCxnSpPr>
        <p:spPr>
          <a:xfrm flipV="1">
            <a:off x="4584870" y="1976933"/>
            <a:ext cx="1588837" cy="11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/>
          <p:nvPr/>
        </p:nvCxnSpPr>
        <p:spPr>
          <a:xfrm>
            <a:off x="4577971" y="3116779"/>
            <a:ext cx="15957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/>
          <p:nvPr/>
        </p:nvCxnSpPr>
        <p:spPr>
          <a:xfrm>
            <a:off x="4554016" y="4735611"/>
            <a:ext cx="149990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/>
          <p:cNvCxnSpPr/>
          <p:nvPr/>
        </p:nvCxnSpPr>
        <p:spPr>
          <a:xfrm flipV="1">
            <a:off x="4554016" y="6017346"/>
            <a:ext cx="1499901" cy="152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36"/>
          <p:cNvCxnSpPr/>
          <p:nvPr/>
        </p:nvCxnSpPr>
        <p:spPr>
          <a:xfrm>
            <a:off x="9194317" y="2211857"/>
            <a:ext cx="690223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36"/>
          <p:cNvCxnSpPr/>
          <p:nvPr/>
        </p:nvCxnSpPr>
        <p:spPr>
          <a:xfrm>
            <a:off x="9200115" y="5235966"/>
            <a:ext cx="734872" cy="532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4564242" y="1425805"/>
            <a:ext cx="1744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流大小已知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4577971" y="2582380"/>
            <a:ext cx="2007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</a:t>
            </a:r>
            <a:r>
              <a:rPr lang="zh-CN" altLang="en-US" sz="24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大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小未知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4500210" y="5511670"/>
            <a:ext cx="1751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</a:t>
            </a:r>
            <a:r>
              <a:rPr lang="zh-CN" altLang="en-US" sz="24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大小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未知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459108" y="4273946"/>
            <a:ext cx="1744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流大小已知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72260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82"/>
          <p:cNvGrpSpPr/>
          <p:nvPr/>
        </p:nvGrpSpPr>
        <p:grpSpPr>
          <a:xfrm>
            <a:off x="8107680" y="4419600"/>
            <a:ext cx="274320" cy="274320"/>
            <a:chOff x="6934200" y="2667000"/>
            <a:chExt cx="274320" cy="274320"/>
          </a:xfrm>
        </p:grpSpPr>
        <p:sp>
          <p:nvSpPr>
            <p:cNvPr id="84" name="Rectangle 163"/>
            <p:cNvSpPr>
              <a:spLocks noChangeArrowheads="1"/>
            </p:cNvSpPr>
            <p:nvPr/>
          </p:nvSpPr>
          <p:spPr bwMode="auto">
            <a:xfrm>
              <a:off x="6934200" y="2667000"/>
              <a:ext cx="274320" cy="274320"/>
            </a:xfrm>
            <a:prstGeom prst="rect">
              <a:avLst/>
            </a:prstGeom>
            <a:gradFill rotWithShape="1">
              <a:gsLst>
                <a:gs pos="0">
                  <a:srgbClr val="000082"/>
                </a:gs>
                <a:gs pos="13000">
                  <a:srgbClr val="0047FF"/>
                </a:gs>
                <a:gs pos="28000">
                  <a:srgbClr val="000082"/>
                </a:gs>
                <a:gs pos="42999">
                  <a:srgbClr val="0047FF"/>
                </a:gs>
                <a:gs pos="58000">
                  <a:srgbClr val="000082"/>
                </a:gs>
                <a:gs pos="72000">
                  <a:srgbClr val="0047FF"/>
                </a:gs>
                <a:gs pos="87000">
                  <a:srgbClr val="000082"/>
                </a:gs>
                <a:gs pos="100000">
                  <a:srgbClr val="0047FF"/>
                </a:gs>
              </a:gsLst>
              <a:lin ang="5400000" scaled="0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333399"/>
                </a:solidFill>
                <a:latin typeface="Arial" pitchFamily="-109" charset="0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7005638" y="2733675"/>
              <a:ext cx="133350" cy="1447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81"/>
          <p:cNvGrpSpPr/>
          <p:nvPr/>
        </p:nvGrpSpPr>
        <p:grpSpPr>
          <a:xfrm>
            <a:off x="8110728" y="3279648"/>
            <a:ext cx="274320" cy="274320"/>
            <a:chOff x="6934200" y="2667000"/>
            <a:chExt cx="274320" cy="274320"/>
          </a:xfrm>
        </p:grpSpPr>
        <p:sp>
          <p:nvSpPr>
            <p:cNvPr id="80" name="Rectangle 163"/>
            <p:cNvSpPr>
              <a:spLocks noChangeArrowheads="1"/>
            </p:cNvSpPr>
            <p:nvPr/>
          </p:nvSpPr>
          <p:spPr bwMode="auto">
            <a:xfrm>
              <a:off x="6934200" y="2667000"/>
              <a:ext cx="274320" cy="274320"/>
            </a:xfrm>
            <a:prstGeom prst="rect">
              <a:avLst/>
            </a:prstGeom>
            <a:gradFill rotWithShape="1">
              <a:gsLst>
                <a:gs pos="0">
                  <a:srgbClr val="F75615">
                    <a:gamma/>
                    <a:shade val="46275"/>
                    <a:invGamma/>
                  </a:srgbClr>
                </a:gs>
                <a:gs pos="50000">
                  <a:srgbClr val="F75615"/>
                </a:gs>
                <a:gs pos="100000">
                  <a:srgbClr val="F75615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333399"/>
                </a:solidFill>
                <a:latin typeface="Arial" pitchFamily="-109" charset="0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7005638" y="2733675"/>
              <a:ext cx="133350" cy="1447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Rectangle 163"/>
          <p:cNvSpPr>
            <a:spLocks noChangeArrowheads="1"/>
          </p:cNvSpPr>
          <p:nvPr/>
        </p:nvSpPr>
        <p:spPr bwMode="auto">
          <a:xfrm>
            <a:off x="8110728" y="3279648"/>
            <a:ext cx="274320" cy="27432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59" name="Rectangle 163"/>
          <p:cNvSpPr>
            <a:spLocks noChangeArrowheads="1"/>
          </p:cNvSpPr>
          <p:nvPr/>
        </p:nvSpPr>
        <p:spPr bwMode="auto">
          <a:xfrm>
            <a:off x="8110728" y="3279648"/>
            <a:ext cx="274320" cy="27432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8077200" y="3212068"/>
            <a:ext cx="3581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6" name="Picture 85" descr="server-gra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93844" y="5502672"/>
            <a:ext cx="915278" cy="974328"/>
          </a:xfrm>
          <a:prstGeom prst="rect">
            <a:avLst/>
          </a:prstGeom>
        </p:spPr>
      </p:pic>
      <p:pic>
        <p:nvPicPr>
          <p:cNvPr id="89" name="Picture 88" descr="server-gra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94722" y="1708944"/>
            <a:ext cx="915278" cy="97432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116824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D6860B3D-D4F8-4840-B91D-0EEC232E35FC}" type="slidenum">
              <a:rPr lang="en-US" smtClean="0"/>
              <a:pPr/>
              <a:t>18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6842103" y="4069257"/>
            <a:ext cx="1610299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752709" y="2196108"/>
            <a:ext cx="1675522" cy="176629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751831" y="4191000"/>
            <a:ext cx="1676400" cy="179883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151"/>
          <p:cNvGrpSpPr>
            <a:grpSpLocks/>
          </p:cNvGrpSpPr>
          <p:nvPr/>
        </p:nvGrpSpPr>
        <p:grpSpPr bwMode="auto">
          <a:xfrm>
            <a:off x="5562600" y="3766344"/>
            <a:ext cx="1295400" cy="609600"/>
            <a:chOff x="4032" y="480"/>
            <a:chExt cx="768" cy="576"/>
          </a:xfrm>
          <a:gradFill>
            <a:gsLst>
              <a:gs pos="0">
                <a:schemeClr val="bg1"/>
              </a:gs>
              <a:gs pos="100000">
                <a:schemeClr val="hlink"/>
              </a:gs>
            </a:gsLst>
            <a:lin ang="0" scaled="1"/>
          </a:gradFill>
        </p:grpSpPr>
        <p:sp>
          <p:nvSpPr>
            <p:cNvPr id="55" name="Freeform 152"/>
            <p:cNvSpPr>
              <a:spLocks/>
            </p:cNvSpPr>
            <p:nvPr/>
          </p:nvSpPr>
          <p:spPr bwMode="auto">
            <a:xfrm>
              <a:off x="4032" y="480"/>
              <a:ext cx="768" cy="576"/>
            </a:xfrm>
            <a:custGeom>
              <a:avLst/>
              <a:gdLst>
                <a:gd name="T0" fmla="*/ 0 w 768"/>
                <a:gd name="T1" fmla="*/ 0 h 576"/>
                <a:gd name="T2" fmla="*/ 768 w 768"/>
                <a:gd name="T3" fmla="*/ 0 h 576"/>
                <a:gd name="T4" fmla="*/ 768 w 768"/>
                <a:gd name="T5" fmla="*/ 576 h 576"/>
                <a:gd name="T6" fmla="*/ 0 w 768"/>
                <a:gd name="T7" fmla="*/ 576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8"/>
                <a:gd name="T13" fmla="*/ 0 h 576"/>
                <a:gd name="T14" fmla="*/ 768 w 768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8" h="576">
                  <a:moveTo>
                    <a:pt x="0" y="0"/>
                  </a:moveTo>
                  <a:lnTo>
                    <a:pt x="768" y="0"/>
                  </a:lnTo>
                  <a:lnTo>
                    <a:pt x="768" y="576"/>
                  </a:lnTo>
                  <a:lnTo>
                    <a:pt x="0" y="576"/>
                  </a:lnTo>
                </a:path>
              </a:pathLst>
            </a:cu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333399"/>
                </a:solidFill>
              </a:endParaRPr>
            </a:p>
          </p:txBody>
        </p:sp>
        <p:sp>
          <p:nvSpPr>
            <p:cNvPr id="56" name="Line 153"/>
            <p:cNvSpPr>
              <a:spLocks noChangeShapeType="1"/>
            </p:cNvSpPr>
            <p:nvPr/>
          </p:nvSpPr>
          <p:spPr bwMode="auto">
            <a:xfrm>
              <a:off x="4664" y="653"/>
              <a:ext cx="0" cy="288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8" name="Rectangle 163"/>
          <p:cNvSpPr>
            <a:spLocks noChangeArrowheads="1"/>
          </p:cNvSpPr>
          <p:nvPr/>
        </p:nvSpPr>
        <p:spPr bwMode="auto">
          <a:xfrm>
            <a:off x="3538728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665244" y="125174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Sender 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665244" y="5061744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Sender 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380244" y="3048000"/>
            <a:ext cx="1144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Receiver</a:t>
            </a:r>
          </a:p>
        </p:txBody>
      </p:sp>
      <p:sp>
        <p:nvSpPr>
          <p:cNvPr id="33" name="Rectangle 163"/>
          <p:cNvSpPr>
            <a:spLocks noChangeArrowheads="1"/>
          </p:cNvSpPr>
          <p:nvPr/>
        </p:nvSpPr>
        <p:spPr bwMode="auto">
          <a:xfrm>
            <a:off x="8110728" y="3279648"/>
            <a:ext cx="274320" cy="27432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62" name="Rectangle 163"/>
          <p:cNvSpPr>
            <a:spLocks noChangeArrowheads="1"/>
          </p:cNvSpPr>
          <p:nvPr/>
        </p:nvSpPr>
        <p:spPr bwMode="auto">
          <a:xfrm>
            <a:off x="3541776" y="5749290"/>
            <a:ext cx="192024" cy="594360"/>
          </a:xfrm>
          <a:prstGeom prst="rect">
            <a:avLst/>
          </a:prstGeom>
          <a:gradFill rotWithShape="1">
            <a:gsLst>
              <a:gs pos="0">
                <a:srgbClr val="000082"/>
              </a:gs>
              <a:gs pos="13000">
                <a:srgbClr val="0047FF"/>
              </a:gs>
              <a:gs pos="28000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7000">
                <a:srgbClr val="000082"/>
              </a:gs>
              <a:gs pos="100000">
                <a:srgbClr val="0047FF"/>
              </a:gs>
            </a:gsLst>
            <a:lin ang="540000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65" name="Rectangle 163"/>
          <p:cNvSpPr>
            <a:spLocks noChangeArrowheads="1"/>
          </p:cNvSpPr>
          <p:nvPr/>
        </p:nvSpPr>
        <p:spPr bwMode="auto">
          <a:xfrm>
            <a:off x="3538728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66" name="Rectangle 163"/>
          <p:cNvSpPr>
            <a:spLocks noChangeArrowheads="1"/>
          </p:cNvSpPr>
          <p:nvPr/>
        </p:nvSpPr>
        <p:spPr bwMode="auto">
          <a:xfrm>
            <a:off x="3538728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67" name="Rectangle 163"/>
          <p:cNvSpPr>
            <a:spLocks noChangeArrowheads="1"/>
          </p:cNvSpPr>
          <p:nvPr/>
        </p:nvSpPr>
        <p:spPr bwMode="auto">
          <a:xfrm>
            <a:off x="3538728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68" name="Rectangle 163"/>
          <p:cNvSpPr>
            <a:spLocks noChangeArrowheads="1"/>
          </p:cNvSpPr>
          <p:nvPr/>
        </p:nvSpPr>
        <p:spPr bwMode="auto">
          <a:xfrm>
            <a:off x="3538728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69" name="Rectangle 163"/>
          <p:cNvSpPr>
            <a:spLocks noChangeArrowheads="1"/>
          </p:cNvSpPr>
          <p:nvPr/>
        </p:nvSpPr>
        <p:spPr bwMode="auto">
          <a:xfrm>
            <a:off x="3538728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70" name="Rectangle 163"/>
          <p:cNvSpPr>
            <a:spLocks noChangeArrowheads="1"/>
          </p:cNvSpPr>
          <p:nvPr/>
        </p:nvSpPr>
        <p:spPr bwMode="auto">
          <a:xfrm>
            <a:off x="3538728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71" name="Rectangle 163"/>
          <p:cNvSpPr>
            <a:spLocks noChangeArrowheads="1"/>
          </p:cNvSpPr>
          <p:nvPr/>
        </p:nvSpPr>
        <p:spPr bwMode="auto">
          <a:xfrm>
            <a:off x="3538728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72" name="Rectangle 163"/>
          <p:cNvSpPr>
            <a:spLocks noChangeArrowheads="1"/>
          </p:cNvSpPr>
          <p:nvPr/>
        </p:nvSpPr>
        <p:spPr bwMode="auto">
          <a:xfrm>
            <a:off x="3538728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73" name="Rectangle 163"/>
          <p:cNvSpPr>
            <a:spLocks noChangeArrowheads="1"/>
          </p:cNvSpPr>
          <p:nvPr/>
        </p:nvSpPr>
        <p:spPr bwMode="auto">
          <a:xfrm>
            <a:off x="3538728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74" name="Rectangle 163"/>
          <p:cNvSpPr>
            <a:spLocks noChangeArrowheads="1"/>
          </p:cNvSpPr>
          <p:nvPr/>
        </p:nvSpPr>
        <p:spPr bwMode="auto">
          <a:xfrm>
            <a:off x="3538728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75" name="Rectangle 163"/>
          <p:cNvSpPr>
            <a:spLocks noChangeArrowheads="1"/>
          </p:cNvSpPr>
          <p:nvPr/>
        </p:nvSpPr>
        <p:spPr bwMode="auto">
          <a:xfrm>
            <a:off x="3538728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76" name="Rectangle 163"/>
          <p:cNvSpPr>
            <a:spLocks noChangeArrowheads="1"/>
          </p:cNvSpPr>
          <p:nvPr/>
        </p:nvSpPr>
        <p:spPr bwMode="auto">
          <a:xfrm>
            <a:off x="3538728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77" name="Rectangle 163"/>
          <p:cNvSpPr>
            <a:spLocks noChangeArrowheads="1"/>
          </p:cNvSpPr>
          <p:nvPr/>
        </p:nvSpPr>
        <p:spPr bwMode="auto">
          <a:xfrm>
            <a:off x="3538728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114" name="Rectangle 163"/>
          <p:cNvSpPr>
            <a:spLocks noChangeArrowheads="1"/>
          </p:cNvSpPr>
          <p:nvPr/>
        </p:nvSpPr>
        <p:spPr bwMode="auto">
          <a:xfrm>
            <a:off x="8110728" y="3279648"/>
            <a:ext cx="274320" cy="27432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115" name="Rectangle 163"/>
          <p:cNvSpPr>
            <a:spLocks noChangeArrowheads="1"/>
          </p:cNvSpPr>
          <p:nvPr/>
        </p:nvSpPr>
        <p:spPr bwMode="auto">
          <a:xfrm>
            <a:off x="8110728" y="3279648"/>
            <a:ext cx="274320" cy="27432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116" name="Rectangle 163"/>
          <p:cNvSpPr>
            <a:spLocks noChangeArrowheads="1"/>
          </p:cNvSpPr>
          <p:nvPr/>
        </p:nvSpPr>
        <p:spPr bwMode="auto">
          <a:xfrm>
            <a:off x="8110728" y="3279648"/>
            <a:ext cx="274320" cy="27432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117" name="Rectangle 163"/>
          <p:cNvSpPr>
            <a:spLocks noChangeArrowheads="1"/>
          </p:cNvSpPr>
          <p:nvPr/>
        </p:nvSpPr>
        <p:spPr bwMode="auto">
          <a:xfrm>
            <a:off x="8110728" y="3279648"/>
            <a:ext cx="274320" cy="27432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118" name="Rectangle 163"/>
          <p:cNvSpPr>
            <a:spLocks noChangeArrowheads="1"/>
          </p:cNvSpPr>
          <p:nvPr/>
        </p:nvSpPr>
        <p:spPr bwMode="auto">
          <a:xfrm>
            <a:off x="8110728" y="3279648"/>
            <a:ext cx="274320" cy="27432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119" name="Rectangle 163"/>
          <p:cNvSpPr>
            <a:spLocks noChangeArrowheads="1"/>
          </p:cNvSpPr>
          <p:nvPr/>
        </p:nvSpPr>
        <p:spPr bwMode="auto">
          <a:xfrm>
            <a:off x="8110728" y="3279648"/>
            <a:ext cx="274320" cy="27432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120" name="Rectangle 163"/>
          <p:cNvSpPr>
            <a:spLocks noChangeArrowheads="1"/>
          </p:cNvSpPr>
          <p:nvPr/>
        </p:nvSpPr>
        <p:spPr bwMode="auto">
          <a:xfrm>
            <a:off x="8110728" y="3279648"/>
            <a:ext cx="274320" cy="27432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121" name="Rectangle 163"/>
          <p:cNvSpPr>
            <a:spLocks noChangeArrowheads="1"/>
          </p:cNvSpPr>
          <p:nvPr/>
        </p:nvSpPr>
        <p:spPr bwMode="auto">
          <a:xfrm>
            <a:off x="8110728" y="3279648"/>
            <a:ext cx="274320" cy="27432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122" name="Rectangle 163"/>
          <p:cNvSpPr>
            <a:spLocks noChangeArrowheads="1"/>
          </p:cNvSpPr>
          <p:nvPr/>
        </p:nvSpPr>
        <p:spPr bwMode="auto">
          <a:xfrm>
            <a:off x="8110728" y="3279648"/>
            <a:ext cx="274320" cy="27432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123" name="Rectangle 163"/>
          <p:cNvSpPr>
            <a:spLocks noChangeArrowheads="1"/>
          </p:cNvSpPr>
          <p:nvPr/>
        </p:nvSpPr>
        <p:spPr bwMode="auto">
          <a:xfrm>
            <a:off x="8110728" y="3279648"/>
            <a:ext cx="274320" cy="27432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124" name="Rectangle 163"/>
          <p:cNvSpPr>
            <a:spLocks noChangeArrowheads="1"/>
          </p:cNvSpPr>
          <p:nvPr/>
        </p:nvSpPr>
        <p:spPr bwMode="auto">
          <a:xfrm>
            <a:off x="8110728" y="3279648"/>
            <a:ext cx="274320" cy="27432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125" name="Rectangle 163"/>
          <p:cNvSpPr>
            <a:spLocks noChangeArrowheads="1"/>
          </p:cNvSpPr>
          <p:nvPr/>
        </p:nvSpPr>
        <p:spPr bwMode="auto">
          <a:xfrm>
            <a:off x="8110728" y="3279648"/>
            <a:ext cx="274320" cy="27432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58" name="Rectangle 163"/>
          <p:cNvSpPr>
            <a:spLocks noChangeArrowheads="1"/>
          </p:cNvSpPr>
          <p:nvPr/>
        </p:nvSpPr>
        <p:spPr bwMode="auto">
          <a:xfrm>
            <a:off x="3541776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64" name="Rectangle 163"/>
          <p:cNvSpPr>
            <a:spLocks noChangeArrowheads="1"/>
          </p:cNvSpPr>
          <p:nvPr/>
        </p:nvSpPr>
        <p:spPr bwMode="auto">
          <a:xfrm>
            <a:off x="3541776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79" name="Rectangle 163"/>
          <p:cNvSpPr>
            <a:spLocks noChangeArrowheads="1"/>
          </p:cNvSpPr>
          <p:nvPr/>
        </p:nvSpPr>
        <p:spPr bwMode="auto">
          <a:xfrm>
            <a:off x="3541776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85" name="Rectangle 163"/>
          <p:cNvSpPr>
            <a:spLocks noChangeArrowheads="1"/>
          </p:cNvSpPr>
          <p:nvPr/>
        </p:nvSpPr>
        <p:spPr bwMode="auto">
          <a:xfrm>
            <a:off x="3541776" y="5748528"/>
            <a:ext cx="192024" cy="594360"/>
          </a:xfrm>
          <a:prstGeom prst="rect">
            <a:avLst/>
          </a:prstGeom>
          <a:gradFill rotWithShape="1">
            <a:gsLst>
              <a:gs pos="0">
                <a:srgbClr val="000082"/>
              </a:gs>
              <a:gs pos="13000">
                <a:srgbClr val="0047FF"/>
              </a:gs>
              <a:gs pos="28000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7000">
                <a:srgbClr val="000082"/>
              </a:gs>
              <a:gs pos="100000">
                <a:srgbClr val="0047FF"/>
              </a:gs>
            </a:gsLst>
            <a:lin ang="540000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pic>
        <p:nvPicPr>
          <p:cNvPr id="5" name="Picture 4" descr="server2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76202" y="3534339"/>
            <a:ext cx="1148799" cy="1102845"/>
          </a:xfrm>
          <a:prstGeom prst="rect">
            <a:avLst/>
          </a:prstGeom>
        </p:spPr>
      </p:pic>
      <p:sp>
        <p:nvSpPr>
          <p:cNvPr id="93" name="Oval 92"/>
          <p:cNvSpPr/>
          <p:nvPr/>
        </p:nvSpPr>
        <p:spPr>
          <a:xfrm>
            <a:off x="6038850" y="3962400"/>
            <a:ext cx="133350" cy="1447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5831872" y="3962400"/>
            <a:ext cx="133350" cy="1447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08"/>
          <p:cNvGrpSpPr/>
          <p:nvPr/>
        </p:nvGrpSpPr>
        <p:grpSpPr>
          <a:xfrm>
            <a:off x="5105400" y="2819400"/>
            <a:ext cx="2133600" cy="1143794"/>
            <a:chOff x="3962400" y="2667000"/>
            <a:chExt cx="2133600" cy="1143794"/>
          </a:xfrm>
        </p:grpSpPr>
        <p:cxnSp>
          <p:nvCxnSpPr>
            <p:cNvPr id="97" name="Straight Arrow Connector 96"/>
            <p:cNvCxnSpPr/>
            <p:nvPr/>
          </p:nvCxnSpPr>
          <p:spPr>
            <a:xfrm rot="16200000" flipH="1">
              <a:off x="4501515" y="3358515"/>
              <a:ext cx="792480" cy="11049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 rot="5400000">
              <a:off x="4403330" y="3370661"/>
              <a:ext cx="796129" cy="8413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/>
            <p:cNvSpPr txBox="1"/>
            <p:nvPr/>
          </p:nvSpPr>
          <p:spPr>
            <a:xfrm>
              <a:off x="3962400" y="2667000"/>
              <a:ext cx="2133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ECN Mark (1 bit)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63" name="Rectangle 163"/>
          <p:cNvSpPr>
            <a:spLocks noChangeArrowheads="1"/>
          </p:cNvSpPr>
          <p:nvPr/>
        </p:nvSpPr>
        <p:spPr bwMode="auto">
          <a:xfrm>
            <a:off x="8107680" y="4419600"/>
            <a:ext cx="274320" cy="274320"/>
          </a:xfrm>
          <a:prstGeom prst="rect">
            <a:avLst/>
          </a:prstGeom>
          <a:gradFill rotWithShape="1">
            <a:gsLst>
              <a:gs pos="0">
                <a:srgbClr val="000082"/>
              </a:gs>
              <a:gs pos="13000">
                <a:srgbClr val="0047FF"/>
              </a:gs>
              <a:gs pos="28000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7000">
                <a:srgbClr val="000082"/>
              </a:gs>
              <a:gs pos="100000">
                <a:srgbClr val="0047FF"/>
              </a:gs>
            </a:gsLst>
            <a:lin ang="540000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8110728" y="3279648"/>
            <a:ext cx="2933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8077200" y="4343400"/>
            <a:ext cx="3581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4419599" y="1457980"/>
            <a:ext cx="75205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icrosoft YaHei" charset="0"/>
                <a:ea typeface="Microsoft YaHei" charset="0"/>
                <a:cs typeface="Microsoft YaHei" charset="0"/>
              </a:rPr>
              <a:t>ECN = Explicit Congestion </a:t>
            </a:r>
            <a:r>
              <a:rPr lang="en-US" sz="2800" b="1" dirty="0" smtClean="0">
                <a:latin typeface="Microsoft YaHei" charset="0"/>
                <a:ea typeface="Microsoft YaHei" charset="0"/>
                <a:cs typeface="Microsoft YaHei" charset="0"/>
              </a:rPr>
              <a:t>Notification</a:t>
            </a:r>
            <a:endParaRPr lang="zh-CN" altLang="en-US" sz="2800" b="1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800" b="1" dirty="0" smtClean="0">
                <a:latin typeface="Microsoft YaHei" charset="0"/>
                <a:ea typeface="Microsoft YaHei" charset="0"/>
                <a:cs typeface="Microsoft YaHei" charset="0"/>
              </a:rPr>
              <a:t>用来判断网络是否拥塞</a:t>
            </a: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  <a:ea typeface="Microsoft YaHei" charset="0"/>
                <a:cs typeface="Microsoft YaHei" charset="0"/>
              </a:rPr>
              <a:t>基于</a:t>
            </a:r>
            <a:r>
              <a:rPr lang="en-US" altLang="zh-CN" b="1" dirty="0">
                <a:solidFill>
                  <a:schemeClr val="tx1"/>
                </a:solidFill>
                <a:ea typeface="Microsoft YaHei" charset="0"/>
                <a:cs typeface="Microsoft YaHei" charset="0"/>
              </a:rPr>
              <a:t>ECN</a:t>
            </a:r>
            <a:r>
              <a:rPr lang="zh-CN" altLang="en-US" b="1" dirty="0">
                <a:solidFill>
                  <a:schemeClr val="tx1"/>
                </a:solidFill>
                <a:ea typeface="Microsoft YaHei" charset="0"/>
                <a:cs typeface="Microsoft YaHei" charset="0"/>
              </a:rPr>
              <a:t>标记的流模型</a:t>
            </a:r>
            <a:endParaRPr kumimoji="1"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4622626"/>
      </p:ext>
    </p:extLst>
  </p:cSld>
  <p:clrMapOvr>
    <a:masterClrMapping/>
  </p:clrMapOvr>
  <p:transition advTm="70907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68 -0.0037 C 0.0342 0.02662 0.10747 0.1338 0.14167 0.17778 C 0.17587 0.22199 0.15556 0.24653 0.21771 0.26135 C 0.27986 0.27616 0.45295 0.26528 0.51476 0.26621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" y="14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1268 -0.0037 C 0.0342 0.02662 0.10747 0.1338 0.14167 0.17778 C 0.17587 0.22199 0.15556 0.24653 0.21771 0.26135 C 0.27986 0.27616 0.45295 0.26528 0.51476 0.26621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" y="14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.01268 -0.0037 C 0.0342 0.02662 0.10747 0.1338 0.14167 0.17778 C 0.17587 0.22199 0.15556 0.24653 0.21771 0.26135 C 0.27986 0.27616 0.45295 0.26528 0.51476 0.26621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" y="14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0.01268 -0.0037 C 0.0342 0.02662 0.10747 0.1338 0.14167 0.17778 C 0.17587 0.22199 0.15556 0.24653 0.21771 0.26135 C 0.27986 0.27616 0.45295 0.26528 0.51476 0.26621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" y="14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0.01268 -0.0037 C 0.0342 0.02662 0.10747 0.1338 0.14167 0.17778 C 0.17587 0.22199 0.15556 0.24653 0.21771 0.26135 C 0.27986 0.27616 0.45295 0.26528 0.51476 0.26621 " pathEditMode="relative" rAng="0" ptsTypes="aaaa">
                                      <p:cBhvr>
                                        <p:cTn id="14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" y="14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1268 -0.0037 C 0.0342 0.02662 0.10747 0.1338 0.14167 0.17778 C 0.17587 0.22199 0.15556 0.24653 0.21771 0.26135 C 0.27986 0.27616 0.45295 0.26528 0.51476 0.26621 " pathEditMode="relative" rAng="0" ptsTypes="aaaa">
                                      <p:cBhvr>
                                        <p:cTn id="16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" y="14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0.01268 -0.0037 C 0.0342 0.02662 0.10747 0.1338 0.14167 0.17778 C 0.17587 0.22199 0.15556 0.24653 0.21771 0.26135 C 0.27986 0.27616 0.45295 0.26528 0.51476 0.26621 " pathEditMode="relative" rAng="0" ptsTypes="aaaa">
                                      <p:cBhvr>
                                        <p:cTn id="18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" y="14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0.01268 -0.0037 C 0.0342 0.02662 0.10747 0.1338 0.14167 0.17778 C 0.17587 0.22199 0.15556 0.24653 0.21771 0.26135 C 0.27986 0.27616 0.45295 0.26528 0.51476 0.26621 " pathEditMode="relative" rAng="0" ptsTypes="aaaa">
                                      <p:cBhvr>
                                        <p:cTn id="2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" y="14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0.01268 -0.0037 C 0.0342 0.02662 0.10747 0.1338 0.14167 0.17778 C 0.17587 0.22199 0.15556 0.24653 0.21771 0.26135 C 0.27986 0.27616 0.45295 0.26528 0.51476 0.26621 " pathEditMode="relative" rAng="0" ptsTypes="aaaa">
                                      <p:cBhvr>
                                        <p:cTn id="22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" y="14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0.01268 -0.0037 C 0.0342 0.02662 0.10747 0.1338 0.14167 0.17778 C 0.17587 0.22199 0.15556 0.24653 0.21771 0.26135 C 0.27986 0.27616 0.45295 0.26528 0.51476 0.26621 " pathEditMode="relative" rAng="0" ptsTypes="aaaa">
                                      <p:cBhvr>
                                        <p:cTn id="24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" y="14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.01268 -0.0037 C 0.0342 0.02662 0.10747 0.1338 0.14167 0.17778 C 0.17587 0.22199 0.15556 0.24653 0.21771 0.26135 C 0.27986 0.27616 0.45295 0.26528 0.51476 0.26621 " pathEditMode="relative" rAng="0" ptsTypes="aaaa">
                                      <p:cBhvr>
                                        <p:cTn id="26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" y="14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animMotion origin="layout" path="M 0.01268 -0.0037 C 0.0342 0.02662 0.10747 0.1338 0.14167 0.17778 C 0.17587 0.22199 0.15556 0.24653 0.21771 0.26135 C 0.27986 0.27616 0.45295 0.26528 0.51476 0.26621 " pathEditMode="relative" rAng="0" ptsTypes="aaaa">
                                      <p:cBhvr>
                                        <p:cTn id="28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" y="14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0.01268 -0.0037 C 0.0342 0.02662 0.10747 0.1338 0.14167 0.17778 C 0.17587 0.22199 0.15556 0.24653 0.21771 0.26135 C 0.27986 0.27616 0.45295 0.26528 0.51476 0.26621 " pathEditMode="relative" rAng="0" ptsTypes="aaaa">
                                      <p:cBhvr>
                                        <p:cTn id="30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" y="14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animMotion origin="layout" path="M 0.01268 -0.0037 C 0.0342 0.02662 0.10747 0.1338 0.14167 0.17778 C 0.17587 0.22199 0.15556 0.24653 0.21771 0.26135 C 0.27986 0.27616 0.45295 0.26528 0.51476 0.26621 " pathEditMode="relative" rAng="0" ptsTypes="aaaa">
                                      <p:cBhvr>
                                        <p:cTn id="32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" y="14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3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3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3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3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3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3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5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3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0" presetClass="path" presetSubtype="0" accel="50000" decel="5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0.00035 -0.00069 C -0.03871 -0.00092 -0.17847 0.00301 -0.2342 -0.00347 C -0.28993 -0.00994 -0.30277 -0.01665 -0.3342 -0.03978 C -0.36562 -0.0629 -0.4 -0.11401 -0.42257 -0.14246 C -0.44513 -0.1709 -0.45659 -0.19103 -0.46927 -0.20999 " pathEditMode="relative" rAng="0" ptsTypes="aaaaa">
                                      <p:cBhvr>
                                        <p:cTn id="7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" y="-103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0" presetClass="path" presetSubtype="0" accel="50000" decel="5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0.00035 -0.00069 C -0.03871 -0.00092 -0.17847 0.00301 -0.2342 -0.00347 C -0.28993 -0.00994 -0.30277 -0.01665 -0.3342 -0.03978 C -0.36562 -0.0629 -0.4 -0.11401 -0.42257 -0.14246 C -0.44513 -0.1709 -0.45659 -0.19103 -0.46927 -0.20999 " pathEditMode="relative" rAng="0" ptsTypes="aaaaa">
                                      <p:cBhvr>
                                        <p:cTn id="81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" y="-103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0" presetClass="path" presetSubtype="0" accel="50000" decel="5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0.00035 -0.00069 C -0.03871 -0.00092 -0.17847 0.00301 -0.2342 -0.00347 C -0.28993 -0.00994 -0.30277 -0.01665 -0.3342 -0.03978 C -0.36562 -0.0629 -0.4 -0.11401 -0.42257 -0.14246 C -0.44513 -0.1709 -0.45659 -0.19103 -0.46927 -0.20999 " pathEditMode="relative" rAng="0" ptsTypes="aaaaa">
                                      <p:cBhvr>
                                        <p:cTn id="83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" y="-103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0" presetClass="path" presetSubtype="0" accel="50000" decel="5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0.00035 -0.00069 C -0.03871 -0.00092 -0.17847 0.00301 -0.2342 -0.00347 C -0.28993 -0.00994 -0.30277 -0.01665 -0.3342 -0.03978 C -0.36562 -0.0629 -0.4 -0.11401 -0.42257 -0.14246 C -0.44513 -0.1709 -0.45659 -0.19103 -0.46927 -0.20999 " pathEditMode="relative" rAng="0" ptsTypes="aaaaa">
                                      <p:cBhvr>
                                        <p:cTn id="85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" y="-103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0" presetClass="path" presetSubtype="0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.00035 -0.00069 C -0.03871 -0.00092 -0.17847 0.00301 -0.2342 -0.00347 C -0.28993 -0.00994 -0.30277 -0.01665 -0.3342 -0.03978 C -0.36562 -0.0629 -0.4 -0.11401 -0.42257 -0.14246 C -0.44513 -0.1709 -0.45659 -0.19103 -0.46927 -0.20999 " pathEditMode="relative" rAng="0" ptsTypes="aaaaa">
                                      <p:cBhvr>
                                        <p:cTn id="87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" y="-103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0" presetClass="path" presetSubtype="0" accel="50000" decel="50000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animMotion origin="layout" path="M 0.00035 -0.00069 C -0.03871 -0.00092 -0.17847 0.00301 -0.2342 -0.00347 C -0.28993 -0.00994 -0.30277 -0.01665 -0.3342 -0.03978 C -0.36562 -0.0629 -0.4 -0.11401 -0.42257 -0.14246 C -0.44513 -0.1709 -0.45659 -0.19103 -0.46927 -0.20999 " pathEditMode="relative" rAng="0" ptsTypes="aaaaa">
                                      <p:cBhvr>
                                        <p:cTn id="89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" y="-103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0" presetClass="path" presetSubtype="0" accel="50000" decel="50000" fill="hold" grpId="0" nodeType="withEffect">
                                  <p:stCondLst>
                                    <p:cond delay="4100"/>
                                  </p:stCondLst>
                                  <p:childTnLst>
                                    <p:animMotion origin="layout" path="M 0.00035 -0.00069 C -0.03871 -0.00092 -0.17847 0.00301 -0.2342 -0.00347 C -0.28993 -0.00994 -0.30277 -0.01665 -0.3342 -0.03978 C -0.36562 -0.0629 -0.4 -0.11401 -0.42257 -0.14246 C -0.44513 -0.1709 -0.45659 -0.19103 -0.46927 -0.20999 " pathEditMode="relative" rAng="0" ptsTypes="aaaaa">
                                      <p:cBhvr>
                                        <p:cTn id="91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" y="-103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0" presetClass="path" presetSubtype="0" accel="50000" decel="50000" fill="hold" grpId="0" nodeType="withEffect">
                                  <p:stCondLst>
                                    <p:cond delay="4400"/>
                                  </p:stCondLst>
                                  <p:childTnLst>
                                    <p:animMotion origin="layout" path="M 0.00035 -0.00069 C -0.03871 -0.00092 -0.17847 0.00301 -0.2342 -0.00347 C -0.28993 -0.00994 -0.30277 -0.01665 -0.3342 -0.03978 C -0.36562 -0.0629 -0.4 -0.11401 -0.42257 -0.14246 C -0.44513 -0.1709 -0.45659 -0.19103 -0.46927 -0.20999 " pathEditMode="relative" rAng="0" ptsTypes="aaaaa">
                                      <p:cBhvr>
                                        <p:cTn id="93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" y="-103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0" presetClass="path" presetSubtype="0" accel="50000" decel="50000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animMotion origin="layout" path="M 0.00035 -0.00069 C -0.03871 -0.00092 -0.17847 0.00301 -0.2342 -0.00347 C -0.28993 -0.00994 -0.30277 -0.01665 -0.3342 -0.03978 C -0.36562 -0.0629 -0.4 -0.11401 -0.42257 -0.14246 C -0.44513 -0.1709 -0.45659 -0.19103 -0.46927 -0.20999 " pathEditMode="relative" rAng="0" ptsTypes="aaaaa">
                                      <p:cBhvr>
                                        <p:cTn id="95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" y="-103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0" presetClass="path" presetSubtype="0" accel="50000" decel="5000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0035 -0.00069 C -0.03871 -0.00092 -0.17847 0.00301 -0.2342 -0.00347 C -0.28993 -0.00994 -0.30277 -0.01665 -0.3342 -0.03978 C -0.36562 -0.0629 -0.4 -0.11401 -0.42257 -0.14246 C -0.44513 -0.1709 -0.45659 -0.19103 -0.46927 -0.20999 " pathEditMode="relative" rAng="0" ptsTypes="aaaaa">
                                      <p:cBhvr>
                                        <p:cTn id="97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" y="-103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0" presetClass="path" presetSubtype="0" accel="50000" decel="50000" fill="hold" grpId="0" nodeType="withEffect">
                                  <p:stCondLst>
                                    <p:cond delay="5400"/>
                                  </p:stCondLst>
                                  <p:childTnLst>
                                    <p:animMotion origin="layout" path="M 0.00035 -0.00069 C -0.03871 -0.00092 -0.17847 0.00301 -0.2342 -0.00347 C -0.28993 -0.00994 -0.30277 -0.01665 -0.3342 -0.03978 C -0.36562 -0.0629 -0.4 -0.11401 -0.42257 -0.14246 C -0.44513 -0.1709 -0.45659 -0.19103 -0.46927 -0.20999 " pathEditMode="relative" rAng="0" ptsTypes="aaaaa">
                                      <p:cBhvr>
                                        <p:cTn id="99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" y="-103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0" presetClass="path" presetSubtype="0" accel="50000" decel="50000" fill="hold" grpId="0" nodeType="withEffect">
                                  <p:stCondLst>
                                    <p:cond delay="5700"/>
                                  </p:stCondLst>
                                  <p:childTnLst>
                                    <p:animMotion origin="layout" path="M 0.00035 -0.00069 C -0.03871 -0.00092 -0.17847 0.00301 -0.2342 -0.00347 C -0.28993 -0.00994 -0.30277 -0.01665 -0.3342 -0.03978 C -0.36562 -0.0629 -0.4 -0.11401 -0.42257 -0.14246 C -0.44513 -0.1709 -0.45659 -0.19103 -0.46927 -0.20999 " pathEditMode="relative" rAng="0" ptsTypes="aaaaa">
                                      <p:cBhvr>
                                        <p:cTn id="101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" y="-103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0" presetClass="path" presetSubtype="0" accel="50000" decel="5000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0.00035 -0.00069 C -0.03871 -0.00092 -0.17847 0.00301 -0.2342 -0.00347 C -0.28993 -0.00994 -0.30277 -0.01665 -0.3342 -0.03978 C -0.36562 -0.0629 -0.4 -0.11401 -0.42257 -0.14246 C -0.44513 -0.1709 -0.45659 -0.19103 -0.46927 -0.20999 " pathEditMode="relative" rAng="0" ptsTypes="aaaaa">
                                      <p:cBhvr>
                                        <p:cTn id="103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" y="-103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4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4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3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4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3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5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3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3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5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3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6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3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6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3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6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3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3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7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3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7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3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7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3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67 -0.0037 C 0.0342 0.0266 0.10746 0.13371 0.14166 0.17789 C 0.17586 0.22207 0.18455 0.24636 0.2177 0.26139 C 0.25086 0.27643 0.3151 0.26648 0.34062 0.26787 " pathEditMode="relative" rAng="0" ptsTypes="aaaa">
                                      <p:cBhvr>
                                        <p:cTn id="15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" y="140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1268 -0.0037 C 0.0342 0.02662 0.10747 0.1338 0.14167 0.17778 C 0.17587 0.222 0.18854 0.2463 0.21771 0.26135 C 0.24688 0.27639 0.29584 0.26667 0.31632 0.26806 " pathEditMode="relative" rAng="0" ptsTypes="aaaa">
                                      <p:cBhvr>
                                        <p:cTn id="15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" y="140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198 -0.0007 C 0.03837 -0.04051 0.06476 -0.08032 0.09063 -0.11806 C 0.1165 -0.15579 0.14914 -0.20185 0.16771 -0.22778 C 0.18629 -0.2537 0.1908 -0.26296 0.20174 -0.27315 C 0.21268 -0.28333 0.21858 -0.28634 0.23386 -0.28889 C 0.24914 -0.29144 0.28143 -0.28912 0.29393 -0.28912 " pathEditMode="relative" rAng="0" ptsTypes="aaaaaa">
                                      <p:cBhvr>
                                        <p:cTn id="15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" y="-145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0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1268 -0.0037 C 0.0342 0.02662 0.10747 0.1338 0.14167 0.17778 C 0.17587 0.222 0.19601 0.2463 0.21771 0.26135 C 0.23941 0.27639 0.26042 0.26667 0.27153 0.26806 " pathEditMode="relative" rAng="0" ptsTypes="aaaa">
                                      <p:cBhvr>
                                        <p:cTn id="156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" y="140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0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1198 -0.00069 C 0.03837 -0.0405 0.06476 -0.08032 0.09063 -0.11805 C 0.1165 -0.15578 0.14914 -0.20185 0.16771 -0.22777 C 0.18629 -0.2537 0.1908 -0.26296 0.20174 -0.27314 C 0.21268 -0.28333 0.22604 -0.28657 0.23386 -0.28888 C 0.24167 -0.2912 0.24549 -0.28796 0.24844 -0.28773 " pathEditMode="relative" rAng="0" ptsTypes="aaaaaa">
                                      <p:cBhvr>
                                        <p:cTn id="15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" y="-1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541 0.26764 L 0.51041 0.26764 " pathEditMode="relative" rAng="0" ptsTypes="AA">
                                      <p:cBhvr>
                                        <p:cTn id="173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0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2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0" presetClass="path" presetSubtype="0" accel="50000" decel="5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0.00035 -0.00069 C -0.03871 -0.00092 -0.17847 0.00301 -0.2342 -0.00347 C -0.28993 -0.00994 -0.30277 -0.01665 -0.3342 -0.03978 C -0.36562 -0.0629 -0.4 -0.11401 -0.42257 -0.14246 C -0.44513 -0.1709 -0.45659 -0.19103 -0.46927 -0.20999 " pathEditMode="relative" rAng="0" ptsTypes="aaaaa">
                                      <p:cBhvr>
                                        <p:cTn id="181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" y="-103"/>
                                    </p:animMotion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3158 0.26598 L 0.51424 0.26505 " pathEditMode="relative" rAng="0" ptsTypes="AA">
                                      <p:cBhvr>
                                        <p:cTn id="186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" y="0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2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0" presetClass="path" presetSubtype="0" accel="50000" decel="5000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0.00035 -0.00069 C -0.03871 -0.00092 -0.17847 0.00301 -0.2342 -0.00347 C -0.28993 -0.00994 -0.30277 -0.01665 -0.3342 -0.03978 C -0.36562 -0.0629 -0.4 -0.11401 -0.42257 -0.14246 C -0.44513 -0.1709 -0.45659 -0.19103 -0.46927 -0.20999 " pathEditMode="relative" rAng="0" ptsTypes="aaaaa">
                                      <p:cBhvr>
                                        <p:cTn id="191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" y="-103"/>
                                    </p:animMotion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29393 -0.29259 L 0.51268 -0.29259 " pathEditMode="relative" rAng="0" ptsTypes="AA">
                                      <p:cBhvr>
                                        <p:cTn id="196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" y="0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grpId="2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0" presetClass="path" presetSubtype="0" accel="50000" decel="5000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animMotion origin="layout" path="M 0.00035 -0.0007 C -0.03871 0.00023 -0.17638 -0.00625 -0.23454 0.00463 C -0.2927 0.01551 -0.31562 0.03819 -0.34826 0.06458 C -0.3809 0.09097 -0.40972 0.13426 -0.43073 0.16296 C -0.45173 0.19166 -0.46545 0.22106 -0.47448 0.23634 " pathEditMode="relative" rAng="0" ptsTypes="aaaaa">
                                      <p:cBhvr>
                                        <p:cTn id="204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" y="116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63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27101 0.26737 L 0.51424 0.26598 " pathEditMode="relative" rAng="0" ptsTypes="AA">
                                      <p:cBhvr>
                                        <p:cTn id="209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-1"/>
                                    </p:animMotion>
                                  </p:childTnLst>
                                </p:cTn>
                              </p:par>
                              <p:par>
                                <p:cTn id="210" presetID="63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104 0.00139 L 0.24479 0.0007 " pathEditMode="relative" rAng="0" ptsTypes="AA">
                                      <p:cBhvr>
                                        <p:cTn id="211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0"/>
                                    </p:animMotion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grpId="2" nodeType="withEffect">
                                  <p:stCondLst>
                                    <p:cond delay="3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2" nodeType="withEffect">
                                  <p:stCondLst>
                                    <p:cond delay="3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0" presetClass="path" presetSubtype="0" accel="50000" decel="5000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animMotion origin="layout" path="M -0.00191 0.00277 C -0.09705 0.00416 -0.19218 0.00578 -0.2493 -0.00232 C -0.30642 -0.01041 -0.30781 -0.0111 -0.34427 -0.04556 C -0.38073 -0.08002 -0.42448 -0.14454 -0.46805 -0.20907 " pathEditMode="relative" rAng="0" ptsTypes="aaaA">
                                      <p:cBhvr>
                                        <p:cTn id="2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" y="-105"/>
                                    </p:animMotion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63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24219 -0.28935 L 0.51268 -0.29236 " pathEditMode="relative" rAng="0" ptsTypes="AA">
                                      <p:cBhvr>
                                        <p:cTn id="224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" y="-2"/>
                                    </p:animMotion>
                                  </p:childTnLst>
                                </p:cTn>
                              </p:par>
                              <p:par>
                                <p:cTn id="225" presetID="63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556 0.0007 L 0.26684 0.00139 " pathEditMode="relative" rAng="0" ptsTypes="AA">
                                      <p:cBhvr>
                                        <p:cTn id="226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" y="0"/>
                                    </p:animMotion>
                                  </p:childTnLst>
                                </p:cTn>
                              </p:par>
                              <p:par>
                                <p:cTn id="227" presetID="10" presetClass="exit" presetSubtype="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8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0" presetClass="exit" presetSubtype="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8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0" presetClass="path" presetSubtype="0" accel="50000" decel="5000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animMotion origin="layout" path="M -2.5E-6 3.7037E-7 C -0.03698 0.00023 -0.16146 -0.01157 -0.22153 0.00116 C -0.28159 0.01389 -0.31788 0.0375 -0.36024 0.07616 C -0.4026 0.11481 -0.45139 0.20023 -0.47534 0.23287 " pathEditMode="relative" rAng="0" ptsTypes="aaaa">
                                      <p:cBhvr>
                                        <p:cTn id="23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8" y="111"/>
                                    </p:animMotion>
                                  </p:childTnLst>
                                </p:cTn>
                              </p:par>
                              <p:par>
                                <p:cTn id="235" presetID="10" presetClass="exit" presetSubtype="0" fill="hold" nodeType="withEffect">
                                  <p:stCondLst>
                                    <p:cond delay="6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59" grpId="0" animBg="1"/>
      <p:bldP spid="90" grpId="0" animBg="1"/>
      <p:bldP spid="78" grpId="0" animBg="1"/>
      <p:bldP spid="33" grpId="0" animBg="1"/>
      <p:bldP spid="33" grpId="1" animBg="1"/>
      <p:bldP spid="62" grpId="0" animBg="1"/>
      <p:bldP spid="62" grpId="1" animBg="1"/>
      <p:bldP spid="62" grpId="2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5" grpId="0" animBg="1"/>
      <p:bldP spid="58" grpId="0" animBg="1"/>
      <p:bldP spid="58" grpId="1" animBg="1"/>
      <p:bldP spid="58" grpId="2" animBg="1"/>
      <p:bldP spid="64" grpId="0" animBg="1"/>
      <p:bldP spid="64" grpId="1" animBg="1"/>
      <p:bldP spid="64" grpId="2" animBg="1"/>
      <p:bldP spid="79" grpId="0" animBg="1"/>
      <p:bldP spid="79" grpId="1" animBg="1"/>
      <p:bldP spid="79" grpId="2" animBg="1"/>
      <p:bldP spid="85" grpId="0" animBg="1"/>
      <p:bldP spid="85" grpId="1" animBg="1"/>
      <p:bldP spid="85" grpId="2" animBg="1"/>
      <p:bldP spid="93" grpId="0" animBg="1"/>
      <p:bldP spid="93" grpId="1" animBg="1"/>
      <p:bldP spid="93" grpId="2" animBg="1"/>
      <p:bldP spid="95" grpId="0" animBg="1"/>
      <p:bldP spid="95" grpId="1" animBg="1"/>
      <p:bldP spid="95" grpId="2" animBg="1"/>
      <p:bldP spid="63" grpId="0" animBg="1"/>
      <p:bldP spid="135" grpId="0" animBg="1"/>
      <p:bldP spid="91" grpId="0" animBg="1"/>
      <p:bldP spid="8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  <a:ea typeface="Microsoft YaHei" charset="0"/>
                <a:cs typeface="Microsoft YaHei" charset="0"/>
              </a:rPr>
              <a:t>基于</a:t>
            </a:r>
            <a:r>
              <a:rPr lang="en-US" altLang="zh-CN" b="1" dirty="0">
                <a:solidFill>
                  <a:schemeClr val="tx1"/>
                </a:solidFill>
                <a:ea typeface="Microsoft YaHei" charset="0"/>
                <a:cs typeface="Microsoft YaHei" charset="0"/>
              </a:rPr>
              <a:t>ECN</a:t>
            </a:r>
            <a:r>
              <a:rPr lang="zh-CN" altLang="en-US" b="1" dirty="0">
                <a:solidFill>
                  <a:schemeClr val="tx1"/>
                </a:solidFill>
                <a:ea typeface="Microsoft YaHei" charset="0"/>
                <a:cs typeface="Microsoft YaHei" charset="0"/>
              </a:rPr>
              <a:t>标记的</a:t>
            </a:r>
            <a:r>
              <a:rPr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流模型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209857" y="1208731"/>
                <a:ext cx="11224726" cy="5434280"/>
              </a:xfrm>
            </p:spPr>
            <p:txBody>
              <a:bodyPr/>
              <a:lstStyle/>
              <a:p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基于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ECN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标记流传输过程</a:t>
                </a:r>
              </a:p>
              <a:p>
                <a:pPr lvl="1"/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交换机设定标记数据包的条件，满足条件数据包被标记</a:t>
                </a:r>
              </a:p>
              <a:p>
                <a:pPr lvl="1"/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数据包被标记，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ACK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中有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ECN</a:t>
                </a:r>
                <a:r>
                  <a:rPr kumimoji="1" lang="zh-CN" altLang="en-US" dirty="0">
                    <a:ea typeface="Microsoft YaHei" charset="0"/>
                    <a:cs typeface="Microsoft YaHei" charset="0"/>
                  </a:rPr>
                  <a:t>，发送端统计上个</a:t>
                </a:r>
                <a:r>
                  <a:rPr kumimoji="1" lang="en-US" altLang="zh-CN" dirty="0">
                    <a:ea typeface="Microsoft YaHei" charset="0"/>
                    <a:cs typeface="Microsoft YaHei" charset="0"/>
                  </a:rPr>
                  <a:t>RTT</a:t>
                </a:r>
                <a:r>
                  <a:rPr kumimoji="1" lang="zh-CN" altLang="en-US" dirty="0">
                    <a:ea typeface="Microsoft YaHei" charset="0"/>
                    <a:cs typeface="Microsoft YaHei" charset="0"/>
                  </a:rPr>
                  <a:t>中</a:t>
                </a:r>
                <a:r>
                  <a:rPr kumimoji="1" lang="en-US" altLang="zh-CN" dirty="0">
                    <a:ea typeface="Microsoft YaHei" charset="0"/>
                    <a:cs typeface="Microsoft YaHei" charset="0"/>
                  </a:rPr>
                  <a:t>ECN</a:t>
                </a:r>
                <a:r>
                  <a:rPr kumimoji="1" lang="zh-CN" altLang="en-US" dirty="0">
                    <a:ea typeface="Microsoft YaHei" charset="0"/>
                    <a:cs typeface="Microsoft YaHei" charset="0"/>
                  </a:rPr>
                  <a:t>标记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比例</a:t>
                </a:r>
              </a:p>
              <a:p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根据拥塞程度进行窗口计算，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d>
                    <m:r>
                      <a:rPr kumimoji="1" lang="zh-CN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是关于拥塞程度的函数</a:t>
                </a:r>
                <a:endParaRPr kumimoji="1" lang="zh-CN" altLang="en-US" dirty="0">
                  <a:ea typeface="Microsoft YaHei" charset="0"/>
                  <a:cs typeface="Microsoft YaHei" charset="0"/>
                </a:endParaRPr>
              </a:p>
              <a:p>
                <a:pPr lvl="1"/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w=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kumimoji="1" lang="cs-CZ" altLang="zh-CN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cs-CZ" altLang="zh-CN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eqArr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𝑤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+(1−</m:t>
                            </m:r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𝛼</m:t>
                                </m:r>
                              </m:e>
                            </m:d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)</m:t>
                            </m:r>
                          </m:e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𝑤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×(1−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i="1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𝛼</m:t>
                                </m:r>
                              </m:e>
                            </m:d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kumimoji="1" lang="zh-CN" altLang="en-US" dirty="0" smtClean="0">
                  <a:ea typeface="Microsoft YaHei" charset="0"/>
                  <a:cs typeface="Microsoft YaHei" charset="0"/>
                </a:endParaRPr>
              </a:p>
              <a:p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基于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ECN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标记的流模型：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i="1" smtClean="0">
                            <a:latin typeface="Cambria Math" charset="0"/>
                          </a:rPr>
                          <m:t>𝑑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kumimoji="1" lang="en-US" altLang="zh-CN" i="1" smtClean="0">
                            <a:latin typeface="Cambria Math" charset="0"/>
                          </a:rPr>
                          <m:t>𝑑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𝑡</m:t>
                        </m:r>
                      </m:den>
                    </m:f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bg-BG" altLang="zh-C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1−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kumimoji="1" lang="en-US" altLang="zh-CN" b="0" i="1" smtClean="0">
                            <a:latin typeface="Cambria Math" charset="0"/>
                          </a:rPr>
                          <m:t>𝑅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𝑡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)</m:t>
                        </m:r>
                      </m:den>
                    </m:f>
                    <m:r>
                      <a:rPr kumimoji="1" lang="en-US" altLang="zh-CN" b="0" i="1" smtClean="0"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kumimoji="1" lang="bg-BG" altLang="zh-CN" b="0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kumimoji="1" lang="en-US" altLang="zh-CN" b="0" i="1" smtClean="0">
                            <a:latin typeface="Cambria Math" charset="0"/>
                          </a:rPr>
                          <m:t>𝑅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den>
                    </m:f>
                    <m:r>
                      <a:rPr kumimoji="1" lang="en-US" altLang="zh-CN" b="0" i="1" smtClean="0">
                        <a:latin typeface="Cambria Math" charset="0"/>
                      </a:rPr>
                      <m:t>𝑝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𝑡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kumimoji="1" lang="zh-CN" altLang="en-US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kumimoji="1"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endParaRPr kumimoji="1" lang="zh-CN" altLang="en-US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kumimoji="1" lang="bg-BG" altLang="zh-C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</a:rPr>
                          <m:t>𝑑𝑞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charset="0"/>
                          </a:rPr>
                          <m:t>𝑑𝑡</m:t>
                        </m:r>
                      </m:den>
                    </m:f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is-IS" altLang="zh-CN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kumimoji="1" lang="bg-BG" altLang="zh-CN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𝑅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)</m:t>
                            </m:r>
                          </m:den>
                        </m:f>
                        <m:r>
                          <a:rPr kumimoji="1" lang="en-US" altLang="zh-CN" b="0" i="1" smtClean="0">
                            <a:latin typeface="Cambria Math" charset="0"/>
                          </a:rPr>
                          <m:t>−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𝐶</m:t>
                        </m:r>
                      </m:e>
                    </m:nary>
                  </m:oMath>
                </a14:m>
                <a:endParaRPr kumimoji="1" lang="zh-CN" altLang="en-US" dirty="0" smtClean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𝑝</m:t>
                        </m:r>
                      </m:e>
                    </m:acc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1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𝐹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  <m:r>
                          <a:rPr kumimoji="1" lang="en-US" altLang="zh-CN" b="0" i="1" smtClean="0">
                            <a:latin typeface="Cambria Math" charset="0"/>
                          </a:rPr>
                          <m:t>==1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209857" y="1208731"/>
                <a:ext cx="11224726" cy="5434280"/>
              </a:xfrm>
              <a:blipFill rotWithShape="0">
                <a:blip r:embed="rId3"/>
                <a:stretch>
                  <a:fillRect l="-271" t="-1121" b="-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圆角矩形 3"/>
          <p:cNvSpPr/>
          <p:nvPr/>
        </p:nvSpPr>
        <p:spPr>
          <a:xfrm>
            <a:off x="5822220" y="3614586"/>
            <a:ext cx="6117901" cy="1793993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Computer</a:t>
            </a:r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Networks</a:t>
            </a:r>
            <a:endParaRPr kumimoji="1" lang="zh-CN" altLang="en-US" sz="3600" dirty="0" smtClean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2017</a:t>
            </a:r>
            <a:endParaRPr kumimoji="1" lang="zh-CN" altLang="en-US" sz="36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32226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提纲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07293" y="1221700"/>
            <a:ext cx="11532828" cy="5636299"/>
          </a:xfrm>
        </p:spPr>
        <p:txBody>
          <a:bodyPr/>
          <a:lstStyle/>
          <a:p>
            <a:pPr marL="539353" indent="-457200">
              <a:buFont typeface="Wingdings" charset="2"/>
              <a:buChar char="n"/>
            </a:pPr>
            <a:r>
              <a:rPr lang="zh-CN" altLang="en-US" sz="3200" dirty="0">
                <a:ea typeface="Microsoft YaHei" charset="0"/>
                <a:cs typeface="Microsoft YaHei" charset="0"/>
              </a:rPr>
              <a:t>研究背景</a:t>
            </a:r>
            <a:r>
              <a:rPr lang="zh-CN" altLang="en-US" sz="3200" dirty="0" smtClean="0">
                <a:ea typeface="Microsoft YaHei" charset="0"/>
                <a:cs typeface="Microsoft YaHei" charset="0"/>
              </a:rPr>
              <a:t>和主要工作</a:t>
            </a:r>
            <a:endParaRPr lang="en-US" altLang="zh-CN" sz="3200" dirty="0">
              <a:ea typeface="Microsoft YaHei" charset="0"/>
              <a:cs typeface="Microsoft YaHei" charset="0"/>
            </a:endParaRPr>
          </a:p>
          <a:p>
            <a:pPr marL="539353" indent="-457200">
              <a:buFont typeface="Wingdings" charset="2"/>
              <a:buChar char="n"/>
            </a:pPr>
            <a:r>
              <a:rPr lang="zh-CN" altLang="en-US" sz="3200" dirty="0" smtClean="0">
                <a:ea typeface="Microsoft YaHei" charset="0"/>
                <a:cs typeface="Microsoft YaHei" charset="0"/>
              </a:rPr>
              <a:t>相关研究综述和分析</a:t>
            </a:r>
            <a:endParaRPr lang="en-US" altLang="zh-CN" sz="3200" dirty="0">
              <a:ea typeface="Microsoft YaHei" charset="0"/>
              <a:cs typeface="Microsoft YaHei" charset="0"/>
            </a:endParaRPr>
          </a:p>
          <a:p>
            <a:pPr marL="539353" indent="-457200">
              <a:buFont typeface="Wingdings" charset="2"/>
              <a:buChar char="n"/>
            </a:pPr>
            <a:r>
              <a:rPr lang="zh-CN" altLang="en-US" sz="3200" dirty="0" smtClean="0">
                <a:ea typeface="Microsoft YaHei" charset="0"/>
                <a:cs typeface="Microsoft YaHei" charset="0"/>
              </a:rPr>
              <a:t>流级别传输的理论模型及优化方法</a:t>
            </a:r>
          </a:p>
          <a:p>
            <a:pPr marL="539353" indent="-457200">
              <a:buFont typeface="Wingdings" charset="2"/>
              <a:buChar char="n"/>
            </a:pPr>
            <a:r>
              <a:rPr lang="zh-CN" altLang="en-US" sz="3200" dirty="0" smtClean="0">
                <a:ea typeface="Microsoft YaHei" charset="0"/>
                <a:cs typeface="Microsoft YaHei" charset="0"/>
              </a:rPr>
              <a:t>任务级传输的理论模型及优化方法</a:t>
            </a:r>
            <a:endParaRPr lang="zh-CN" altLang="en-US" sz="3200" dirty="0">
              <a:ea typeface="Microsoft YaHei" charset="0"/>
              <a:cs typeface="Microsoft YaHei" charset="0"/>
            </a:endParaRPr>
          </a:p>
          <a:p>
            <a:pPr marL="539353" indent="-457200">
              <a:buFont typeface="Wingdings" charset="2"/>
              <a:buChar char="n"/>
            </a:pPr>
            <a:r>
              <a:rPr lang="zh-CN" altLang="en-US" sz="3200" dirty="0" smtClean="0">
                <a:ea typeface="Microsoft YaHei" charset="0"/>
                <a:cs typeface="Microsoft YaHei" charset="0"/>
              </a:rPr>
              <a:t>传输调度系统设计、实现及其性能</a:t>
            </a:r>
            <a:r>
              <a:rPr lang="zh-CN" altLang="en-US" sz="3200" dirty="0">
                <a:ea typeface="Microsoft YaHei" charset="0"/>
                <a:cs typeface="Microsoft YaHei" charset="0"/>
              </a:rPr>
              <a:t>评估 </a:t>
            </a:r>
          </a:p>
          <a:p>
            <a:pPr marL="539353" indent="-457200">
              <a:buFont typeface="Wingdings" charset="2"/>
              <a:buChar char="n"/>
            </a:pPr>
            <a:r>
              <a:rPr lang="zh-CN" altLang="en-US" sz="3200" dirty="0" smtClean="0">
                <a:ea typeface="Microsoft YaHei" charset="0"/>
                <a:cs typeface="Microsoft YaHei" charset="0"/>
              </a:rPr>
              <a:t>结论</a:t>
            </a:r>
            <a:r>
              <a:rPr lang="zh-CN" altLang="en-US" sz="3200" dirty="0">
                <a:ea typeface="Microsoft YaHei" charset="0"/>
                <a:cs typeface="Microsoft YaHei" charset="0"/>
              </a:rPr>
              <a:t>与展望</a:t>
            </a:r>
            <a:endParaRPr lang="en-US" altLang="zh-CN" sz="3200" dirty="0"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6581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DCTCP</a:t>
            </a:r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实例化验证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DCTCP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为例进行模型实例化验证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charset="0"/>
                          </a:rPr>
                          <m:t>𝑑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kumimoji="1" lang="en-US" altLang="zh-CN" i="1">
                            <a:latin typeface="Cambria Math" charset="0"/>
                          </a:rPr>
                          <m:t>𝑑𝑡</m:t>
                        </m:r>
                      </m:den>
                    </m:f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bg-BG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i="1">
                            <a:latin typeface="Cambria Math" charset="0"/>
                          </a:rPr>
                          <m:t>𝑅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𝑡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)</m:t>
                        </m:r>
                      </m:den>
                    </m:f>
                    <m:r>
                      <a:rPr kumimoji="1" lang="en-US" altLang="zh-CN" i="1"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kumimoji="1" lang="bg-BG" altLang="zh-CN" i="1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𝑅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den>
                    </m:f>
                    <m:r>
                      <a:rPr kumimoji="1" lang="en-US" altLang="zh-CN" i="1">
                        <a:latin typeface="Cambria Math" charset="0"/>
                      </a:rPr>
                      <m:t>𝑝</m:t>
                    </m:r>
                    <m:r>
                      <a:rPr kumimoji="1" lang="en-US" altLang="zh-CN" i="1">
                        <a:latin typeface="Cambria Math" charset="0"/>
                      </a:rPr>
                      <m:t>(</m:t>
                    </m:r>
                    <m:r>
                      <a:rPr kumimoji="1" lang="en-US" altLang="zh-CN" i="1">
                        <a:latin typeface="Cambria Math" charset="0"/>
                      </a:rPr>
                      <m:t>𝑡</m:t>
                    </m:r>
                    <m:r>
                      <a:rPr kumimoji="1" lang="en-US" altLang="zh-CN" i="1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kumimoji="1" lang="zh-CN" alt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kumimoji="1" lang="en-US" altLang="zh-CN" i="1">
                        <a:latin typeface="Cambria Math" charset="0"/>
                      </a:rPr>
                      <m:t>)</m:t>
                    </m:r>
                  </m:oMath>
                </a14:m>
                <a:endParaRPr kumimoji="1" lang="zh-CN" altLang="en-US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kumimoji="1" lang="bg-BG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charset="0"/>
                          </a:rPr>
                          <m:t>𝑑𝑞</m:t>
                        </m:r>
                      </m:num>
                      <m:den>
                        <m:r>
                          <a:rPr kumimoji="1" lang="en-US" altLang="zh-CN" i="1">
                            <a:latin typeface="Cambria Math" charset="0"/>
                          </a:rPr>
                          <m:t>𝑑𝑡</m:t>
                        </m:r>
                      </m:den>
                    </m:f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is-IS" altLang="zh-CN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i="1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kumimoji="1" lang="bg-BG" altLang="zh-CN" i="1">
                                <a:latin typeface="Cambria Math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𝑡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r>
                              <a:rPr kumimoji="1" lang="en-US" altLang="zh-CN" i="1">
                                <a:latin typeface="Cambria Math" charset="0"/>
                              </a:rPr>
                              <m:t>𝑅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𝑡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)</m:t>
                            </m:r>
                          </m:den>
                        </m:f>
                        <m:r>
                          <a:rPr kumimoji="1" lang="en-US" altLang="zh-CN" i="1">
                            <a:latin typeface="Cambria Math" charset="0"/>
                          </a:rPr>
                          <m:t>−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𝐶</m:t>
                        </m:r>
                      </m:e>
                    </m:nary>
                  </m:oMath>
                </a14:m>
                <a:endParaRPr kumimoji="1" lang="zh-CN" altLang="en-US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charset="0"/>
                          </a:rPr>
                          <m:t>𝑑</m:t>
                        </m:r>
                        <m:sSub>
                          <m:sSubPr>
                            <m:ctrlPr>
                              <a:rPr kumimoji="1" lang="en-US" altLang="zh-CN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kumimoji="1" lang="en-US" altLang="zh-CN" i="1">
                            <a:latin typeface="Cambria Math" charset="0"/>
                          </a:rPr>
                          <m:t>𝑑𝑡</m:t>
                        </m:r>
                      </m:den>
                    </m:f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bg-BG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</a:rPr>
                          <m:t>𝑔</m:t>
                        </m:r>
                      </m:num>
                      <m:den>
                        <m:r>
                          <a:rPr kumimoji="1" lang="en-US" altLang="zh-CN" i="1">
                            <a:latin typeface="Cambria Math" charset="0"/>
                          </a:rPr>
                          <m:t>𝑅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den>
                    </m:f>
                    <m:r>
                      <a:rPr kumimoji="1" lang="zh-CN" altLang="en-US" b="0" i="1" smtClean="0">
                        <a:latin typeface="Cambria Math" charset="0"/>
                      </a:rPr>
                      <m:t>（</m:t>
                    </m:r>
                    <m:r>
                      <a:rPr kumimoji="1" lang="en-US" altLang="zh-CN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𝑡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𝑅</m:t>
                            </m:r>
                          </m:e>
                          <m:sup>
                            <m:r>
                              <a:rPr kumimoji="1" lang="zh-CN" altLang="en-US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kumimoji="1" lang="zh-CN" altLang="en-US" b="0" i="0" smtClean="0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kumimoji="1" lang="zh-CN" altLang="en-US" b="0" i="1" smtClean="0">
                        <a:latin typeface="Cambria Math" charset="0"/>
                      </a:rPr>
                      <m:t>（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𝑡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)）</m:t>
                    </m:r>
                  </m:oMath>
                </a14:m>
                <a:endParaRPr kumimoji="1" lang="zh-CN" altLang="en-US" i="1" dirty="0" smtClean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acc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𝑝</m:t>
                        </m:r>
                      </m:e>
                    </m:acc>
                    <m:d>
                      <m:d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1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kumimoji="1" lang="en-US" altLang="zh-CN" b="0" i="1" smtClean="0">
                            <a:latin typeface="Cambria Math" charset="0"/>
                          </a:rPr>
                          <m:t>&gt;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𝐾</m:t>
                        </m:r>
                      </m:sub>
                    </m:sSub>
                  </m:oMath>
                </a14:m>
                <a:endParaRPr kumimoji="1" lang="zh-CN" altLang="en-US" dirty="0" smtClean="0">
                  <a:ea typeface="Microsoft YaHei" charset="0"/>
                  <a:cs typeface="Microsoft YaHei" charset="0"/>
                </a:endParaRPr>
              </a:p>
              <a:p>
                <a:pPr lvl="1"/>
                <a:endParaRPr kumimoji="1" lang="zh-CN" altLang="en-US" dirty="0">
                  <a:ea typeface="Microsoft YaHei" charset="0"/>
                  <a:cs typeface="Microsoft YaHei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3"/>
                <a:stretch>
                  <a:fillRect l="-317" t="-11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882" y="1221701"/>
            <a:ext cx="3063801" cy="281599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5120" y="1221701"/>
            <a:ext cx="3096880" cy="273254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2637" y="4037695"/>
            <a:ext cx="3210103" cy="2820305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32632" y="4443835"/>
            <a:ext cx="8588126" cy="1233377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结论：基于</a:t>
            </a:r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ECN</a:t>
            </a:r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标记的流模型与仿真相符</a:t>
            </a:r>
            <a:endParaRPr kumimoji="1" lang="zh-CN" altLang="en-US" sz="36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44849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本章小结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介绍了基于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ECN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标记的流模型</a:t>
            </a:r>
          </a:p>
          <a:p>
            <a:pPr lvl="1"/>
            <a:r>
              <a:rPr kumimoji="1" lang="zh-CN" altLang="en-US" dirty="0">
                <a:ea typeface="Microsoft YaHei" charset="0"/>
                <a:cs typeface="Microsoft YaHei" charset="0"/>
              </a:rPr>
              <a:t>交换机设置阈值，超过阈值数据包被标记</a:t>
            </a:r>
          </a:p>
          <a:p>
            <a:pPr lvl="1"/>
            <a:r>
              <a:rPr kumimoji="1" lang="zh-CN" altLang="en-US" dirty="0">
                <a:ea typeface="Microsoft YaHei" charset="0"/>
                <a:cs typeface="Microsoft YaHei" charset="0"/>
              </a:rPr>
              <a:t>数据包被标记，</a:t>
            </a:r>
            <a:r>
              <a:rPr kumimoji="1" lang="en-US" altLang="zh-CN" dirty="0">
                <a:ea typeface="Microsoft YaHei" charset="0"/>
                <a:cs typeface="Microsoft YaHei" charset="0"/>
              </a:rPr>
              <a:t>ACK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中有</a:t>
            </a:r>
            <a:r>
              <a:rPr kumimoji="1" lang="en-US" altLang="zh-CN" dirty="0">
                <a:ea typeface="Microsoft YaHei" charset="0"/>
                <a:cs typeface="Microsoft YaHei" charset="0"/>
              </a:rPr>
              <a:t>ECN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，发送端统计上个</a:t>
            </a:r>
            <a:r>
              <a:rPr kumimoji="1" lang="en-US" altLang="zh-CN" dirty="0">
                <a:ea typeface="Microsoft YaHei" charset="0"/>
                <a:cs typeface="Microsoft YaHei" charset="0"/>
              </a:rPr>
              <a:t>RTT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中</a:t>
            </a:r>
            <a:r>
              <a:rPr kumimoji="1" lang="en-US" altLang="zh-CN" dirty="0">
                <a:ea typeface="Microsoft YaHei" charset="0"/>
                <a:cs typeface="Microsoft YaHei" charset="0"/>
              </a:rPr>
              <a:t>ECN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标记比例</a:t>
            </a: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介绍了基于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ECN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标记进行带宽计算拥塞窗口的方法</a:t>
            </a: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提出了基于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ECN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标记的流模型描述形式</a:t>
            </a: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以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DCTCP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为例对模型进行验证</a:t>
            </a:r>
          </a:p>
          <a:p>
            <a:endParaRPr lang="zh-CN" altLang="en-US" dirty="0">
              <a:ea typeface="Microsoft YaHei" charset="0"/>
              <a:cs typeface="Microsoft YaHei" charset="0"/>
            </a:endParaRPr>
          </a:p>
          <a:p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pPr lvl="1"/>
            <a:endParaRPr kumimoji="1" lang="zh-CN" altLang="en-US" dirty="0"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1795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主要工作及论文框架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925751" y="1243470"/>
            <a:ext cx="864074" cy="544837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任务调度与传输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优化系统</a:t>
            </a:r>
          </a:p>
        </p:txBody>
      </p:sp>
      <p:sp>
        <p:nvSpPr>
          <p:cNvPr id="53" name="矩形 52"/>
          <p:cNvSpPr/>
          <p:nvPr/>
        </p:nvSpPr>
        <p:spPr>
          <a:xfrm>
            <a:off x="6174740" y="1365890"/>
            <a:ext cx="2959023" cy="1027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负载自适应原则的传输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优化方案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195209" y="2638951"/>
            <a:ext cx="2960804" cy="113718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流持续时间的传输优化方案</a:t>
            </a:r>
          </a:p>
        </p:txBody>
      </p:sp>
      <p:sp>
        <p:nvSpPr>
          <p:cNvPr id="55" name="矩形 54"/>
          <p:cNvSpPr/>
          <p:nvPr/>
        </p:nvSpPr>
        <p:spPr>
          <a:xfrm>
            <a:off x="3372965" y="1228809"/>
            <a:ext cx="5851055" cy="2621048"/>
          </a:xfrm>
          <a:prstGeom prst="rect">
            <a:avLst/>
          </a:prstGeom>
          <a:noFill/>
          <a:ln w="539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151891" y="4148482"/>
            <a:ext cx="3030913" cy="11581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流信息的任务级传输优化方案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1660781" y="4735611"/>
            <a:ext cx="2447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Microsoft YaHei" charset="0"/>
                <a:ea typeface="Microsoft YaHei" charset="0"/>
                <a:cs typeface="Microsoft YaHei" charset="0"/>
              </a:rPr>
              <a:t>任务</a:t>
            </a:r>
            <a:r>
              <a:rPr lang="zh-CN" altLang="en-US" sz="2400" b="1" dirty="0" smtClean="0">
                <a:latin typeface="Microsoft YaHei" charset="0"/>
                <a:ea typeface="Microsoft YaHei" charset="0"/>
                <a:cs typeface="Microsoft YaHei" charset="0"/>
              </a:rPr>
              <a:t>级传输</a:t>
            </a:r>
            <a:endParaRPr lang="zh-CN" altLang="en-US" sz="2400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360058" y="3940724"/>
            <a:ext cx="5896620" cy="2865822"/>
          </a:xfrm>
          <a:prstGeom prst="rect">
            <a:avLst/>
          </a:prstGeom>
          <a:noFill/>
          <a:ln w="539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222378" y="1379663"/>
            <a:ext cx="513207" cy="540816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国内外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研究现状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674113" y="1407591"/>
            <a:ext cx="2204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Microsoft YaHei" charset="0"/>
                <a:ea typeface="Microsoft YaHei" charset="0"/>
                <a:cs typeface="Microsoft YaHei" charset="0"/>
              </a:rPr>
              <a:t>流级别传输</a:t>
            </a:r>
            <a:endParaRPr lang="zh-CN" altLang="en-US" sz="2400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167736" y="5508470"/>
            <a:ext cx="2970403" cy="104223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重要性的任务级传输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调度方案</a:t>
            </a:r>
          </a:p>
        </p:txBody>
      </p:sp>
      <p:sp>
        <p:nvSpPr>
          <p:cNvPr id="59" name="矩形 58"/>
          <p:cNvSpPr/>
          <p:nvPr/>
        </p:nvSpPr>
        <p:spPr>
          <a:xfrm>
            <a:off x="3552319" y="1411751"/>
            <a:ext cx="1032551" cy="22958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ECN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标记的流模型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3537894" y="4057420"/>
            <a:ext cx="1032479" cy="273040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传输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任务调度模型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208788" y="1339452"/>
            <a:ext cx="519978" cy="544837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引言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68" name="直接箭头连接符 36"/>
          <p:cNvCxnSpPr/>
          <p:nvPr/>
        </p:nvCxnSpPr>
        <p:spPr>
          <a:xfrm>
            <a:off x="745095" y="4218841"/>
            <a:ext cx="458422" cy="0"/>
          </a:xfrm>
          <a:prstGeom prst="straightConnector1">
            <a:avLst/>
          </a:prstGeom>
          <a:ln w="412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36"/>
          <p:cNvCxnSpPr/>
          <p:nvPr/>
        </p:nvCxnSpPr>
        <p:spPr>
          <a:xfrm flipV="1">
            <a:off x="10815835" y="3982337"/>
            <a:ext cx="365044" cy="5254"/>
          </a:xfrm>
          <a:prstGeom prst="straightConnector1">
            <a:avLst/>
          </a:prstGeom>
          <a:ln w="412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11148025" y="1223541"/>
            <a:ext cx="792096" cy="542513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总结与展望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9" name="直线箭头连接符 8"/>
          <p:cNvCxnSpPr/>
          <p:nvPr/>
        </p:nvCxnSpPr>
        <p:spPr>
          <a:xfrm flipV="1">
            <a:off x="1739757" y="1909929"/>
            <a:ext cx="1587643" cy="14836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/>
          <p:cNvCxnSpPr/>
          <p:nvPr/>
        </p:nvCxnSpPr>
        <p:spPr>
          <a:xfrm>
            <a:off x="1752782" y="5362837"/>
            <a:ext cx="1570654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/>
          <p:cNvCxnSpPr/>
          <p:nvPr/>
        </p:nvCxnSpPr>
        <p:spPr>
          <a:xfrm flipV="1">
            <a:off x="4584870" y="1976933"/>
            <a:ext cx="1588837" cy="112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/>
          <p:nvPr/>
        </p:nvCxnSpPr>
        <p:spPr>
          <a:xfrm>
            <a:off x="4577971" y="3116779"/>
            <a:ext cx="1595736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/>
          <p:nvPr/>
        </p:nvCxnSpPr>
        <p:spPr>
          <a:xfrm flipV="1">
            <a:off x="4528620" y="4727542"/>
            <a:ext cx="1623271" cy="8069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/>
          <p:cNvCxnSpPr>
            <a:endCxn id="57" idx="1"/>
          </p:cNvCxnSpPr>
          <p:nvPr/>
        </p:nvCxnSpPr>
        <p:spPr>
          <a:xfrm flipV="1">
            <a:off x="4554016" y="6029587"/>
            <a:ext cx="1613720" cy="2991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36"/>
          <p:cNvCxnSpPr/>
          <p:nvPr/>
        </p:nvCxnSpPr>
        <p:spPr>
          <a:xfrm>
            <a:off x="9210646" y="2211857"/>
            <a:ext cx="690223" cy="0"/>
          </a:xfrm>
          <a:prstGeom prst="straightConnector1">
            <a:avLst/>
          </a:prstGeom>
          <a:ln w="412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36"/>
          <p:cNvCxnSpPr/>
          <p:nvPr/>
        </p:nvCxnSpPr>
        <p:spPr>
          <a:xfrm>
            <a:off x="9232773" y="5268624"/>
            <a:ext cx="734872" cy="5320"/>
          </a:xfrm>
          <a:prstGeom prst="straightConnector1">
            <a:avLst/>
          </a:prstGeom>
          <a:ln w="412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4564242" y="1425805"/>
            <a:ext cx="1744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Microsoft YaHei" charset="0"/>
                <a:ea typeface="Microsoft YaHei" charset="0"/>
                <a:cs typeface="Microsoft YaHei" charset="0"/>
              </a:rPr>
              <a:t>流大小已知</a:t>
            </a:r>
            <a:endParaRPr lang="zh-CN" altLang="en-US" sz="2400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4577971" y="2582380"/>
            <a:ext cx="2007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Microsoft YaHei" charset="0"/>
                <a:ea typeface="Microsoft YaHei" charset="0"/>
                <a:cs typeface="Microsoft YaHei" charset="0"/>
              </a:rPr>
              <a:t>流</a:t>
            </a:r>
            <a:r>
              <a:rPr lang="zh-CN" altLang="en-US" sz="2400" b="1" dirty="0">
                <a:latin typeface="Microsoft YaHei" charset="0"/>
                <a:ea typeface="Microsoft YaHei" charset="0"/>
                <a:cs typeface="Microsoft YaHei" charset="0"/>
              </a:rPr>
              <a:t>大</a:t>
            </a:r>
            <a:r>
              <a:rPr lang="zh-CN" altLang="en-US" sz="2400" b="1" dirty="0" smtClean="0">
                <a:latin typeface="Microsoft YaHei" charset="0"/>
                <a:ea typeface="Microsoft YaHei" charset="0"/>
                <a:cs typeface="Microsoft YaHei" charset="0"/>
              </a:rPr>
              <a:t>小未知</a:t>
            </a:r>
            <a:endParaRPr lang="zh-CN" altLang="en-US" sz="2400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4500210" y="5511670"/>
            <a:ext cx="1751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Microsoft YaHei" charset="0"/>
                <a:ea typeface="Microsoft YaHei" charset="0"/>
                <a:cs typeface="Microsoft YaHei" charset="0"/>
              </a:rPr>
              <a:t>流</a:t>
            </a:r>
            <a:r>
              <a:rPr lang="zh-CN" altLang="en-US" sz="2400" b="1" dirty="0">
                <a:latin typeface="Microsoft YaHei" charset="0"/>
                <a:ea typeface="Microsoft YaHei" charset="0"/>
                <a:cs typeface="Microsoft YaHei" charset="0"/>
              </a:rPr>
              <a:t>大小</a:t>
            </a:r>
            <a:r>
              <a:rPr lang="zh-CN" altLang="en-US" sz="2400" b="1" dirty="0" smtClean="0">
                <a:latin typeface="Microsoft YaHei" charset="0"/>
                <a:ea typeface="Microsoft YaHei" charset="0"/>
                <a:cs typeface="Microsoft YaHei" charset="0"/>
              </a:rPr>
              <a:t>未知</a:t>
            </a:r>
            <a:endParaRPr lang="zh-CN" altLang="en-US" sz="2400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459108" y="4273946"/>
            <a:ext cx="1744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Microsoft YaHei" charset="0"/>
                <a:ea typeface="Microsoft YaHei" charset="0"/>
                <a:cs typeface="Microsoft YaHei" charset="0"/>
              </a:rPr>
              <a:t>流大小已知</a:t>
            </a:r>
            <a:endParaRPr lang="zh-CN" altLang="en-US" sz="2400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133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  <a:ea typeface="Microsoft YaHei" charset="0"/>
                <a:cs typeface="Microsoft YaHei" charset="0"/>
              </a:rPr>
              <a:t>背景概述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07292" y="1313629"/>
            <a:ext cx="11784707" cy="5497652"/>
          </a:xfrm>
        </p:spPr>
        <p:txBody>
          <a:bodyPr/>
          <a:lstStyle/>
          <a:p>
            <a:r>
              <a:rPr kumimoji="1" lang="zh-CN" altLang="en-US" sz="3200" dirty="0" smtClean="0">
                <a:ea typeface="Microsoft YaHei" charset="0"/>
                <a:cs typeface="Microsoft YaHei" charset="0"/>
              </a:rPr>
              <a:t>传输</a:t>
            </a:r>
            <a:r>
              <a:rPr kumimoji="1" lang="zh-CN" altLang="en-US" sz="3200" dirty="0">
                <a:ea typeface="Microsoft YaHei" charset="0"/>
                <a:cs typeface="Microsoft YaHei" charset="0"/>
              </a:rPr>
              <a:t>大量数据，有</a:t>
            </a:r>
            <a:r>
              <a:rPr kumimoji="1" lang="zh-CN" altLang="en-US" sz="3200" dirty="0">
                <a:solidFill>
                  <a:srgbClr val="0432FF"/>
                </a:solidFill>
                <a:ea typeface="Microsoft YaHei" charset="0"/>
                <a:cs typeface="Microsoft YaHei" charset="0"/>
              </a:rPr>
              <a:t>期限</a:t>
            </a:r>
            <a:r>
              <a:rPr kumimoji="1" lang="zh-CN" altLang="en-US" sz="3200" dirty="0">
                <a:ea typeface="Microsoft YaHei" charset="0"/>
                <a:cs typeface="Microsoft YaHei" charset="0"/>
              </a:rPr>
              <a:t>限制</a:t>
            </a:r>
          </a:p>
          <a:p>
            <a:r>
              <a:rPr kumimoji="1" lang="en-US" altLang="zh-CN" sz="3200" dirty="0">
                <a:ea typeface="Microsoft YaHei" charset="0"/>
                <a:cs typeface="Microsoft YaHei" charset="0"/>
              </a:rPr>
              <a:t>P</a:t>
            </a:r>
            <a:r>
              <a:rPr kumimoji="1" lang="en-US" altLang="zh-CN" sz="3200" dirty="0">
                <a:ea typeface="Microsoft YaHei" charset="0"/>
                <a:cs typeface="Microsoft YaHei" charset="0"/>
                <a:sym typeface="Wingdings" pitchFamily="2" charset="2"/>
              </a:rPr>
              <a:t>artition-aggregate</a:t>
            </a:r>
            <a:r>
              <a:rPr kumimoji="1" lang="en-US" altLang="zh-CN" sz="3200" dirty="0">
                <a:ea typeface="Microsoft YaHei" charset="0"/>
                <a:cs typeface="Microsoft YaHei" charset="0"/>
              </a:rPr>
              <a:t> </a:t>
            </a:r>
            <a:endParaRPr kumimoji="1" lang="zh-CN" altLang="en-US" sz="3200" dirty="0" smtClean="0">
              <a:ea typeface="Microsoft YaHei" charset="0"/>
              <a:cs typeface="Microsoft YaHei" charset="0"/>
            </a:endParaRPr>
          </a:p>
          <a:p>
            <a:pPr lvl="1"/>
            <a:r>
              <a:rPr lang="zh-CN" altLang="en-US" dirty="0" smtClean="0">
                <a:ea typeface="Microsoft YaHei" charset="0"/>
                <a:cs typeface="Microsoft YaHei" charset="0"/>
              </a:rPr>
              <a:t>树形结构</a:t>
            </a:r>
          </a:p>
          <a:p>
            <a:pPr lvl="1"/>
            <a:r>
              <a:rPr lang="zh-CN" altLang="en-US" dirty="0" smtClean="0">
                <a:ea typeface="Microsoft YaHei" charset="0"/>
                <a:cs typeface="Microsoft YaHei" charset="0"/>
              </a:rPr>
              <a:t>根节点发送请求</a:t>
            </a:r>
          </a:p>
          <a:p>
            <a:pPr lvl="1"/>
            <a:r>
              <a:rPr lang="zh-CN" altLang="en-US" dirty="0" smtClean="0">
                <a:ea typeface="Microsoft YaHei" charset="0"/>
                <a:cs typeface="Microsoft YaHei" charset="0"/>
              </a:rPr>
              <a:t>叶节点回复数据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 </a:t>
            </a:r>
            <a:endParaRPr lang="zh-CN" altLang="en-US" dirty="0" smtClean="0">
              <a:ea typeface="Microsoft YaHei" charset="0"/>
              <a:cs typeface="Microsoft YaHei" charset="0"/>
            </a:endParaRPr>
          </a:p>
          <a:p>
            <a:r>
              <a:rPr kumimoji="1" lang="zh-CN" altLang="en-US" sz="3200" dirty="0" smtClean="0">
                <a:ea typeface="Microsoft YaHei" charset="0"/>
                <a:cs typeface="Microsoft YaHei" charset="0"/>
              </a:rPr>
              <a:t>错失期限</a:t>
            </a:r>
            <a:r>
              <a:rPr kumimoji="1" lang="en-US" altLang="zh-CN" sz="3200" dirty="0" smtClean="0">
                <a:ea typeface="Microsoft YaHei" charset="0"/>
                <a:cs typeface="Microsoft YaHei" charset="0"/>
              </a:rPr>
              <a:t>-&gt;</a:t>
            </a:r>
            <a:r>
              <a:rPr kumimoji="1" lang="zh-CN" altLang="en-US" sz="3200" dirty="0" smtClean="0">
                <a:ea typeface="Microsoft YaHei" charset="0"/>
                <a:cs typeface="Microsoft YaHei" charset="0"/>
              </a:rPr>
              <a:t>性能受影响</a:t>
            </a:r>
            <a:r>
              <a:rPr kumimoji="1" lang="en-US" altLang="zh-CN" sz="3200" dirty="0" smtClean="0">
                <a:ea typeface="Microsoft YaHei" charset="0"/>
                <a:cs typeface="Microsoft YaHei" charset="0"/>
              </a:rPr>
              <a:t>-&gt;</a:t>
            </a:r>
            <a:r>
              <a:rPr kumimoji="1" lang="zh-CN" altLang="en-US" sz="3200" dirty="0" smtClean="0">
                <a:ea typeface="Microsoft YaHei" charset="0"/>
                <a:cs typeface="Microsoft YaHei" charset="0"/>
              </a:rPr>
              <a:t>影响用户体验</a:t>
            </a:r>
          </a:p>
          <a:p>
            <a:r>
              <a:rPr kumimoji="1" lang="zh-CN" altLang="en-US" sz="3200" dirty="0" smtClean="0">
                <a:ea typeface="Microsoft YaHei" charset="0"/>
                <a:cs typeface="Microsoft YaHei" charset="0"/>
              </a:rPr>
              <a:t>解决</a:t>
            </a:r>
            <a:r>
              <a:rPr kumimoji="1" lang="zh-CN" altLang="en-US" sz="3200" dirty="0">
                <a:ea typeface="Microsoft YaHei" charset="0"/>
                <a:cs typeface="Microsoft YaHei" charset="0"/>
              </a:rPr>
              <a:t>方案</a:t>
            </a:r>
            <a:r>
              <a:rPr kumimoji="1" lang="zh-CN" altLang="en-US" sz="3200" dirty="0" smtClean="0">
                <a:ea typeface="Microsoft YaHei" charset="0"/>
                <a:cs typeface="Microsoft YaHei" charset="0"/>
              </a:rPr>
              <a:t>：</a:t>
            </a:r>
            <a:r>
              <a:rPr lang="en-US" altLang="zh-CN" sz="3200" dirty="0">
                <a:ea typeface="Microsoft YaHei" charset="0"/>
                <a:cs typeface="Microsoft YaHei" charset="0"/>
              </a:rPr>
              <a:t> </a:t>
            </a:r>
            <a:r>
              <a:rPr lang="en-US" altLang="zh-CN" sz="3200" dirty="0" smtClean="0">
                <a:ea typeface="Microsoft YaHei" charset="0"/>
                <a:cs typeface="Microsoft YaHei" charset="0"/>
              </a:rPr>
              <a:t>D</a:t>
            </a:r>
            <a:r>
              <a:rPr lang="en-US" altLang="zh-CN" sz="3200" baseline="30000" dirty="0" smtClean="0">
                <a:ea typeface="Microsoft YaHei" charset="0"/>
                <a:cs typeface="Microsoft YaHei" charset="0"/>
              </a:rPr>
              <a:t>2</a:t>
            </a:r>
            <a:r>
              <a:rPr lang="en-US" altLang="zh-CN" sz="3200" dirty="0" smtClean="0">
                <a:ea typeface="Microsoft YaHei" charset="0"/>
                <a:cs typeface="Microsoft YaHei" charset="0"/>
              </a:rPr>
              <a:t>TCP</a:t>
            </a:r>
            <a:endParaRPr kumimoji="1" lang="zh-CN" altLang="en-US" dirty="0"/>
          </a:p>
          <a:p>
            <a:r>
              <a:rPr lang="zh-CN" altLang="en-US" sz="3200" b="1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存在问题：</a:t>
            </a:r>
            <a:r>
              <a:rPr lang="en-US" altLang="zh-CN" sz="3200" b="1" dirty="0">
                <a:solidFill>
                  <a:srgbClr val="FF0000"/>
                </a:solidFill>
                <a:ea typeface="Microsoft YaHei" charset="0"/>
                <a:cs typeface="Microsoft YaHei" charset="0"/>
              </a:rPr>
              <a:t> </a:t>
            </a:r>
            <a:r>
              <a:rPr lang="en-US" altLang="zh-CN" sz="3200" b="1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D</a:t>
            </a:r>
            <a:r>
              <a:rPr lang="en-US" altLang="zh-CN" sz="3200" b="1" baseline="30000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2</a:t>
            </a:r>
            <a:r>
              <a:rPr lang="en-US" altLang="zh-CN" sz="3200" b="1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TCP</a:t>
            </a:r>
            <a:r>
              <a:rPr lang="zh-CN" altLang="en-US" sz="3200" b="1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在网络拥塞严重时失效</a:t>
            </a:r>
          </a:p>
          <a:p>
            <a:r>
              <a:rPr kumimoji="1" lang="zh-CN" altLang="en-US" sz="3200" dirty="0">
                <a:ea typeface="Microsoft YaHei" charset="0"/>
                <a:cs typeface="Microsoft YaHei" charset="0"/>
              </a:rPr>
              <a:t>研究</a:t>
            </a:r>
            <a:r>
              <a:rPr kumimoji="1" lang="zh-CN" altLang="en-US" sz="3200" dirty="0" smtClean="0">
                <a:ea typeface="Microsoft YaHei" charset="0"/>
                <a:cs typeface="Microsoft YaHei" charset="0"/>
              </a:rPr>
              <a:t>目标：设计网络拥塞严重时依然有效的速率控制机制</a:t>
            </a:r>
            <a:endParaRPr kumimoji="1" lang="zh-CN" altLang="en-US" sz="3200" dirty="0">
              <a:ea typeface="Microsoft YaHei" charset="0"/>
              <a:cs typeface="Microsoft YaHei" charset="0"/>
            </a:endParaRPr>
          </a:p>
        </p:txBody>
      </p:sp>
      <p:sp>
        <p:nvSpPr>
          <p:cNvPr id="85" name="Oval 23"/>
          <p:cNvSpPr/>
          <p:nvPr/>
        </p:nvSpPr>
        <p:spPr>
          <a:xfrm>
            <a:off x="10218897" y="3713629"/>
            <a:ext cx="533400" cy="533400"/>
          </a:xfrm>
          <a:prstGeom prst="ellipse">
            <a:avLst/>
          </a:prstGeom>
          <a:solidFill>
            <a:srgbClr val="0432FF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24"/>
          <p:cNvSpPr/>
          <p:nvPr/>
        </p:nvSpPr>
        <p:spPr>
          <a:xfrm>
            <a:off x="8237697" y="3713629"/>
            <a:ext cx="533400" cy="533400"/>
          </a:xfrm>
          <a:prstGeom prst="ellipse">
            <a:avLst/>
          </a:prstGeom>
          <a:solidFill>
            <a:srgbClr val="0432FF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25"/>
          <p:cNvSpPr/>
          <p:nvPr/>
        </p:nvSpPr>
        <p:spPr>
          <a:xfrm>
            <a:off x="8847297" y="2684929"/>
            <a:ext cx="533400" cy="533400"/>
          </a:xfrm>
          <a:prstGeom prst="ellipse">
            <a:avLst/>
          </a:prstGeom>
          <a:solidFill>
            <a:srgbClr val="0432FF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26"/>
          <p:cNvSpPr/>
          <p:nvPr/>
        </p:nvSpPr>
        <p:spPr>
          <a:xfrm>
            <a:off x="10599897" y="2684929"/>
            <a:ext cx="533400" cy="533400"/>
          </a:xfrm>
          <a:prstGeom prst="ellipse">
            <a:avLst/>
          </a:prstGeom>
          <a:solidFill>
            <a:srgbClr val="0432FF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17"/>
          <p:cNvSpPr/>
          <p:nvPr/>
        </p:nvSpPr>
        <p:spPr>
          <a:xfrm>
            <a:off x="9761697" y="1541929"/>
            <a:ext cx="533400" cy="533400"/>
          </a:xfrm>
          <a:prstGeom prst="ellipse">
            <a:avLst/>
          </a:prstGeom>
          <a:solidFill>
            <a:srgbClr val="0432FF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27"/>
          <p:cNvSpPr/>
          <p:nvPr/>
        </p:nvSpPr>
        <p:spPr>
          <a:xfrm>
            <a:off x="9228297" y="3713629"/>
            <a:ext cx="533400" cy="533400"/>
          </a:xfrm>
          <a:prstGeom prst="ellipse">
            <a:avLst/>
          </a:prstGeom>
          <a:solidFill>
            <a:srgbClr val="0432FF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28"/>
          <p:cNvSpPr/>
          <p:nvPr/>
        </p:nvSpPr>
        <p:spPr>
          <a:xfrm>
            <a:off x="11209497" y="3713629"/>
            <a:ext cx="533400" cy="533400"/>
          </a:xfrm>
          <a:prstGeom prst="ellipse">
            <a:avLst/>
          </a:prstGeom>
          <a:solidFill>
            <a:srgbClr val="0432FF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50"/>
          <p:cNvSpPr/>
          <p:nvPr/>
        </p:nvSpPr>
        <p:spPr>
          <a:xfrm>
            <a:off x="9269328" y="1922929"/>
            <a:ext cx="492369" cy="779585"/>
          </a:xfrm>
          <a:custGeom>
            <a:avLst/>
            <a:gdLst>
              <a:gd name="connsiteX0" fmla="*/ 580292 w 580292"/>
              <a:gd name="connsiteY0" fmla="*/ 0 h 668216"/>
              <a:gd name="connsiteX1" fmla="*/ 105507 w 580292"/>
              <a:gd name="connsiteY1" fmla="*/ 123093 h 668216"/>
              <a:gd name="connsiteX2" fmla="*/ 0 w 580292"/>
              <a:gd name="connsiteY2" fmla="*/ 668216 h 66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0292" h="668216">
                <a:moveTo>
                  <a:pt x="580292" y="0"/>
                </a:moveTo>
                <a:cubicBezTo>
                  <a:pt x="391257" y="5862"/>
                  <a:pt x="202222" y="11724"/>
                  <a:pt x="105507" y="123093"/>
                </a:cubicBezTo>
                <a:cubicBezTo>
                  <a:pt x="8792" y="234462"/>
                  <a:pt x="17585" y="583224"/>
                  <a:pt x="0" y="668216"/>
                </a:cubicBezTo>
              </a:path>
            </a:pathLst>
          </a:cu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reeform 51"/>
          <p:cNvSpPr/>
          <p:nvPr/>
        </p:nvSpPr>
        <p:spPr>
          <a:xfrm>
            <a:off x="8542497" y="3142129"/>
            <a:ext cx="381000" cy="609600"/>
          </a:xfrm>
          <a:custGeom>
            <a:avLst/>
            <a:gdLst>
              <a:gd name="connsiteX0" fmla="*/ 580292 w 580292"/>
              <a:gd name="connsiteY0" fmla="*/ 0 h 668216"/>
              <a:gd name="connsiteX1" fmla="*/ 105507 w 580292"/>
              <a:gd name="connsiteY1" fmla="*/ 123093 h 668216"/>
              <a:gd name="connsiteX2" fmla="*/ 0 w 580292"/>
              <a:gd name="connsiteY2" fmla="*/ 668216 h 66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0292" h="668216">
                <a:moveTo>
                  <a:pt x="580292" y="0"/>
                </a:moveTo>
                <a:cubicBezTo>
                  <a:pt x="391257" y="5862"/>
                  <a:pt x="202222" y="11724"/>
                  <a:pt x="105507" y="123093"/>
                </a:cubicBezTo>
                <a:cubicBezTo>
                  <a:pt x="8792" y="234462"/>
                  <a:pt x="17585" y="583224"/>
                  <a:pt x="0" y="668216"/>
                </a:cubicBezTo>
              </a:path>
            </a:pathLst>
          </a:cu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Freeform 54"/>
          <p:cNvSpPr/>
          <p:nvPr/>
        </p:nvSpPr>
        <p:spPr>
          <a:xfrm>
            <a:off x="10295097" y="3142129"/>
            <a:ext cx="381000" cy="685800"/>
          </a:xfrm>
          <a:custGeom>
            <a:avLst/>
            <a:gdLst>
              <a:gd name="connsiteX0" fmla="*/ 580292 w 580292"/>
              <a:gd name="connsiteY0" fmla="*/ 0 h 668216"/>
              <a:gd name="connsiteX1" fmla="*/ 105507 w 580292"/>
              <a:gd name="connsiteY1" fmla="*/ 123093 h 668216"/>
              <a:gd name="connsiteX2" fmla="*/ 0 w 580292"/>
              <a:gd name="connsiteY2" fmla="*/ 668216 h 66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0292" h="668216">
                <a:moveTo>
                  <a:pt x="580292" y="0"/>
                </a:moveTo>
                <a:cubicBezTo>
                  <a:pt x="391257" y="5862"/>
                  <a:pt x="202222" y="11724"/>
                  <a:pt x="105507" y="123093"/>
                </a:cubicBezTo>
                <a:cubicBezTo>
                  <a:pt x="8792" y="234462"/>
                  <a:pt x="17585" y="583224"/>
                  <a:pt x="0" y="668216"/>
                </a:cubicBezTo>
              </a:path>
            </a:pathLst>
          </a:cu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reeform 55"/>
          <p:cNvSpPr/>
          <p:nvPr/>
        </p:nvSpPr>
        <p:spPr>
          <a:xfrm>
            <a:off x="9304497" y="1999129"/>
            <a:ext cx="685800" cy="720969"/>
          </a:xfrm>
          <a:custGeom>
            <a:avLst/>
            <a:gdLst>
              <a:gd name="connsiteX0" fmla="*/ 0 w 753207"/>
              <a:gd name="connsiteY0" fmla="*/ 597877 h 597877"/>
              <a:gd name="connsiteX1" fmla="*/ 633046 w 753207"/>
              <a:gd name="connsiteY1" fmla="*/ 351693 h 597877"/>
              <a:gd name="connsiteX2" fmla="*/ 720969 w 753207"/>
              <a:gd name="connsiteY2" fmla="*/ 0 h 597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3207" h="597877">
                <a:moveTo>
                  <a:pt x="0" y="597877"/>
                </a:moveTo>
                <a:cubicBezTo>
                  <a:pt x="256442" y="524608"/>
                  <a:pt x="512885" y="451339"/>
                  <a:pt x="633046" y="351693"/>
                </a:cubicBezTo>
                <a:cubicBezTo>
                  <a:pt x="753207" y="252047"/>
                  <a:pt x="709246" y="41031"/>
                  <a:pt x="720969" y="0"/>
                </a:cubicBezTo>
              </a:path>
            </a:pathLst>
          </a:cu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reeform 56"/>
          <p:cNvSpPr/>
          <p:nvPr/>
        </p:nvSpPr>
        <p:spPr>
          <a:xfrm>
            <a:off x="8694897" y="3142129"/>
            <a:ext cx="381000" cy="609601"/>
          </a:xfrm>
          <a:custGeom>
            <a:avLst/>
            <a:gdLst>
              <a:gd name="connsiteX0" fmla="*/ 0 w 753207"/>
              <a:gd name="connsiteY0" fmla="*/ 597877 h 597877"/>
              <a:gd name="connsiteX1" fmla="*/ 633046 w 753207"/>
              <a:gd name="connsiteY1" fmla="*/ 351693 h 597877"/>
              <a:gd name="connsiteX2" fmla="*/ 720969 w 753207"/>
              <a:gd name="connsiteY2" fmla="*/ 0 h 597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3207" h="597877">
                <a:moveTo>
                  <a:pt x="0" y="597877"/>
                </a:moveTo>
                <a:cubicBezTo>
                  <a:pt x="256442" y="524608"/>
                  <a:pt x="512885" y="451339"/>
                  <a:pt x="633046" y="351693"/>
                </a:cubicBezTo>
                <a:cubicBezTo>
                  <a:pt x="753207" y="252047"/>
                  <a:pt x="709246" y="41031"/>
                  <a:pt x="720969" y="0"/>
                </a:cubicBezTo>
              </a:path>
            </a:pathLst>
          </a:cu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 57"/>
          <p:cNvSpPr/>
          <p:nvPr/>
        </p:nvSpPr>
        <p:spPr>
          <a:xfrm>
            <a:off x="10599897" y="3142129"/>
            <a:ext cx="228600" cy="609600"/>
          </a:xfrm>
          <a:custGeom>
            <a:avLst/>
            <a:gdLst>
              <a:gd name="connsiteX0" fmla="*/ 0 w 753207"/>
              <a:gd name="connsiteY0" fmla="*/ 597877 h 597877"/>
              <a:gd name="connsiteX1" fmla="*/ 633046 w 753207"/>
              <a:gd name="connsiteY1" fmla="*/ 351693 h 597877"/>
              <a:gd name="connsiteX2" fmla="*/ 720969 w 753207"/>
              <a:gd name="connsiteY2" fmla="*/ 0 h 597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3207" h="597877">
                <a:moveTo>
                  <a:pt x="0" y="597877"/>
                </a:moveTo>
                <a:cubicBezTo>
                  <a:pt x="256442" y="524608"/>
                  <a:pt x="512885" y="451339"/>
                  <a:pt x="633046" y="351693"/>
                </a:cubicBezTo>
                <a:cubicBezTo>
                  <a:pt x="753207" y="252047"/>
                  <a:pt x="709246" y="41031"/>
                  <a:pt x="720969" y="0"/>
                </a:cubicBezTo>
              </a:path>
            </a:pathLst>
          </a:cu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 59"/>
          <p:cNvSpPr/>
          <p:nvPr/>
        </p:nvSpPr>
        <p:spPr>
          <a:xfrm>
            <a:off x="10295098" y="1846729"/>
            <a:ext cx="533400" cy="838200"/>
          </a:xfrm>
          <a:custGeom>
            <a:avLst/>
            <a:gdLst>
              <a:gd name="connsiteX0" fmla="*/ 0 w 597877"/>
              <a:gd name="connsiteY0" fmla="*/ 67408 h 788377"/>
              <a:gd name="connsiteX1" fmla="*/ 457200 w 597877"/>
              <a:gd name="connsiteY1" fmla="*/ 120161 h 788377"/>
              <a:gd name="connsiteX2" fmla="*/ 597877 w 597877"/>
              <a:gd name="connsiteY2" fmla="*/ 788377 h 788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7877" h="788377">
                <a:moveTo>
                  <a:pt x="0" y="67408"/>
                </a:moveTo>
                <a:cubicBezTo>
                  <a:pt x="178777" y="33704"/>
                  <a:pt x="357554" y="0"/>
                  <a:pt x="457200" y="120161"/>
                </a:cubicBezTo>
                <a:cubicBezTo>
                  <a:pt x="556846" y="240322"/>
                  <a:pt x="580293" y="671146"/>
                  <a:pt x="597877" y="788377"/>
                </a:cubicBezTo>
              </a:path>
            </a:pathLst>
          </a:cu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reeform 60"/>
          <p:cNvSpPr/>
          <p:nvPr/>
        </p:nvSpPr>
        <p:spPr>
          <a:xfrm>
            <a:off x="11057097" y="3065929"/>
            <a:ext cx="457200" cy="685800"/>
          </a:xfrm>
          <a:custGeom>
            <a:avLst/>
            <a:gdLst>
              <a:gd name="connsiteX0" fmla="*/ 0 w 597877"/>
              <a:gd name="connsiteY0" fmla="*/ 67408 h 788377"/>
              <a:gd name="connsiteX1" fmla="*/ 457200 w 597877"/>
              <a:gd name="connsiteY1" fmla="*/ 120161 h 788377"/>
              <a:gd name="connsiteX2" fmla="*/ 597877 w 597877"/>
              <a:gd name="connsiteY2" fmla="*/ 788377 h 788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7877" h="788377">
                <a:moveTo>
                  <a:pt x="0" y="67408"/>
                </a:moveTo>
                <a:cubicBezTo>
                  <a:pt x="178777" y="33704"/>
                  <a:pt x="357554" y="0"/>
                  <a:pt x="457200" y="120161"/>
                </a:cubicBezTo>
                <a:cubicBezTo>
                  <a:pt x="556846" y="240322"/>
                  <a:pt x="580293" y="671146"/>
                  <a:pt x="597877" y="788377"/>
                </a:cubicBezTo>
              </a:path>
            </a:pathLst>
          </a:cu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reeform 62"/>
          <p:cNvSpPr/>
          <p:nvPr/>
        </p:nvSpPr>
        <p:spPr>
          <a:xfrm>
            <a:off x="9304497" y="3065929"/>
            <a:ext cx="381000" cy="762000"/>
          </a:xfrm>
          <a:custGeom>
            <a:avLst/>
            <a:gdLst>
              <a:gd name="connsiteX0" fmla="*/ 0 w 597877"/>
              <a:gd name="connsiteY0" fmla="*/ 67408 h 788377"/>
              <a:gd name="connsiteX1" fmla="*/ 457200 w 597877"/>
              <a:gd name="connsiteY1" fmla="*/ 120161 h 788377"/>
              <a:gd name="connsiteX2" fmla="*/ 597877 w 597877"/>
              <a:gd name="connsiteY2" fmla="*/ 788377 h 788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7877" h="788377">
                <a:moveTo>
                  <a:pt x="0" y="67408"/>
                </a:moveTo>
                <a:cubicBezTo>
                  <a:pt x="178777" y="33704"/>
                  <a:pt x="357554" y="0"/>
                  <a:pt x="457200" y="120161"/>
                </a:cubicBezTo>
                <a:cubicBezTo>
                  <a:pt x="556846" y="240322"/>
                  <a:pt x="580293" y="671146"/>
                  <a:pt x="597877" y="788377"/>
                </a:cubicBezTo>
              </a:path>
            </a:pathLst>
          </a:cu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Freeform 63"/>
          <p:cNvSpPr/>
          <p:nvPr/>
        </p:nvSpPr>
        <p:spPr>
          <a:xfrm>
            <a:off x="9234158" y="3159714"/>
            <a:ext cx="298939" cy="592015"/>
          </a:xfrm>
          <a:custGeom>
            <a:avLst/>
            <a:gdLst>
              <a:gd name="connsiteX0" fmla="*/ 52754 w 369277"/>
              <a:gd name="connsiteY0" fmla="*/ 0 h 527538"/>
              <a:gd name="connsiteX1" fmla="*/ 52754 w 369277"/>
              <a:gd name="connsiteY1" fmla="*/ 316523 h 527538"/>
              <a:gd name="connsiteX2" fmla="*/ 369277 w 369277"/>
              <a:gd name="connsiteY2" fmla="*/ 527538 h 527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277" h="527538">
                <a:moveTo>
                  <a:pt x="52754" y="0"/>
                </a:moveTo>
                <a:cubicBezTo>
                  <a:pt x="26377" y="114300"/>
                  <a:pt x="0" y="228600"/>
                  <a:pt x="52754" y="316523"/>
                </a:cubicBezTo>
                <a:cubicBezTo>
                  <a:pt x="105508" y="404446"/>
                  <a:pt x="331177" y="477715"/>
                  <a:pt x="369277" y="527538"/>
                </a:cubicBezTo>
              </a:path>
            </a:pathLst>
          </a:custGeom>
          <a:ln w="571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Freeform 64"/>
          <p:cNvSpPr/>
          <p:nvPr/>
        </p:nvSpPr>
        <p:spPr>
          <a:xfrm>
            <a:off x="10980897" y="3142129"/>
            <a:ext cx="457200" cy="609600"/>
          </a:xfrm>
          <a:custGeom>
            <a:avLst/>
            <a:gdLst>
              <a:gd name="connsiteX0" fmla="*/ 52754 w 369277"/>
              <a:gd name="connsiteY0" fmla="*/ 0 h 527538"/>
              <a:gd name="connsiteX1" fmla="*/ 52754 w 369277"/>
              <a:gd name="connsiteY1" fmla="*/ 316523 h 527538"/>
              <a:gd name="connsiteX2" fmla="*/ 369277 w 369277"/>
              <a:gd name="connsiteY2" fmla="*/ 527538 h 527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277" h="527538">
                <a:moveTo>
                  <a:pt x="52754" y="0"/>
                </a:moveTo>
                <a:cubicBezTo>
                  <a:pt x="26377" y="114300"/>
                  <a:pt x="0" y="228600"/>
                  <a:pt x="52754" y="316523"/>
                </a:cubicBezTo>
                <a:cubicBezTo>
                  <a:pt x="105508" y="404446"/>
                  <a:pt x="331177" y="477715"/>
                  <a:pt x="369277" y="527538"/>
                </a:cubicBezTo>
              </a:path>
            </a:pathLst>
          </a:custGeom>
          <a:ln w="571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 65"/>
          <p:cNvSpPr/>
          <p:nvPr/>
        </p:nvSpPr>
        <p:spPr>
          <a:xfrm>
            <a:off x="10066497" y="1999129"/>
            <a:ext cx="685800" cy="685800"/>
          </a:xfrm>
          <a:custGeom>
            <a:avLst/>
            <a:gdLst>
              <a:gd name="connsiteX0" fmla="*/ 52754 w 369277"/>
              <a:gd name="connsiteY0" fmla="*/ 0 h 527538"/>
              <a:gd name="connsiteX1" fmla="*/ 52754 w 369277"/>
              <a:gd name="connsiteY1" fmla="*/ 316523 h 527538"/>
              <a:gd name="connsiteX2" fmla="*/ 369277 w 369277"/>
              <a:gd name="connsiteY2" fmla="*/ 527538 h 527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277" h="527538">
                <a:moveTo>
                  <a:pt x="52754" y="0"/>
                </a:moveTo>
                <a:cubicBezTo>
                  <a:pt x="26377" y="114300"/>
                  <a:pt x="0" y="228600"/>
                  <a:pt x="52754" y="316523"/>
                </a:cubicBezTo>
                <a:cubicBezTo>
                  <a:pt x="105508" y="404446"/>
                  <a:pt x="331177" y="477715"/>
                  <a:pt x="369277" y="527538"/>
                </a:cubicBezTo>
              </a:path>
            </a:pathLst>
          </a:custGeom>
          <a:ln w="571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67"/>
          <p:cNvCxnSpPr>
            <a:stCxn id="101" idx="4"/>
            <a:endCxn id="109" idx="0"/>
          </p:cNvCxnSpPr>
          <p:nvPr/>
        </p:nvCxnSpPr>
        <p:spPr>
          <a:xfrm flipH="1">
            <a:off x="9113997" y="2075329"/>
            <a:ext cx="914400" cy="609600"/>
          </a:xfrm>
          <a:prstGeom prst="line">
            <a:avLst/>
          </a:prstGeom>
          <a:ln w="5715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72"/>
          <p:cNvCxnSpPr>
            <a:stCxn id="109" idx="4"/>
            <a:endCxn id="108" idx="0"/>
          </p:cNvCxnSpPr>
          <p:nvPr/>
        </p:nvCxnSpPr>
        <p:spPr>
          <a:xfrm flipH="1">
            <a:off x="8504397" y="3218329"/>
            <a:ext cx="609600" cy="495300"/>
          </a:xfrm>
          <a:prstGeom prst="line">
            <a:avLst/>
          </a:prstGeom>
          <a:ln w="5715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74"/>
          <p:cNvCxnSpPr>
            <a:stCxn id="109" idx="4"/>
          </p:cNvCxnSpPr>
          <p:nvPr/>
        </p:nvCxnSpPr>
        <p:spPr>
          <a:xfrm>
            <a:off x="9113997" y="3218329"/>
            <a:ext cx="381000" cy="495300"/>
          </a:xfrm>
          <a:prstGeom prst="line">
            <a:avLst/>
          </a:prstGeom>
          <a:ln w="5715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76"/>
          <p:cNvCxnSpPr>
            <a:endCxn id="107" idx="0"/>
          </p:cNvCxnSpPr>
          <p:nvPr/>
        </p:nvCxnSpPr>
        <p:spPr>
          <a:xfrm flipH="1">
            <a:off x="10485597" y="3218329"/>
            <a:ext cx="381000" cy="495300"/>
          </a:xfrm>
          <a:prstGeom prst="line">
            <a:avLst/>
          </a:prstGeom>
          <a:ln w="5715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78"/>
          <p:cNvCxnSpPr/>
          <p:nvPr/>
        </p:nvCxnSpPr>
        <p:spPr>
          <a:xfrm>
            <a:off x="10866597" y="3218329"/>
            <a:ext cx="609600" cy="495300"/>
          </a:xfrm>
          <a:prstGeom prst="line">
            <a:avLst/>
          </a:prstGeom>
          <a:ln w="5715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80"/>
          <p:cNvCxnSpPr>
            <a:stCxn id="101" idx="4"/>
          </p:cNvCxnSpPr>
          <p:nvPr/>
        </p:nvCxnSpPr>
        <p:spPr>
          <a:xfrm>
            <a:off x="10028397" y="2075329"/>
            <a:ext cx="800101" cy="609600"/>
          </a:xfrm>
          <a:prstGeom prst="line">
            <a:avLst/>
          </a:prstGeom>
          <a:ln w="5715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 28"/>
          <p:cNvSpPr/>
          <p:nvPr/>
        </p:nvSpPr>
        <p:spPr>
          <a:xfrm>
            <a:off x="2224382" y="5618329"/>
            <a:ext cx="7003915" cy="820978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INFOCOM</a:t>
            </a:r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15</a:t>
            </a:r>
            <a:endParaRPr kumimoji="1" lang="zh-CN" altLang="en-US" sz="3600" dirty="0" smtClean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03685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2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研究动机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61759" y="3806475"/>
            <a:ext cx="11532828" cy="2708462"/>
          </a:xfrm>
        </p:spPr>
        <p:txBody>
          <a:bodyPr/>
          <a:lstStyle/>
          <a:p>
            <a:r>
              <a:rPr kumimoji="1" lang="en-US" altLang="zh-CN" dirty="0" smtClean="0">
                <a:ea typeface="Microsoft YaHei" charset="0"/>
                <a:cs typeface="Microsoft YaHei" charset="0"/>
              </a:rPr>
              <a:t>ns-2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下仿真：</a:t>
            </a:r>
            <a:r>
              <a:rPr lang="en-US" altLang="zh-CN" dirty="0">
                <a:ea typeface="Microsoft YaHei" charset="0"/>
                <a:cs typeface="Microsoft YaHei" charset="0"/>
              </a:rPr>
              <a:t>1Gbps, 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RTT=100us</a:t>
            </a:r>
            <a:endParaRPr lang="zh-CN" altLang="en-US" dirty="0" smtClean="0">
              <a:ea typeface="Microsoft YaHei" charset="0"/>
              <a:cs typeface="Microsoft YaHei" charset="0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After 150ms:   </a:t>
            </a:r>
          </a:p>
          <a:p>
            <a:pPr lvl="1"/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factor(flow1) &gt; factor(flow4)</a:t>
            </a:r>
          </a:p>
          <a:p>
            <a:pPr lvl="1"/>
            <a:r>
              <a:rPr lang="en-US" altLang="zh-CN" sz="2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cwnd</a:t>
            </a:r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(flow1) ≈ </a:t>
            </a:r>
            <a:r>
              <a:rPr lang="en-US" altLang="zh-CN" sz="2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cwnd</a:t>
            </a:r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(flow4) </a:t>
            </a:r>
          </a:p>
          <a:p>
            <a:pPr lvl="1"/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rate(flow1) ≈ rate(flow4)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ea typeface="Microsoft YaHei" charset="0"/>
              <a:cs typeface="Microsoft YaHei" charset="0"/>
            </a:endParaRPr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2850"/>
            <a:ext cx="11797173" cy="26136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7115" y="3806475"/>
            <a:ext cx="5594885" cy="2475194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155414" y="5918427"/>
            <a:ext cx="11482404" cy="959752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发现：</a:t>
            </a:r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D</a:t>
            </a:r>
            <a:r>
              <a:rPr kumimoji="1" lang="en-US" altLang="zh-CN" sz="3600" baseline="300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TCP</a:t>
            </a:r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不再根据期限进行速率控制</a:t>
            </a:r>
            <a:endParaRPr kumimoji="1" lang="zh-CN" altLang="en-US" sz="36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4431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D</a:t>
            </a:r>
            <a:r>
              <a:rPr lang="en-US" altLang="zh-CN" b="1" baseline="30000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2</a:t>
            </a:r>
            <a:r>
              <a:rPr lang="en-US" altLang="zh-CN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TCP</a:t>
            </a:r>
            <a:r>
              <a:rPr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分析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altLang="zh-CN" dirty="0" smtClean="0">
                    <a:ea typeface="Microsoft YaHei" charset="0"/>
                    <a:cs typeface="Microsoft YaHei" charset="0"/>
                  </a:rPr>
                  <a:t>D</a:t>
                </a:r>
                <a:r>
                  <a:rPr lang="en-US" altLang="zh-CN" baseline="30000" dirty="0">
                    <a:ea typeface="Microsoft YaHei" charset="0"/>
                    <a:cs typeface="Microsoft YaHei" charset="0"/>
                  </a:rPr>
                  <a:t>2</a:t>
                </a:r>
                <a:r>
                  <a:rPr lang="en-US" altLang="zh-CN" dirty="0">
                    <a:ea typeface="Microsoft YaHei" charset="0"/>
                    <a:cs typeface="Microsoft YaHei" charset="0"/>
                  </a:rPr>
                  <a:t>TCP: </a:t>
                </a:r>
                <a:r>
                  <a:rPr lang="zh-CN" altLang="en-US" dirty="0" smtClean="0">
                    <a:ea typeface="Microsoft YaHei" charset="0"/>
                    <a:cs typeface="Microsoft YaHei" charset="0"/>
                  </a:rPr>
                  <a:t>拥塞避免</a:t>
                </a:r>
              </a:p>
              <a:p>
                <a:pPr lvl="1"/>
                <a:r>
                  <a:rPr lang="en-US" altLang="zh-CN" sz="2800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W </a:t>
                </a:r>
                <a:r>
                  <a:rPr lang="en-US" altLang="zh-CN" sz="2800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  <a:sym typeface="Wingdings" pitchFamily="2" charset="2"/>
                  </a:rPr>
                  <a:t>=</a:t>
                </a:r>
                <a:r>
                  <a:rPr lang="en-US" altLang="zh-CN" sz="2800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 </a:t>
                </a:r>
                <a:r>
                  <a:rPr lang="en-US" altLang="zh-CN" sz="2800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W * ( 1 – p / 2 ) </a:t>
                </a:r>
                <a:r>
                  <a:rPr lang="zh-CN" altLang="en-US" sz="2800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，</a:t>
                </a:r>
                <a:r>
                  <a:rPr lang="en-US" altLang="zh-CN" sz="2800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p </a:t>
                </a:r>
                <a:r>
                  <a:rPr lang="en-US" altLang="zh-CN" sz="2800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= </a:t>
                </a:r>
                <a:r>
                  <a:rPr lang="el-GR" altLang="zh-CN" sz="2800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α</a:t>
                </a:r>
                <a:r>
                  <a:rPr lang="en-US" altLang="zh-CN" sz="2800" baseline="30000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d</a:t>
                </a:r>
                <a:endParaRPr lang="zh-CN" altLang="en-US" dirty="0" smtClean="0">
                  <a:solidFill>
                    <a:srgbClr val="333336"/>
                  </a:solidFill>
                  <a:ea typeface="Microsoft YaHei" charset="0"/>
                  <a:cs typeface="Microsoft YaHei" charset="0"/>
                  <a:sym typeface="Wingdings" pitchFamily="2" charset="2"/>
                </a:endParaRPr>
              </a:p>
              <a:p>
                <a:pPr lvl="1"/>
                <a:r>
                  <a:rPr lang="el-GR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  <a:sym typeface="Wingdings" pitchFamily="2" charset="2"/>
                  </a:rPr>
                  <a:t>α</a:t>
                </a:r>
                <a:r>
                  <a:rPr lang="en-US" altLang="zh-CN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  <a:sym typeface="Wingdings" pitchFamily="2" charset="2"/>
                  </a:rPr>
                  <a:t>:</a:t>
                </a:r>
                <a:r>
                  <a:rPr lang="el-GR" altLang="zh-CN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  <a:sym typeface="Wingdings" pitchFamily="2" charset="2"/>
                  </a:rPr>
                  <a:t> </a:t>
                </a:r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  <a:sym typeface="Wingdings" pitchFamily="2" charset="2"/>
                  </a:rPr>
                  <a:t>和</a:t>
                </a:r>
                <a:r>
                  <a:rPr lang="en-US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  <a:sym typeface="Wingdings" pitchFamily="2" charset="2"/>
                  </a:rPr>
                  <a:t>DCTCP</a:t>
                </a:r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  <a:sym typeface="Wingdings" pitchFamily="2" charset="2"/>
                  </a:rPr>
                  <a:t>中相同，是拥塞控制因子</a:t>
                </a:r>
                <a:r>
                  <a:rPr lang="en-US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  <a:sym typeface="Wingdings" pitchFamily="2" charset="2"/>
                  </a:rPr>
                  <a:t>(0 </a:t>
                </a:r>
                <a:r>
                  <a:rPr lang="en-US" altLang="zh-CN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  <a:sym typeface="Wingdings" pitchFamily="2" charset="2"/>
                  </a:rPr>
                  <a:t>≤ </a:t>
                </a:r>
                <a:r>
                  <a:rPr lang="el-GR" altLang="zh-CN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  <a:sym typeface="Wingdings" pitchFamily="2" charset="2"/>
                  </a:rPr>
                  <a:t>α</a:t>
                </a:r>
                <a:r>
                  <a:rPr lang="en-US" altLang="zh-CN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  <a:sym typeface="Wingdings" pitchFamily="2" charset="2"/>
                  </a:rPr>
                  <a:t> ≤ </a:t>
                </a:r>
                <a:r>
                  <a:rPr lang="en-US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  <a:sym typeface="Wingdings" pitchFamily="2" charset="2"/>
                  </a:rPr>
                  <a:t>1)</a:t>
                </a:r>
                <a:endParaRPr lang="zh-CN" altLang="en-US" dirty="0" smtClean="0">
                  <a:solidFill>
                    <a:srgbClr val="333336"/>
                  </a:solidFill>
                  <a:ea typeface="Microsoft YaHei" charset="0"/>
                  <a:cs typeface="Microsoft YaHei" charset="0"/>
                  <a:sym typeface="Wingdings" pitchFamily="2" charset="2"/>
                </a:endParaRPr>
              </a:p>
              <a:p>
                <a:pPr lvl="1"/>
                <a:r>
                  <a:rPr lang="en-US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d:</a:t>
                </a:r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 期限因子</a:t>
                </a:r>
              </a:p>
              <a:p>
                <a:pPr lvl="1"/>
                <a:endParaRPr kumimoji="1" lang="zh-CN" altLang="en-US" dirty="0" smtClean="0">
                  <a:ea typeface="Microsoft YaHei" charset="0"/>
                  <a:cs typeface="Microsoft YaHei" charset="0"/>
                </a:endParaRPr>
              </a:p>
              <a:p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定义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𝑝𝑑</m:t>
                    </m:r>
                    <m:d>
                      <m:dPr>
                        <m:ctrlPr>
                          <a:rPr kumimoji="1" lang="en-US" altLang="zh-CN" sz="2800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altLang="zh-CN" sz="3200" dirty="0">
                            <a:solidFill>
                              <a:srgbClr val="333336"/>
                            </a:solidFill>
                            <a:ea typeface="Microsoft YaHei" charset="0"/>
                            <a:cs typeface="Microsoft YaHei" charset="0"/>
                          </a:rPr>
                          <m:t>α</m:t>
                        </m:r>
                        <m:r>
                          <a:rPr lang="en-US" altLang="zh-CN" sz="3200" b="0" i="0" dirty="0" smtClean="0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0" i="1" dirty="0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sz="3200" b="0" i="1" dirty="0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3200" b="0" i="1" dirty="0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3200" b="0" i="1" dirty="0" smtClean="0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0" i="1" dirty="0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sz="3200" b="0" i="1" dirty="0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3200" b="0" i="1" dirty="0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1" lang="en-US" altLang="zh-CN" sz="3200" b="0" i="0" smtClean="0">
                        <a:solidFill>
                          <a:srgbClr val="333336"/>
                        </a:solidFill>
                        <a:latin typeface="Cambria Math" charset="0"/>
                        <a:ea typeface="Microsoft YaHei" charset="0"/>
                        <a:cs typeface="Microsoft YaHei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sz="3200" b="0" i="1" smtClean="0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altLang="zh-CN" sz="2800" dirty="0">
                            <a:solidFill>
                              <a:srgbClr val="333336"/>
                            </a:solidFill>
                            <a:ea typeface="Microsoft YaHei" charset="0"/>
                            <a:cs typeface="Microsoft YaHei" charset="0"/>
                          </a:rPr>
                          <m:t>α</m:t>
                        </m:r>
                      </m:e>
                      <m:sup>
                        <m:sSub>
                          <m:sSubPr>
                            <m:ctrlPr>
                              <a:rPr kumimoji="1" lang="en-US" altLang="zh-CN" sz="3200" b="0" i="1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200" b="0" i="1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𝑑</m:t>
                            </m:r>
                          </m:e>
                          <m:sub>
                            <m:r>
                              <a:rPr kumimoji="1" lang="en-US" altLang="zh-CN" sz="3200" b="0" i="1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kumimoji="1" lang="en-US" altLang="zh-CN" sz="3200" b="0" i="1" smtClean="0">
                        <a:solidFill>
                          <a:srgbClr val="333336"/>
                        </a:solidFill>
                        <a:latin typeface="Cambria Math" charset="0"/>
                        <a:ea typeface="Microsoft YaHei" charset="0"/>
                        <a:cs typeface="Microsoft YaHei" charset="0"/>
                      </a:rPr>
                      <m:t>−</m:t>
                    </m:r>
                    <m:sSup>
                      <m:sSupPr>
                        <m:ctrlPr>
                          <a:rPr kumimoji="1" lang="en-US" altLang="zh-CN" sz="3200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altLang="zh-CN" sz="2800" dirty="0">
                            <a:solidFill>
                              <a:srgbClr val="333336"/>
                            </a:solidFill>
                            <a:ea typeface="Microsoft YaHei" charset="0"/>
                            <a:cs typeface="Microsoft YaHei" charset="0"/>
                          </a:rPr>
                          <m:t>α</m:t>
                        </m:r>
                      </m:e>
                      <m:sup>
                        <m:sSub>
                          <m:sSubPr>
                            <m:ctrlPr>
                              <a:rPr kumimoji="1" lang="en-US" altLang="zh-CN" sz="3200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200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𝑑</m:t>
                            </m:r>
                          </m:e>
                          <m:sub>
                            <m:r>
                              <a:rPr kumimoji="1" lang="en-US" altLang="zh-CN" sz="3200" b="0" i="1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endParaRPr kumimoji="1" lang="zh-CN" altLang="en-US" sz="3200" b="0" dirty="0" smtClean="0">
                  <a:solidFill>
                    <a:srgbClr val="333336"/>
                  </a:solidFill>
                  <a:ea typeface="Microsoft YaHei" charset="0"/>
                  <a:cs typeface="Microsoft YaHei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𝑝𝑑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0.4,</m:t>
                        </m:r>
                        <m:r>
                          <a:rPr kumimoji="1" lang="en-US" altLang="zh-CN" b="0" i="0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0.4,0.6</m:t>
                        </m:r>
                      </m:e>
                    </m:d>
                    <m:r>
                      <a:rPr kumimoji="1" lang="en-US" altLang="zh-CN" b="0" i="0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=0.116,</m:t>
                    </m:r>
                  </m:oMath>
                </a14:m>
                <a:endParaRPr kumimoji="1" lang="zh-CN" altLang="en-US" b="0" i="0" dirty="0" smtClean="0">
                  <a:latin typeface="Cambria Math" charset="0"/>
                  <a:ea typeface="Microsoft YaHei" charset="0"/>
                  <a:cs typeface="Microsoft YaHei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pd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dPr>
                      <m:e>
                        <m:r>
                          <a:rPr kumimoji="1" lang="en-US" altLang="zh-CN" b="0" i="0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0.6,0.4,0.6</m:t>
                        </m:r>
                      </m:e>
                    </m:d>
                    <m:r>
                      <a:rPr kumimoji="1" lang="en-US" altLang="zh-CN" b="0" i="0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=0.0779</m:t>
                    </m:r>
                  </m:oMath>
                </a14:m>
                <a:endParaRPr kumimoji="1" lang="zh-CN" altLang="en-US" b="0" i="0" dirty="0" smtClean="0">
                  <a:latin typeface="Cambria Math" charset="0"/>
                  <a:ea typeface="Microsoft YaHei" charset="0"/>
                  <a:cs typeface="Microsoft YaHei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pd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dPr>
                      <m:e>
                        <m:r>
                          <a:rPr kumimoji="1" lang="en-US" altLang="zh-CN" b="0" i="0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0.6,0.4,0.6</m:t>
                        </m:r>
                      </m:e>
                    </m:d>
                    <m:r>
                      <a:rPr kumimoji="1" lang="en-US" altLang="zh-CN" b="0" i="0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=0.019</m:t>
                    </m:r>
                  </m:oMath>
                </a14:m>
                <a:endParaRPr kumimoji="1" lang="zh-CN" altLang="en-US" dirty="0" smtClean="0">
                  <a:ea typeface="Microsoft YaHei" charset="0"/>
                  <a:cs typeface="Microsoft YaHei" charset="0"/>
                </a:endParaRPr>
              </a:p>
              <a:p>
                <a:endParaRPr kumimoji="1" lang="zh-CN" altLang="en-US" dirty="0">
                  <a:ea typeface="Microsoft YaHei" charset="0"/>
                  <a:cs typeface="Microsoft YaHei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3"/>
                <a:stretch>
                  <a:fillRect l="-317" t="-11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8" name="Group 22"/>
          <p:cNvGrpSpPr/>
          <p:nvPr/>
        </p:nvGrpSpPr>
        <p:grpSpPr>
          <a:xfrm>
            <a:off x="6849861" y="1210458"/>
            <a:ext cx="6447851" cy="6412043"/>
            <a:chOff x="4067750" y="1436557"/>
            <a:chExt cx="6447851" cy="6412043"/>
          </a:xfrm>
        </p:grpSpPr>
        <p:grpSp>
          <p:nvGrpSpPr>
            <p:cNvPr id="109" name="Group 21"/>
            <p:cNvGrpSpPr/>
            <p:nvPr/>
          </p:nvGrpSpPr>
          <p:grpSpPr>
            <a:xfrm>
              <a:off x="4067750" y="1436557"/>
              <a:ext cx="6447851" cy="6412043"/>
              <a:chOff x="4067750" y="1436557"/>
              <a:chExt cx="6447851" cy="6412043"/>
            </a:xfrm>
          </p:grpSpPr>
          <p:grpSp>
            <p:nvGrpSpPr>
              <p:cNvPr id="111" name="Group 45"/>
              <p:cNvGrpSpPr/>
              <p:nvPr/>
            </p:nvGrpSpPr>
            <p:grpSpPr>
              <a:xfrm>
                <a:off x="4067750" y="1436557"/>
                <a:ext cx="6447851" cy="6412043"/>
                <a:chOff x="4214320" y="980026"/>
                <a:chExt cx="5158280" cy="6030374"/>
              </a:xfrm>
            </p:grpSpPr>
            <p:sp>
              <p:nvSpPr>
                <p:cNvPr id="125" name="Arc 19"/>
                <p:cNvSpPr/>
                <p:nvPr/>
              </p:nvSpPr>
              <p:spPr>
                <a:xfrm rot="5400000">
                  <a:off x="3926961" y="1267385"/>
                  <a:ext cx="4013200" cy="3438482"/>
                </a:xfrm>
                <a:prstGeom prst="arc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Arc 24"/>
                <p:cNvSpPr/>
                <p:nvPr/>
              </p:nvSpPr>
              <p:spPr>
                <a:xfrm rot="16200000">
                  <a:off x="5646759" y="3284559"/>
                  <a:ext cx="4013200" cy="3438482"/>
                </a:xfrm>
                <a:prstGeom prst="arc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2" name="Group 20"/>
              <p:cNvGrpSpPr/>
              <p:nvPr/>
            </p:nvGrpSpPr>
            <p:grpSpPr>
              <a:xfrm>
                <a:off x="5657850" y="1905000"/>
                <a:ext cx="3638550" cy="4240887"/>
                <a:chOff x="5657850" y="1905000"/>
                <a:chExt cx="3638550" cy="4240887"/>
              </a:xfrm>
            </p:grpSpPr>
            <p:sp>
              <p:nvSpPr>
                <p:cNvPr id="113" name="TextBox 6"/>
                <p:cNvSpPr txBox="1"/>
                <p:nvPr/>
              </p:nvSpPr>
              <p:spPr>
                <a:xfrm>
                  <a:off x="5791200" y="3896380"/>
                  <a:ext cx="31376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>
                      <a:solidFill>
                        <a:srgbClr val="333336"/>
                      </a:solidFill>
                      <a:latin typeface="Calibri"/>
                      <a:ea typeface="Arial"/>
                      <a:cs typeface="Arial"/>
                    </a:rPr>
                    <a:t>p</a:t>
                  </a:r>
                  <a:endParaRPr lang="en-US" sz="2800" dirty="0">
                    <a:solidFill>
                      <a:srgbClr val="333336"/>
                    </a:solidFill>
                    <a:latin typeface="Calibri"/>
                    <a:ea typeface="Arial"/>
                    <a:cs typeface="Arial"/>
                  </a:endParaRPr>
                </a:p>
              </p:txBody>
            </p:sp>
            <p:cxnSp>
              <p:nvCxnSpPr>
                <p:cNvPr id="114" name="Straight Connector 8"/>
                <p:cNvCxnSpPr/>
                <p:nvPr/>
              </p:nvCxnSpPr>
              <p:spPr>
                <a:xfrm>
                  <a:off x="6191250" y="3124200"/>
                  <a:ext cx="15452" cy="25908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0"/>
                <p:cNvCxnSpPr/>
                <p:nvPr/>
              </p:nvCxnSpPr>
              <p:spPr>
                <a:xfrm>
                  <a:off x="6206701" y="5715000"/>
                  <a:ext cx="2727749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2"/>
                <p:cNvCxnSpPr>
                  <a:stCxn id="125" idx="0"/>
                  <a:endCxn id="126" idx="0"/>
                </p:cNvCxnSpPr>
                <p:nvPr/>
              </p:nvCxnSpPr>
              <p:spPr>
                <a:xfrm flipH="1">
                  <a:off x="6217498" y="3570157"/>
                  <a:ext cx="2148356" cy="2144844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25"/>
                <p:cNvCxnSpPr/>
                <p:nvPr/>
              </p:nvCxnSpPr>
              <p:spPr>
                <a:xfrm>
                  <a:off x="8477216" y="3581400"/>
                  <a:ext cx="0" cy="21336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26"/>
                <p:cNvCxnSpPr>
                  <a:stCxn id="126" idx="2"/>
                </p:cNvCxnSpPr>
                <p:nvPr/>
              </p:nvCxnSpPr>
              <p:spPr>
                <a:xfrm flipH="1">
                  <a:off x="6209688" y="3581401"/>
                  <a:ext cx="2156862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9" name="TextBox 27"/>
                <p:cNvSpPr txBox="1"/>
                <p:nvPr/>
              </p:nvSpPr>
              <p:spPr>
                <a:xfrm>
                  <a:off x="5657850" y="3218330"/>
                  <a:ext cx="692705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dirty="0" smtClean="0"/>
                    <a:t>1.0</a:t>
                  </a:r>
                  <a:endParaRPr lang="en-US" sz="1800" dirty="0"/>
                </a:p>
              </p:txBody>
            </p:sp>
            <p:sp>
              <p:nvSpPr>
                <p:cNvPr id="120" name="TextBox 29"/>
                <p:cNvSpPr txBox="1"/>
                <p:nvPr/>
              </p:nvSpPr>
              <p:spPr>
                <a:xfrm>
                  <a:off x="8027426" y="5715000"/>
                  <a:ext cx="692705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dirty="0" smtClean="0"/>
                    <a:t>1.0</a:t>
                  </a:r>
                  <a:endParaRPr lang="en-US" sz="1800" dirty="0"/>
                </a:p>
              </p:txBody>
            </p:sp>
            <p:sp>
              <p:nvSpPr>
                <p:cNvPr id="121" name="TextBox 35"/>
                <p:cNvSpPr txBox="1"/>
                <p:nvPr/>
              </p:nvSpPr>
              <p:spPr>
                <a:xfrm>
                  <a:off x="6115050" y="1905000"/>
                  <a:ext cx="3181350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 smtClean="0">
                      <a:latin typeface="Calibri" pitchFamily="34" charset="0"/>
                    </a:rPr>
                    <a:t>               </a:t>
                  </a:r>
                  <a:r>
                    <a:rPr lang="en-US" sz="2000" dirty="0" smtClean="0">
                      <a:latin typeface="Calibri" pitchFamily="34" charset="0"/>
                    </a:rPr>
                    <a:t>d = 1</a:t>
                  </a:r>
                </a:p>
                <a:p>
                  <a:r>
                    <a:rPr lang="en-US" sz="2000" dirty="0" smtClean="0">
                      <a:latin typeface="Calibri" pitchFamily="34" charset="0"/>
                    </a:rPr>
                    <a:t>            d &lt; 1 (far deadline)</a:t>
                  </a:r>
                </a:p>
                <a:p>
                  <a:r>
                    <a:rPr lang="en-US" sz="2000" dirty="0" smtClean="0">
                      <a:latin typeface="Calibri" pitchFamily="34" charset="0"/>
                    </a:rPr>
                    <a:t>            d &gt; 1  (near deadline)</a:t>
                  </a:r>
                  <a:endParaRPr lang="en-US" sz="1800" dirty="0" smtClean="0"/>
                </a:p>
              </p:txBody>
            </p:sp>
            <p:cxnSp>
              <p:nvCxnSpPr>
                <p:cNvPr id="122" name="Straight Connector 37"/>
                <p:cNvCxnSpPr/>
                <p:nvPr/>
              </p:nvCxnSpPr>
              <p:spPr>
                <a:xfrm>
                  <a:off x="6172200" y="2129116"/>
                  <a:ext cx="571500" cy="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38"/>
                <p:cNvCxnSpPr/>
                <p:nvPr/>
              </p:nvCxnSpPr>
              <p:spPr>
                <a:xfrm>
                  <a:off x="6172200" y="2457026"/>
                  <a:ext cx="571500" cy="0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42"/>
                <p:cNvCxnSpPr/>
                <p:nvPr/>
              </p:nvCxnSpPr>
              <p:spPr>
                <a:xfrm>
                  <a:off x="6172200" y="2769946"/>
                  <a:ext cx="571500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0" name="TextBox 18"/>
            <p:cNvSpPr txBox="1"/>
            <p:nvPr/>
          </p:nvSpPr>
          <p:spPr>
            <a:xfrm>
              <a:off x="7315200" y="5725180"/>
              <a:ext cx="304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dirty="0" smtClean="0">
                  <a:solidFill>
                    <a:srgbClr val="333336"/>
                  </a:solidFill>
                  <a:latin typeface="Calibri"/>
                </a:rPr>
                <a:t>α</a:t>
              </a:r>
              <a:endParaRPr lang="en-US" sz="2800" dirty="0"/>
            </a:p>
          </p:txBody>
        </p:sp>
      </p:grpSp>
      <p:grpSp>
        <p:nvGrpSpPr>
          <p:cNvPr id="128" name="Group 44"/>
          <p:cNvGrpSpPr/>
          <p:nvPr/>
        </p:nvGrpSpPr>
        <p:grpSpPr>
          <a:xfrm>
            <a:off x="7914404" y="3413572"/>
            <a:ext cx="2237771" cy="365760"/>
            <a:chOff x="5132293" y="2953871"/>
            <a:chExt cx="2237771" cy="365760"/>
          </a:xfrm>
        </p:grpSpPr>
        <p:sp>
          <p:nvSpPr>
            <p:cNvPr id="129" name="Right Arrow 39"/>
            <p:cNvSpPr/>
            <p:nvPr/>
          </p:nvSpPr>
          <p:spPr>
            <a:xfrm>
              <a:off x="5791200" y="2998694"/>
              <a:ext cx="304800" cy="304800"/>
            </a:xfrm>
            <a:prstGeom prst="rightArrow">
              <a:avLst/>
            </a:prstGeom>
            <a:solidFill>
              <a:srgbClr val="0432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" name="Straight Connector 40"/>
            <p:cNvCxnSpPr/>
            <p:nvPr/>
          </p:nvCxnSpPr>
          <p:spPr>
            <a:xfrm flipH="1">
              <a:off x="6172200" y="3137647"/>
              <a:ext cx="1197864" cy="0"/>
            </a:xfrm>
            <a:prstGeom prst="line">
              <a:avLst/>
            </a:prstGeom>
            <a:ln w="28575">
              <a:solidFill>
                <a:srgbClr val="0432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41"/>
            <p:cNvSpPr txBox="1"/>
            <p:nvPr/>
          </p:nvSpPr>
          <p:spPr>
            <a:xfrm>
              <a:off x="5132293" y="2953871"/>
              <a:ext cx="548640" cy="365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0070C0"/>
                  </a:solidFill>
                  <a:latin typeface="Calibri"/>
                  <a:cs typeface="Arial"/>
                </a:rPr>
                <a:t>far</a:t>
              </a:r>
              <a:endParaRPr lang="en-US" b="1" baseline="300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2" name="Group 46"/>
          <p:cNvGrpSpPr/>
          <p:nvPr/>
        </p:nvGrpSpPr>
        <p:grpSpPr>
          <a:xfrm>
            <a:off x="7775452" y="4888266"/>
            <a:ext cx="2376723" cy="376517"/>
            <a:chOff x="4993341" y="4428565"/>
            <a:chExt cx="2376723" cy="376517"/>
          </a:xfrm>
        </p:grpSpPr>
        <p:cxnSp>
          <p:nvCxnSpPr>
            <p:cNvPr id="133" name="Straight Connector 33"/>
            <p:cNvCxnSpPr/>
            <p:nvPr/>
          </p:nvCxnSpPr>
          <p:spPr>
            <a:xfrm flipH="1">
              <a:off x="6172200" y="4648200"/>
              <a:ext cx="1197864" cy="0"/>
            </a:xfrm>
            <a:prstGeom prst="line">
              <a:avLst/>
            </a:prstGeom>
            <a:ln w="28575">
              <a:solidFill>
                <a:srgbClr val="0432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Right Arrow 36"/>
            <p:cNvSpPr/>
            <p:nvPr/>
          </p:nvSpPr>
          <p:spPr>
            <a:xfrm>
              <a:off x="5791200" y="4500282"/>
              <a:ext cx="304800" cy="304800"/>
            </a:xfrm>
            <a:prstGeom prst="rightArrow">
              <a:avLst/>
            </a:prstGeom>
            <a:solidFill>
              <a:srgbClr val="0432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Box 43"/>
            <p:cNvSpPr txBox="1"/>
            <p:nvPr/>
          </p:nvSpPr>
          <p:spPr>
            <a:xfrm>
              <a:off x="4993341" y="4428565"/>
              <a:ext cx="731520" cy="365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0070C0"/>
                  </a:solidFill>
                  <a:latin typeface="Calibri"/>
                  <a:cs typeface="Arial"/>
                </a:rPr>
                <a:t>near</a:t>
              </a:r>
              <a:endParaRPr lang="en-US" b="1" baseline="300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6" name="Group 51"/>
          <p:cNvGrpSpPr/>
          <p:nvPr/>
        </p:nvGrpSpPr>
        <p:grpSpPr>
          <a:xfrm>
            <a:off x="7841791" y="4117301"/>
            <a:ext cx="2354988" cy="400110"/>
            <a:chOff x="5059680" y="3657600"/>
            <a:chExt cx="2354988" cy="400110"/>
          </a:xfrm>
        </p:grpSpPr>
        <p:cxnSp>
          <p:nvCxnSpPr>
            <p:cNvPr id="137" name="Straight Connector 47"/>
            <p:cNvCxnSpPr/>
            <p:nvPr/>
          </p:nvCxnSpPr>
          <p:spPr>
            <a:xfrm flipH="1">
              <a:off x="6216804" y="3863898"/>
              <a:ext cx="1197864" cy="0"/>
            </a:xfrm>
            <a:prstGeom prst="line">
              <a:avLst/>
            </a:prstGeom>
            <a:ln w="28575">
              <a:solidFill>
                <a:srgbClr val="0432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ight Arrow 48"/>
            <p:cNvSpPr/>
            <p:nvPr/>
          </p:nvSpPr>
          <p:spPr>
            <a:xfrm>
              <a:off x="5804208" y="3711498"/>
              <a:ext cx="304800" cy="304800"/>
            </a:xfrm>
            <a:prstGeom prst="rightArrow">
              <a:avLst/>
            </a:prstGeom>
            <a:solidFill>
              <a:srgbClr val="0432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50"/>
            <p:cNvSpPr txBox="1"/>
            <p:nvPr/>
          </p:nvSpPr>
          <p:spPr>
            <a:xfrm>
              <a:off x="5059680" y="3657600"/>
              <a:ext cx="731520" cy="4001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0070C0"/>
                  </a:solidFill>
                  <a:latin typeface="Calibri"/>
                  <a:cs typeface="Arial"/>
                </a:rPr>
                <a:t>d = 1</a:t>
              </a:r>
              <a:endParaRPr lang="en-US" b="1" baseline="30000" dirty="0">
                <a:solidFill>
                  <a:srgbClr val="0070C0"/>
                </a:solidFill>
              </a:endParaRPr>
            </a:p>
          </p:txBody>
        </p:sp>
      </p:grpSp>
      <p:sp>
        <p:nvSpPr>
          <p:cNvPr id="145" name="右大括号 144"/>
          <p:cNvSpPr/>
          <p:nvPr/>
        </p:nvSpPr>
        <p:spPr>
          <a:xfrm>
            <a:off x="10196779" y="3597348"/>
            <a:ext cx="418212" cy="1510553"/>
          </a:xfrm>
          <a:prstGeom prst="rightBrac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6" name="文本框 145"/>
          <p:cNvSpPr txBox="1"/>
          <p:nvPr/>
        </p:nvSpPr>
        <p:spPr>
          <a:xfrm>
            <a:off x="10614991" y="4171199"/>
            <a:ext cx="545371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p</a:t>
            </a:r>
            <a:r>
              <a:rPr kumimoji="1" lang="en-US" altLang="zh-CN" dirty="0" err="1" smtClean="0"/>
              <a:t>d</a:t>
            </a:r>
            <a:endParaRPr kumimoji="1" lang="zh-CN" altLang="en-US" dirty="0"/>
          </a:p>
        </p:txBody>
      </p:sp>
      <p:sp>
        <p:nvSpPr>
          <p:cNvPr id="259" name="文本框 258"/>
          <p:cNvSpPr txBox="1"/>
          <p:nvPr/>
        </p:nvSpPr>
        <p:spPr>
          <a:xfrm>
            <a:off x="4786657" y="5695089"/>
            <a:ext cx="396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60" name="TextBox 29"/>
          <p:cNvSpPr txBox="1"/>
          <p:nvPr/>
        </p:nvSpPr>
        <p:spPr>
          <a:xfrm>
            <a:off x="7302057" y="5687564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.</a:t>
            </a:r>
            <a:endParaRPr lang="en-US" sz="1800" dirty="0"/>
          </a:p>
        </p:txBody>
      </p:sp>
      <p:cxnSp>
        <p:nvCxnSpPr>
          <p:cNvPr id="265" name="Straight Connector 31"/>
          <p:cNvCxnSpPr/>
          <p:nvPr/>
        </p:nvCxnSpPr>
        <p:spPr>
          <a:xfrm flipV="1">
            <a:off x="10325911" y="3507701"/>
            <a:ext cx="0" cy="2133600"/>
          </a:xfrm>
          <a:prstGeom prst="line">
            <a:avLst/>
          </a:prstGeom>
          <a:ln w="28575">
            <a:solidFill>
              <a:srgbClr val="0432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397" y="2916908"/>
            <a:ext cx="6039605" cy="2734608"/>
          </a:xfrm>
          <a:prstGeom prst="rect">
            <a:avLst/>
          </a:prstGeom>
        </p:spPr>
      </p:pic>
      <p:sp>
        <p:nvSpPr>
          <p:cNvPr id="58" name="圆角矩形 57"/>
          <p:cNvSpPr/>
          <p:nvPr/>
        </p:nvSpPr>
        <p:spPr>
          <a:xfrm>
            <a:off x="251530" y="5876832"/>
            <a:ext cx="11844354" cy="959752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结论</a:t>
            </a:r>
            <a:r>
              <a:rPr kumimoji="1" lang="zh-CN" altLang="en-US" sz="36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期限不同</a:t>
            </a:r>
            <a:r>
              <a:rPr kumimoji="1" lang="zh-CN" altLang="en-US" sz="36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，</a:t>
            </a:r>
            <a:r>
              <a:rPr lang="en-US" altLang="zh-CN" sz="3600" dirty="0" smtClean="0">
                <a:latin typeface="Microsoft YaHei" charset="0"/>
                <a:ea typeface="Microsoft YaHei" charset="0"/>
                <a:cs typeface="Microsoft YaHei" charset="0"/>
              </a:rPr>
              <a:t>D</a:t>
            </a:r>
            <a:r>
              <a:rPr lang="en-US" altLang="zh-CN" sz="3600" baseline="30000" dirty="0" smtClean="0"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lang="en-US" altLang="zh-CN" sz="3600" dirty="0" smtClean="0">
                <a:latin typeface="Microsoft YaHei" charset="0"/>
                <a:ea typeface="Microsoft YaHei" charset="0"/>
                <a:cs typeface="Microsoft YaHei" charset="0"/>
              </a:rPr>
              <a:t>TCP</a:t>
            </a:r>
            <a:r>
              <a:rPr lang="zh-CN" altLang="en-US" sz="3600" dirty="0" smtClean="0">
                <a:latin typeface="Microsoft YaHei" charset="0"/>
                <a:ea typeface="Microsoft YaHei" charset="0"/>
                <a:cs typeface="Microsoft YaHei" charset="0"/>
              </a:rPr>
              <a:t>的惩罚函数随拥塞先增大后减小</a:t>
            </a:r>
            <a:endParaRPr kumimoji="1" lang="zh-CN" altLang="en-US" sz="3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77319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animBg="1"/>
      <p:bldP spid="145" grpId="1" animBg="1"/>
      <p:bldP spid="146" grpId="0" animBg="1"/>
      <p:bldP spid="146" grpId="1" animBg="1"/>
      <p:bldP spid="5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“越拥塞，越区分”的原则</a:t>
            </a:r>
            <a:endParaRPr kumimoji="1"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如何设计区分函数：</a:t>
                </a:r>
              </a:p>
              <a:p>
                <a:pPr lvl="1"/>
                <a:r>
                  <a:rPr lang="en-US" altLang="zh-CN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PI(principle</a:t>
                </a:r>
                <a:r>
                  <a:rPr lang="zh-CN" altLang="en-US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 </a:t>
                </a:r>
                <a:r>
                  <a:rPr lang="en-US" altLang="zh-CN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of</a:t>
                </a:r>
                <a:r>
                  <a:rPr lang="zh-CN" altLang="en-US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 </a:t>
                </a:r>
                <a:r>
                  <a:rPr lang="en-US" altLang="zh-CN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imminence):</a:t>
                </a:r>
                <a:r>
                  <a:rPr lang="zh-CN" altLang="en-US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 期限近的流要比期限远的流得到更多带宽</a:t>
                </a:r>
              </a:p>
              <a:p>
                <a:pPr lvl="1"/>
                <a:r>
                  <a:rPr lang="en-US" altLang="zh-CN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PD(principle</a:t>
                </a:r>
                <a:r>
                  <a:rPr lang="zh-CN" altLang="en-US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 </a:t>
                </a:r>
                <a:r>
                  <a:rPr lang="en-US" altLang="zh-CN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of</a:t>
                </a:r>
                <a:r>
                  <a:rPr lang="zh-CN" altLang="en-US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 </a:t>
                </a:r>
                <a:r>
                  <a:rPr lang="en-US" altLang="zh-CN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differentiation):</a:t>
                </a:r>
                <a:r>
                  <a:rPr lang="zh-CN" altLang="en-US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 随着拥塞程度增加，根据期限不同，流之间区分度要越大</a:t>
                </a:r>
              </a:p>
              <a:p>
                <a:r>
                  <a:rPr kumimoji="1" lang="en-US" altLang="zh-CN" sz="2700" dirty="0" smtClean="0">
                    <a:ea typeface="Microsoft YaHei" charset="0"/>
                    <a:cs typeface="Microsoft YaHei" charset="0"/>
                  </a:rPr>
                  <a:t>LPD</a:t>
                </a:r>
                <a:r>
                  <a:rPr kumimoji="1" lang="zh-CN" altLang="en-US" sz="2700" dirty="0" smtClean="0">
                    <a:ea typeface="Microsoft YaHei" charset="0"/>
                    <a:cs typeface="Microsoft YaHei" charset="0"/>
                  </a:rPr>
                  <a:t> 策略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>
                        <a:solidFill>
                          <a:srgbClr val="333336"/>
                        </a:solidFill>
                        <a:latin typeface="Cambria Math" charset="0"/>
                        <a:ea typeface="Microsoft YaHei" charset="0"/>
                        <a:cs typeface="Microsoft YaHei" charset="0"/>
                      </a:rPr>
                      <m:t>𝑤</m:t>
                    </m:r>
                    <m:r>
                      <a:rPr lang="en-US" altLang="zh-CN">
                        <a:solidFill>
                          <a:srgbClr val="333336"/>
                        </a:solidFill>
                        <a:latin typeface="Cambria Math" charset="0"/>
                        <a:ea typeface="Microsoft YaHei" charset="0"/>
                        <a:cs typeface="Microsoft YaHei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cs-CZ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cs-CZ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eqArrPr>
                          <m:e>
                            <m:r>
                              <a:rPr lang="en-US" altLang="zh-CN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𝑤</m:t>
                            </m:r>
                            <m:r>
                              <a:rPr lang="en-US" altLang="zh-CN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333336"/>
                                    </a:solidFill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>
                                    <a:solidFill>
                                      <a:srgbClr val="333336"/>
                                    </a:solidFill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1−</m:t>
                                </m:r>
                                <m:r>
                                  <m:rPr>
                                    <m:nor/>
                                  </m:rPr>
                                  <a:rPr lang="el-GR" altLang="zh-CN" dirty="0">
                                    <a:solidFill>
                                      <a:srgbClr val="333336"/>
                                    </a:solidFill>
                                    <a:ea typeface="Microsoft YaHei" charset="0"/>
                                    <a:cs typeface="Microsoft YaHei" charset="0"/>
                                  </a:rPr>
                                  <m:t>α</m:t>
                                </m:r>
                                <m:r>
                                  <a:rPr lang="el-GR" altLang="zh-CN" dirty="0">
                                    <a:solidFill>
                                      <a:srgbClr val="333336"/>
                                    </a:solidFill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×</m:t>
                                </m:r>
                                <m:f>
                                  <m:fPr>
                                    <m:ctrlPr>
                                      <a:rPr lang="bg-BG" altLang="zh-CN" i="1" dirty="0">
                                        <a:solidFill>
                                          <a:srgbClr val="333336"/>
                                        </a:solidFill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dirty="0">
                                        <a:solidFill>
                                          <a:srgbClr val="333336"/>
                                        </a:solidFill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i="1" dirty="0">
                                            <a:solidFill>
                                              <a:srgbClr val="333336"/>
                                            </a:solidFill>
                                            <a:latin typeface="Cambria Math" charset="0"/>
                                            <a:ea typeface="Microsoft YaHei" charset="0"/>
                                            <a:cs typeface="Microsoft YaHei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dirty="0">
                                            <a:solidFill>
                                              <a:srgbClr val="333336"/>
                                            </a:solidFill>
                                            <a:latin typeface="Cambria Math" charset="0"/>
                                            <a:ea typeface="Microsoft YaHei" charset="0"/>
                                            <a:cs typeface="Microsoft YaHei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dirty="0">
                                            <a:solidFill>
                                              <a:srgbClr val="333336"/>
                                            </a:solidFill>
                                            <a:latin typeface="Cambria Math" charset="0"/>
                                            <a:ea typeface="Microsoft YaHei" charset="0"/>
                                            <a:cs typeface="Microsoft YaHei" charset="0"/>
                                          </a:rPr>
                                          <m:t>𝑚𝑎𝑥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r>
                              <a:rPr lang="zh-CN" altLang="en-US" b="0" i="0" dirty="0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，</m:t>
                            </m:r>
                            <m:r>
                              <a:rPr lang="zh-CN" altLang="en-US" b="0" i="1" dirty="0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没有拥塞</m:t>
                            </m:r>
                          </m:e>
                          <m:e>
                            <m:r>
                              <a:rPr lang="en-US" altLang="zh-CN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𝑤</m:t>
                            </m:r>
                            <m:r>
                              <a:rPr lang="el-GR" altLang="zh-CN" dirty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×</m:t>
                            </m:r>
                            <m:d>
                              <m:dPr>
                                <m:ctrlPr>
                                  <a:rPr lang="en-US" altLang="zh-CN" i="1" dirty="0">
                                    <a:solidFill>
                                      <a:srgbClr val="333336"/>
                                    </a:solidFill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dirty="0">
                                    <a:solidFill>
                                      <a:srgbClr val="333336"/>
                                    </a:solidFill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1−</m:t>
                                </m:r>
                                <m:r>
                                  <m:rPr>
                                    <m:nor/>
                                  </m:rPr>
                                  <a:rPr lang="el-GR" altLang="zh-CN" dirty="0">
                                    <a:solidFill>
                                      <a:srgbClr val="333336"/>
                                    </a:solidFill>
                                    <a:ea typeface="Microsoft YaHei" charset="0"/>
                                    <a:cs typeface="Microsoft YaHei" charset="0"/>
                                  </a:rPr>
                                  <m:t>α</m:t>
                                </m:r>
                                <m:r>
                                  <a:rPr lang="el-GR" altLang="zh-CN" dirty="0">
                                    <a:solidFill>
                                      <a:srgbClr val="333336"/>
                                    </a:solidFill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×</m:t>
                                </m:r>
                                <m:f>
                                  <m:fPr>
                                    <m:ctrlPr>
                                      <a:rPr lang="bg-BG" altLang="zh-CN" i="1" dirty="0">
                                        <a:solidFill>
                                          <a:srgbClr val="333336"/>
                                        </a:solidFill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dirty="0">
                                        <a:solidFill>
                                          <a:srgbClr val="333336"/>
                                        </a:solidFill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i="1" dirty="0">
                                            <a:solidFill>
                                              <a:srgbClr val="333336"/>
                                            </a:solidFill>
                                            <a:latin typeface="Cambria Math" charset="0"/>
                                            <a:ea typeface="Microsoft YaHei" charset="0"/>
                                            <a:cs typeface="Microsoft YaHei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dirty="0">
                                            <a:solidFill>
                                              <a:srgbClr val="333336"/>
                                            </a:solidFill>
                                            <a:latin typeface="Cambria Math" charset="0"/>
                                            <a:ea typeface="Microsoft YaHei" charset="0"/>
                                            <a:cs typeface="Microsoft YaHei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dirty="0">
                                            <a:solidFill>
                                              <a:srgbClr val="333336"/>
                                            </a:solidFill>
                                            <a:latin typeface="Cambria Math" charset="0"/>
                                            <a:ea typeface="Microsoft YaHei" charset="0"/>
                                            <a:cs typeface="Microsoft YaHei" charset="0"/>
                                          </a:rPr>
                                          <m:t>𝑚𝑎𝑥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r>
                              <a:rPr lang="zh-CN" altLang="en-US" b="0" i="0" dirty="0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，</m:t>
                            </m:r>
                            <m:r>
                              <a:rPr lang="zh-CN" altLang="en-US" b="0" i="1" dirty="0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发生拥塞</m:t>
                            </m:r>
                          </m:e>
                        </m:eqArr>
                      </m:e>
                    </m:d>
                  </m:oMath>
                </a14:m>
                <a:endParaRPr lang="zh-CN" altLang="en-US" dirty="0" smtClean="0">
                  <a:solidFill>
                    <a:srgbClr val="333336"/>
                  </a:solidFill>
                  <a:ea typeface="Microsoft YaHei" charset="0"/>
                  <a:cs typeface="Microsoft YaHei" charset="0"/>
                </a:endParaRPr>
              </a:p>
              <a:p>
                <a:pPr lvl="1"/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随着拥塞程度增加，</a:t>
                </a:r>
                <a:r>
                  <a:rPr lang="en-US" altLang="zh-CN" dirty="0" err="1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pd</a:t>
                </a:r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增大</a:t>
                </a:r>
                <a:endParaRPr lang="zh-CN" altLang="en-US" dirty="0">
                  <a:solidFill>
                    <a:srgbClr val="333336"/>
                  </a:solidFill>
                  <a:ea typeface="Microsoft YaHei" charset="0"/>
                  <a:cs typeface="Microsoft YaHei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317" t="-11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8"/>
          <p:cNvCxnSpPr/>
          <p:nvPr/>
        </p:nvCxnSpPr>
        <p:spPr>
          <a:xfrm>
            <a:off x="8973361" y="2898101"/>
            <a:ext cx="15452" cy="2590800"/>
          </a:xfrm>
          <a:prstGeom prst="line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0"/>
          <p:cNvCxnSpPr/>
          <p:nvPr/>
        </p:nvCxnSpPr>
        <p:spPr>
          <a:xfrm>
            <a:off x="8988812" y="5488901"/>
            <a:ext cx="27277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5"/>
          <p:cNvCxnSpPr/>
          <p:nvPr/>
        </p:nvCxnSpPr>
        <p:spPr>
          <a:xfrm>
            <a:off x="11259327" y="3355301"/>
            <a:ext cx="0" cy="21336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6"/>
          <p:cNvCxnSpPr/>
          <p:nvPr/>
        </p:nvCxnSpPr>
        <p:spPr>
          <a:xfrm flipH="1">
            <a:off x="8991799" y="3355302"/>
            <a:ext cx="2156862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0"/>
          <p:cNvSpPr/>
          <p:nvPr/>
        </p:nvSpPr>
        <p:spPr>
          <a:xfrm>
            <a:off x="407293" y="5759602"/>
            <a:ext cx="11844354" cy="959752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结论</a:t>
            </a:r>
            <a:r>
              <a:rPr kumimoji="1" lang="zh-CN" altLang="en-US" sz="36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期限不同</a:t>
            </a:r>
            <a:r>
              <a:rPr kumimoji="1" lang="zh-CN" altLang="en-US" sz="36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，</a:t>
            </a:r>
            <a:r>
              <a:rPr lang="en-US" altLang="zh-CN" sz="3600" dirty="0" smtClean="0">
                <a:latin typeface="Microsoft YaHei" charset="0"/>
                <a:ea typeface="Microsoft YaHei" charset="0"/>
                <a:cs typeface="Microsoft YaHei" charset="0"/>
              </a:rPr>
              <a:t>LPD</a:t>
            </a:r>
            <a:r>
              <a:rPr lang="zh-CN" altLang="en-US" sz="3600" dirty="0" smtClean="0">
                <a:latin typeface="Microsoft YaHei" charset="0"/>
                <a:ea typeface="Microsoft YaHei" charset="0"/>
                <a:cs typeface="Microsoft YaHei" charset="0"/>
              </a:rPr>
              <a:t>的惩罚函数随拥塞先增大而增大</a:t>
            </a:r>
            <a:endParaRPr kumimoji="1" lang="zh-CN" altLang="en-US" sz="3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13" name="直线连接符 12"/>
          <p:cNvCxnSpPr/>
          <p:nvPr/>
        </p:nvCxnSpPr>
        <p:spPr>
          <a:xfrm flipV="1">
            <a:off x="8988812" y="3865418"/>
            <a:ext cx="2270515" cy="1623483"/>
          </a:xfrm>
          <a:prstGeom prst="line">
            <a:avLst/>
          </a:prstGeom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 flipV="1">
            <a:off x="8988812" y="4551218"/>
            <a:ext cx="2270515" cy="937683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9"/>
          <p:cNvSpPr txBox="1"/>
          <p:nvPr/>
        </p:nvSpPr>
        <p:spPr>
          <a:xfrm>
            <a:off x="10931236" y="5488901"/>
            <a:ext cx="571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1.0</a:t>
            </a:r>
            <a:endParaRPr lang="en-US" sz="1800" dirty="0"/>
          </a:p>
        </p:txBody>
      </p:sp>
      <p:sp>
        <p:nvSpPr>
          <p:cNvPr id="18" name="TextBox 18"/>
          <p:cNvSpPr txBox="1"/>
          <p:nvPr/>
        </p:nvSpPr>
        <p:spPr>
          <a:xfrm>
            <a:off x="10127442" y="5396568"/>
            <a:ext cx="30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 smtClean="0">
                <a:solidFill>
                  <a:srgbClr val="333336"/>
                </a:solidFill>
                <a:latin typeface="Calibri"/>
              </a:rPr>
              <a:t>α</a:t>
            </a:r>
            <a:endParaRPr lang="en-US" sz="2800" dirty="0"/>
          </a:p>
        </p:txBody>
      </p:sp>
      <p:cxnSp>
        <p:nvCxnSpPr>
          <p:cNvPr id="19" name="Straight Connector 31"/>
          <p:cNvCxnSpPr/>
          <p:nvPr/>
        </p:nvCxnSpPr>
        <p:spPr>
          <a:xfrm flipV="1">
            <a:off x="10432242" y="4551218"/>
            <a:ext cx="0" cy="93768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31"/>
          <p:cNvCxnSpPr/>
          <p:nvPr/>
        </p:nvCxnSpPr>
        <p:spPr>
          <a:xfrm flipV="1">
            <a:off x="10917151" y="4031673"/>
            <a:ext cx="14085" cy="1457229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29"/>
          <p:cNvSpPr txBox="1"/>
          <p:nvPr/>
        </p:nvSpPr>
        <p:spPr>
          <a:xfrm>
            <a:off x="8256748" y="3170635"/>
            <a:ext cx="571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1.0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0073166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/>
      <p:bldP spid="18" grpId="0"/>
      <p:bldP spid="3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LPD</a:t>
            </a:r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稳定速率分析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 smtClean="0">
                    <a:ea typeface="Microsoft YaHei" charset="0"/>
                    <a:cs typeface="Microsoft YaHei" charset="0"/>
                  </a:rPr>
                  <a:t>流</a:t>
                </a:r>
                <a:r>
                  <a:rPr lang="zh-CN" altLang="en-US" dirty="0">
                    <a:ea typeface="Microsoft YaHei" charset="0"/>
                    <a:cs typeface="Microsoft YaHei" charset="0"/>
                  </a:rPr>
                  <a:t>达到的稳定速率与之对应的期限成反比 </a:t>
                </a:r>
              </a:p>
              <a:p>
                <a:pPr lvl="1"/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证明：使用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smtClean="0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W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 </a:t>
                </a:r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和</a:t>
                </a:r>
                <a:r>
                  <a:rPr lang="en-US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W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𝑚</m:t>
                        </m:r>
                        <m:r>
                          <a:rPr lang="en-US" altLang="zh-CN" b="0" i="1" smtClean="0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表示最大和最小的拥塞窗口，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W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W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+ N × (1 − </a:t>
                </a:r>
                <a:r>
                  <a:rPr lang="el-GR" altLang="zh-CN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α ×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altLang="zh-CN" i="1" smtClean="0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𝑡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𝑚𝑎𝑥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)</a:t>
                </a:r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 并且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W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W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𝑚𝑎𝑥</m:t>
                        </m:r>
                      </m:sub>
                    </m:sSub>
                    <m:r>
                      <m:rPr>
                        <m:nor/>
                      </m:rPr>
                      <a:rPr lang="el-GR" altLang="zh-CN" dirty="0">
                        <a:solidFill>
                          <a:srgbClr val="333336"/>
                        </a:solidFill>
                        <a:ea typeface="Microsoft YaHei" charset="0"/>
                        <a:cs typeface="Microsoft YaHei" charset="0"/>
                      </a:rPr>
                      <m:t>×</m:t>
                    </m:r>
                  </m:oMath>
                </a14:m>
                <a:r>
                  <a:rPr lang="en-US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(1-</a:t>
                </a:r>
                <a:r>
                  <a:rPr lang="el-GR" altLang="zh-CN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α ×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𝑡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𝑚𝑎𝑥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)</a:t>
                </a:r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，因此，平均窗口大小为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W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𝑎𝑣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=</a:t>
                </a:r>
                <a:r>
                  <a:rPr lang="el-GR" altLang="zh-CN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 (1 − α ×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𝑡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2</m:t>
                            </m:r>
                            <m: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𝑚𝑎𝑥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) 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W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zh-CN" altLang="en-US" dirty="0" smtClean="0">
                  <a:solidFill>
                    <a:srgbClr val="333336"/>
                  </a:solidFill>
                  <a:ea typeface="Microsoft YaHei" charset="0"/>
                  <a:cs typeface="Microsoft YaHei" charset="0"/>
                </a:endParaRPr>
              </a:p>
              <a:p>
                <a:pPr marL="366713" lvl="1" indent="0">
                  <a:buNone/>
                </a:pPr>
                <a:r>
                  <a:rPr lang="zh-CN" altLang="en-US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 </a:t>
                </a:r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altLang="zh-CN" i="1" smtClean="0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zh-CN" b="0" i="1" smtClean="0">
                        <a:solidFill>
                          <a:srgbClr val="333336"/>
                        </a:solidFill>
                        <a:latin typeface="Cambria Math" charset="0"/>
                        <a:ea typeface="Microsoft YaHei" charset="0"/>
                        <a:cs typeface="Microsoft YaHei" charset="0"/>
                      </a:rPr>
                      <m:t>=</m:t>
                    </m:r>
                    <m:f>
                      <m:fPr>
                        <m:ctrlPr>
                          <a:rPr lang="bg-BG" altLang="zh-CN" b="0" i="1" smtClean="0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×(1−</m:t>
                        </m:r>
                        <m:r>
                          <m:rPr>
                            <m:nor/>
                          </m:rPr>
                          <a:rPr lang="el-GR" altLang="zh-CN" dirty="0">
                            <a:solidFill>
                              <a:srgbClr val="333336"/>
                            </a:solidFill>
                            <a:ea typeface="Microsoft YaHei" charset="0"/>
                            <a:cs typeface="Microsoft YaHei" charset="0"/>
                          </a:rPr>
                          <m:t>α</m:t>
                        </m:r>
                        <m:r>
                          <m:rPr>
                            <m:nor/>
                          </m:rPr>
                          <a:rPr lang="el-GR" altLang="zh-CN" dirty="0">
                            <a:solidFill>
                              <a:srgbClr val="333336"/>
                            </a:solidFill>
                            <a:ea typeface="Microsoft YaHei" charset="0"/>
                            <a:cs typeface="Microsoft YaHei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altLang="zh-CN" dirty="0">
                            <a:solidFill>
                              <a:srgbClr val="333336"/>
                            </a:solidFill>
                            <a:ea typeface="Microsoft YaHei" charset="0"/>
                            <a:cs typeface="Microsoft YaHei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l-GR" altLang="zh-CN" dirty="0">
                            <a:solidFill>
                              <a:srgbClr val="333336"/>
                            </a:solidFill>
                            <a:ea typeface="Microsoft YaHei" charset="0"/>
                            <a:cs typeface="Microsoft YaHei" charset="0"/>
                          </a:rPr>
                          <m:t> </m:t>
                        </m:r>
                        <m:f>
                          <m:fPr>
                            <m:ctrlPr>
                              <a:rPr lang="bg-BG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i="1" smtClean="0">
                                    <a:solidFill>
                                      <a:srgbClr val="333336"/>
                                    </a:solidFill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rgbClr val="333336"/>
                                    </a:solidFill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333336"/>
                                    </a:solidFill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333336"/>
                                    </a:solidFill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333336"/>
                                    </a:solidFill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solidFill>
                                      <a:srgbClr val="333336"/>
                                    </a:solidFill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333336"/>
                                    </a:solidFill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𝑚𝑎𝑥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b="0" i="1" smtClean="0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×(1−</m:t>
                        </m:r>
                        <m:r>
                          <m:rPr>
                            <m:nor/>
                          </m:rPr>
                          <a:rPr lang="el-GR" altLang="zh-CN" dirty="0">
                            <a:solidFill>
                              <a:srgbClr val="333336"/>
                            </a:solidFill>
                            <a:ea typeface="Microsoft YaHei" charset="0"/>
                            <a:cs typeface="Microsoft YaHei" charset="0"/>
                          </a:rPr>
                          <m:t>α</m:t>
                        </m:r>
                        <m:r>
                          <m:rPr>
                            <m:nor/>
                          </m:rPr>
                          <a:rPr lang="el-GR" altLang="zh-CN" dirty="0">
                            <a:solidFill>
                              <a:srgbClr val="333336"/>
                            </a:solidFill>
                            <a:ea typeface="Microsoft YaHei" charset="0"/>
                            <a:cs typeface="Microsoft YaHei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altLang="zh-CN" dirty="0">
                            <a:solidFill>
                              <a:srgbClr val="333336"/>
                            </a:solidFill>
                            <a:ea typeface="Microsoft YaHei" charset="0"/>
                            <a:cs typeface="Microsoft YaHei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l-GR" altLang="zh-CN" dirty="0">
                            <a:solidFill>
                              <a:srgbClr val="333336"/>
                            </a:solidFill>
                            <a:ea typeface="Microsoft YaHei" charset="0"/>
                            <a:cs typeface="Microsoft YaHei" charset="0"/>
                          </a:rPr>
                          <m:t> </m:t>
                        </m:r>
                        <m:f>
                          <m:fPr>
                            <m:ctrlPr>
                              <a:rPr lang="bg-BG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i="1" smtClean="0">
                                    <a:solidFill>
                                      <a:srgbClr val="333336"/>
                                    </a:solidFill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333336"/>
                                    </a:solidFill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333336"/>
                                    </a:solidFill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333336"/>
                                    </a:solidFill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333336"/>
                                    </a:solidFill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solidFill>
                                      <a:srgbClr val="333336"/>
                                    </a:solidFill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333336"/>
                                    </a:solidFill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𝑚𝑎𝑥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b="0" i="1" smtClean="0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)</m:t>
                        </m:r>
                      </m:den>
                    </m:f>
                    <m:r>
                      <a:rPr lang="en-US" altLang="zh-CN" b="0" i="0" smtClean="0">
                        <a:solidFill>
                          <a:srgbClr val="333336"/>
                        </a:solidFill>
                        <a:latin typeface="Cambria Math" charset="0"/>
                        <a:ea typeface="Microsoft YaHei" charset="0"/>
                        <a:cs typeface="Microsoft YaHei" charset="0"/>
                      </a:rPr>
                      <m:t>=</m:t>
                    </m:r>
                    <m:f>
                      <m:fPr>
                        <m:ctrlPr>
                          <a:rPr lang="bg-BG" altLang="zh-CN" b="0" i="1" smtClean="0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bg-BG" altLang="zh-CN" b="0" i="1" smtClean="0">
                        <a:solidFill>
                          <a:srgbClr val="333336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f>
                      <m:fPr>
                        <m:ctrlPr>
                          <a:rPr lang="bg-BG" altLang="zh-CN" b="0" i="1" smtClean="0">
                            <a:solidFill>
                              <a:srgbClr val="33333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2</m:t>
                            </m:r>
                            <m: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l-GR" altLang="zh-CN" dirty="0">
                            <a:solidFill>
                              <a:srgbClr val="333336"/>
                            </a:solidFill>
                            <a:ea typeface="Microsoft YaHei" charset="0"/>
                            <a:cs typeface="Microsoft YaHei" charset="0"/>
                          </a:rPr>
                          <m:t>α</m:t>
                        </m:r>
                        <m:r>
                          <m:rPr>
                            <m:nor/>
                          </m:rPr>
                          <a:rPr lang="el-GR" altLang="zh-CN" dirty="0">
                            <a:solidFill>
                              <a:srgbClr val="333336"/>
                            </a:solidFill>
                            <a:ea typeface="Microsoft YaHei" charset="0"/>
                            <a:cs typeface="Microsoft YaHei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2</m:t>
                            </m:r>
                            <m: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l-GR" altLang="zh-CN" dirty="0">
                            <a:solidFill>
                              <a:srgbClr val="333336"/>
                            </a:solidFill>
                            <a:ea typeface="Microsoft YaHei" charset="0"/>
                            <a:cs typeface="Microsoft YaHei" charset="0"/>
                          </a:rPr>
                          <m:t>α</m:t>
                        </m:r>
                        <m:r>
                          <m:rPr>
                            <m:nor/>
                          </m:rPr>
                          <a:rPr lang="el-GR" altLang="zh-CN" dirty="0">
                            <a:solidFill>
                              <a:srgbClr val="333336"/>
                            </a:solidFill>
                            <a:ea typeface="Microsoft YaHei" charset="0"/>
                            <a:cs typeface="Microsoft YaHei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bg-BG" altLang="zh-CN" b="0" i="1" smtClean="0">
                        <a:solidFill>
                          <a:srgbClr val="333336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f>
                      <m:fPr>
                        <m:ctrlPr>
                          <a:rPr lang="bg-BG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l-GR" altLang="zh-CN" dirty="0">
                            <a:solidFill>
                              <a:srgbClr val="333336"/>
                            </a:solidFill>
                            <a:ea typeface="Microsoft YaHei" charset="0"/>
                            <a:cs typeface="Microsoft YaHei" charset="0"/>
                          </a:rPr>
                          <m:t>α</m:t>
                        </m:r>
                        <m:r>
                          <m:rPr>
                            <m:nor/>
                          </m:rPr>
                          <a:rPr lang="el-GR" altLang="zh-CN" dirty="0">
                            <a:solidFill>
                              <a:srgbClr val="333336"/>
                            </a:solidFill>
                            <a:ea typeface="Microsoft YaHei" charset="0"/>
                            <a:cs typeface="Microsoft YaHei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l-GR" altLang="zh-CN" dirty="0">
                            <a:solidFill>
                              <a:srgbClr val="333336"/>
                            </a:solidFill>
                            <a:ea typeface="Microsoft YaHei" charset="0"/>
                            <a:cs typeface="Microsoft YaHei" charset="0"/>
                          </a:rPr>
                          <m:t>α</m:t>
                        </m:r>
                        <m:r>
                          <m:rPr>
                            <m:nor/>
                          </m:rPr>
                          <a:rPr lang="el-GR" altLang="zh-CN" dirty="0">
                            <a:solidFill>
                              <a:srgbClr val="333336"/>
                            </a:solidFill>
                            <a:ea typeface="Microsoft YaHei" charset="0"/>
                            <a:cs typeface="Microsoft YaHei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zh-CN" altLang="en-US" dirty="0" smtClean="0">
                  <a:solidFill>
                    <a:srgbClr val="333336"/>
                  </a:solidFill>
                  <a:ea typeface="Microsoft YaHei" charset="0"/>
                  <a:cs typeface="Microsoft YaHei" charset="0"/>
                </a:endParaRPr>
              </a:p>
              <a:p>
                <a:pPr marL="366713" lvl="1" indent="0">
                  <a:buNone/>
                </a:pPr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   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1</m:t>
                        </m:r>
                      </m:sub>
                    </m:sSub>
                    <m:r>
                      <a:rPr lang="zh-CN" altLang="en-US" b="0" i="1" smtClean="0">
                        <a:solidFill>
                          <a:srgbClr val="333336"/>
                        </a:solidFill>
                        <a:latin typeface="Cambria Math" charset="0"/>
                        <a:ea typeface="Microsoft YaHei" charset="0"/>
                        <a:cs typeface="Microsoft YaHei" charset="0"/>
                      </a:rPr>
                      <m:t>和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333336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𝑚𝑎𝑥</m:t>
                        </m:r>
                      </m:sub>
                    </m:sSub>
                    <m:r>
                      <a:rPr lang="zh-CN" altLang="en-US" b="0" i="0" smtClean="0">
                        <a:solidFill>
                          <a:srgbClr val="333336"/>
                        </a:solidFill>
                        <a:latin typeface="Cambria Math" charset="0"/>
                        <a:ea typeface="Microsoft YaHei" charset="0"/>
                        <a:cs typeface="Microsoft YaHei" charset="0"/>
                      </a:rPr>
                      <m:t>，</m:t>
                    </m:r>
                    <m:r>
                      <a:rPr lang="zh-CN" altLang="en-US" b="0" i="1" smtClean="0">
                        <a:solidFill>
                          <a:srgbClr val="333336"/>
                        </a:solidFill>
                        <a:latin typeface="Cambria Math" charset="0"/>
                        <a:ea typeface="Microsoft YaHei" charset="0"/>
                        <a:cs typeface="Microsoft YaHei" charset="0"/>
                      </a:rPr>
                      <m:t>有</m:t>
                    </m:r>
                    <m:f>
                      <m:fPr>
                        <m:ctrlPr>
                          <a:rPr lang="bg-BG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zh-CN" i="1" smtClean="0">
                        <a:solidFill>
                          <a:srgbClr val="333336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f>
                      <m:fPr>
                        <m:ctrlPr>
                          <a:rPr lang="bg-BG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zh-CN" altLang="en-US" dirty="0">
                  <a:solidFill>
                    <a:srgbClr val="333336"/>
                  </a:solidFill>
                  <a:ea typeface="Microsoft YaHei" charset="0"/>
                  <a:cs typeface="Microsoft YaHei" charset="0"/>
                </a:endParaRP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3"/>
                <a:stretch>
                  <a:fillRect l="-317" t="-1109" r="-6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圆角矩形 3"/>
          <p:cNvSpPr/>
          <p:nvPr/>
        </p:nvSpPr>
        <p:spPr>
          <a:xfrm>
            <a:off x="251530" y="5302401"/>
            <a:ext cx="11844354" cy="959752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结论：</a:t>
            </a:r>
            <a:r>
              <a:rPr lang="zh-CN" altLang="en-US" sz="3600" dirty="0" smtClean="0">
                <a:ea typeface="Microsoft YaHei" charset="0"/>
                <a:cs typeface="Microsoft YaHei" charset="0"/>
              </a:rPr>
              <a:t>流稳定</a:t>
            </a:r>
            <a:r>
              <a:rPr lang="zh-CN" altLang="en-US" sz="3600" dirty="0">
                <a:ea typeface="Microsoft YaHei" charset="0"/>
                <a:cs typeface="Microsoft YaHei" charset="0"/>
              </a:rPr>
              <a:t>速率与之对应的期限成反比 </a:t>
            </a:r>
            <a:endParaRPr kumimoji="1" lang="zh-CN" altLang="en-US" sz="36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97172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LPD</a:t>
            </a:r>
            <a:r>
              <a:rPr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流模型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LPD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 流模型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𝑑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𝑑𝑡</m:t>
                        </m:r>
                      </m:den>
                    </m:f>
                    <m:r>
                      <a:rPr kumimoji="1"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=</m:t>
                    </m:r>
                    <m:f>
                      <m:fPr>
                        <m:ctrlPr>
                          <a:rPr kumimoji="1" lang="bg-BG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1</m:t>
                        </m:r>
                        <m:r>
                          <a:rPr kumimoji="1" lang="zh-CN" altLang="en-US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i</m:t>
                            </m:r>
                          </m:sub>
                        </m:sSub>
                        <m:r>
                          <a:rPr kumimoji="1" lang="en-US" altLang="zh-CN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 </m:t>
                        </m:r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(</m:t>
                        </m:r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𝑡</m:t>
                        </m:r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)</m:t>
                        </m:r>
                        <m:f>
                          <m:fPr>
                            <m:ctrlPr>
                              <a:rPr lang="bg-BG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i="1" smtClean="0">
                                    <a:solidFill>
                                      <a:srgbClr val="333336"/>
                                    </a:solidFill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rgbClr val="333336"/>
                                    </a:solidFill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333336"/>
                                    </a:solidFill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333336"/>
                                    </a:solidFill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333336"/>
                                    </a:solidFill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333336"/>
                                    </a:solidFill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𝑚𝑎𝑥</m:t>
                                </m:r>
                              </m:sub>
                            </m:sSub>
                          </m:den>
                        </m:f>
                      </m:num>
                      <m:den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𝑅</m:t>
                        </m:r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(</m:t>
                        </m:r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𝑡</m:t>
                        </m:r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)</m:t>
                        </m:r>
                      </m:den>
                    </m:f>
                    <m:r>
                      <a:rPr kumimoji="1"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−</m:t>
                    </m:r>
                    <m:f>
                      <m:fPr>
                        <m:ctrlPr>
                          <a:rPr kumimoji="1" lang="bg-BG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zh-CN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(</m:t>
                        </m:r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𝑡</m:t>
                        </m:r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)</m:t>
                        </m:r>
                        <m:f>
                          <m:fPr>
                            <m:ctrlPr>
                              <a:rPr lang="bg-BG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333336"/>
                                    </a:solidFill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333336"/>
                                    </a:solidFill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333336"/>
                                    </a:solidFill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333336"/>
                                    </a:solidFill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333336"/>
                                    </a:solidFill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333336"/>
                                    </a:solidFill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𝑚𝑎𝑥</m:t>
                                </m:r>
                              </m:sub>
                            </m:sSub>
                          </m:den>
                        </m:f>
                      </m:num>
                      <m:den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𝑅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</m:d>
                      </m:den>
                    </m:f>
                    <m:r>
                      <a:rPr kumimoji="1"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𝑝</m:t>
                    </m:r>
                    <m:r>
                      <a:rPr kumimoji="1"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(</m:t>
                    </m:r>
                    <m:r>
                      <a:rPr kumimoji="1"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𝑡</m:t>
                    </m:r>
                    <m:r>
                      <a:rPr kumimoji="1"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−</m:t>
                    </m:r>
                    <m:sSup>
                      <m:sSupPr>
                        <m:ctrl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𝑅</m:t>
                        </m:r>
                      </m:e>
                      <m:sup>
                        <m:r>
                          <a:rPr kumimoji="1" lang="zh-CN" altLang="en-US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∗</m:t>
                        </m:r>
                      </m:sup>
                    </m:sSup>
                    <m:r>
                      <a:rPr kumimoji="1"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)</m:t>
                    </m:r>
                  </m:oMath>
                </a14:m>
                <a:endParaRPr kumimoji="1" lang="zh-CN" altLang="en-US" dirty="0">
                  <a:ea typeface="Microsoft YaHei" charset="0"/>
                  <a:cs typeface="Microsoft YaHei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kumimoji="1" lang="bg-BG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𝑑𝑞</m:t>
                        </m:r>
                      </m:num>
                      <m:den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𝑑𝑡</m:t>
                        </m:r>
                      </m:den>
                    </m:f>
                    <m:r>
                      <a:rPr kumimoji="1"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is-I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kumimoji="1" lang="bg-BG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(</m:t>
                            </m:r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)</m:t>
                            </m:r>
                          </m:num>
                          <m:den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𝑅</m:t>
                            </m:r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(</m:t>
                            </m:r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)</m:t>
                            </m:r>
                          </m:den>
                        </m:f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−</m:t>
                        </m:r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𝐶</m:t>
                        </m:r>
                      </m:e>
                    </m:nary>
                  </m:oMath>
                </a14:m>
                <a:endParaRPr kumimoji="1" lang="zh-CN" altLang="en-US" dirty="0">
                  <a:ea typeface="Microsoft YaHei" charset="0"/>
                  <a:cs typeface="Microsoft YaHei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𝑑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𝑑𝑡</m:t>
                        </m:r>
                      </m:den>
                    </m:f>
                    <m:r>
                      <a:rPr kumimoji="1"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=</m:t>
                    </m:r>
                    <m:f>
                      <m:fPr>
                        <m:ctrlPr>
                          <a:rPr kumimoji="1" lang="bg-BG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𝑔</m:t>
                        </m:r>
                      </m:num>
                      <m:den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𝑅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</m:d>
                      </m:den>
                    </m:f>
                    <m:r>
                      <a:rPr kumimoji="1" lang="zh-CN" altLang="en-US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（</m:t>
                    </m:r>
                    <m:r>
                      <a:rPr kumimoji="1"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𝑝</m:t>
                    </m:r>
                    <m:d>
                      <m:dPr>
                        <m:ctrl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𝑡</m:t>
                        </m:r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𝑅</m:t>
                            </m:r>
                          </m:e>
                          <m:sup>
                            <m:r>
                              <a:rPr kumimoji="1" lang="zh-CN" altLang="en-US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kumimoji="1" lang="zh-CN" altLang="en-US">
                        <a:latin typeface="Cambria Math" charset="0"/>
                        <a:ea typeface="Microsoft YaHei" charset="0"/>
                        <a:cs typeface="Microsoft YaHei" charset="0"/>
                      </a:rPr>
                      <m:t>−</m:t>
                    </m:r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𝛼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𝑖</m:t>
                        </m:r>
                      </m:sub>
                    </m:sSub>
                    <m:r>
                      <a:rPr kumimoji="1" lang="zh-CN" altLang="en-US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（</m:t>
                    </m:r>
                    <m:r>
                      <a:rPr kumimoji="1"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𝑡</m:t>
                    </m:r>
                    <m:r>
                      <a:rPr kumimoji="1"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)</m:t>
                    </m:r>
                    <m:r>
                      <a:rPr kumimoji="1"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）</m:t>
                    </m:r>
                  </m:oMath>
                </a14:m>
                <a:endParaRPr kumimoji="1" lang="zh-CN" altLang="en-US" i="1" dirty="0">
                  <a:ea typeface="Microsoft YaHei" charset="0"/>
                  <a:cs typeface="Microsoft YaHei" charset="0"/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accPr>
                      <m:e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𝑝</m:t>
                        </m:r>
                      </m:e>
                    </m:acc>
                    <m:d>
                      <m:dPr>
                        <m:ctrl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𝑡</m:t>
                        </m:r>
                      </m:e>
                    </m:d>
                    <m:r>
                      <a:rPr kumimoji="1"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1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</m:d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&gt;</m:t>
                        </m:r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𝐾</m:t>
                        </m:r>
                      </m:sub>
                    </m:sSub>
                  </m:oMath>
                </a14:m>
                <a:endParaRPr kumimoji="1" lang="zh-CN" altLang="en-US" dirty="0" smtClean="0">
                  <a:ea typeface="Microsoft YaHei" charset="0"/>
                  <a:cs typeface="Microsoft YaHei" charset="0"/>
                </a:endParaRPr>
              </a:p>
              <a:p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不动点（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0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𝛼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）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=(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bg-BG" altLang="zh-CN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𝑚𝑎𝑥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,1)</a:t>
                </a:r>
                <a:endParaRPr kumimoji="1" lang="zh-CN" altLang="en-US" dirty="0" smtClean="0">
                  <a:ea typeface="Microsoft YaHei" charset="0"/>
                  <a:cs typeface="Microsoft YaHei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kumimoji="1" lang="bg-BG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𝑚𝑎𝑥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1" lang="en-US" altLang="zh-CN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kumimoji="1" lang="en-US" altLang="zh-CN" b="0" i="0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+</m:t>
                    </m:r>
                    <m:f>
                      <m:fPr>
                        <m:ctrlPr>
                          <a:rPr kumimoji="1" lang="bg-BG" altLang="zh-CN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𝑚𝑎𝑥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1" lang="en-US" altLang="zh-CN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+…+</m:t>
                    </m:r>
                    <m:f>
                      <m:fPr>
                        <m:ctrlPr>
                          <a:rPr kumimoji="1" lang="bg-BG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𝑚𝑎𝑥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1" lang="en-US" altLang="zh-CN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&lt;</m:t>
                    </m:r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𝑞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𝑡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𝐶</m:t>
                    </m:r>
                    <m:r>
                      <a:rPr kumimoji="1" lang="zh-CN" altLang="en-US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×</m:t>
                    </m:r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𝑅𝑇𝑇</m:t>
                    </m:r>
                  </m:oMath>
                </a14:m>
                <a:endParaRPr kumimoji="1" lang="zh-CN" altLang="en-US" dirty="0" smtClean="0">
                  <a:ea typeface="Microsoft YaHei" charset="0"/>
                  <a:cs typeface="Microsoft YaHei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𝑚𝑎𝑥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&lt;</m:t>
                    </m:r>
                    <m:f>
                      <m:fPr>
                        <m:ctrlPr>
                          <a:rPr kumimoji="1" lang="bg-BG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×(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𝐾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𝐶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×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𝑅𝑇𝑇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+2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𝑁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)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𝑁</m:t>
                        </m:r>
                      </m:den>
                    </m:f>
                  </m:oMath>
                </a14:m>
                <a:endParaRPr kumimoji="1" lang="zh-CN" altLang="en-US" dirty="0" smtClean="0">
                  <a:ea typeface="Microsoft YaHei" charset="0"/>
                  <a:cs typeface="Microsoft YaHei" charset="0"/>
                </a:endParaRPr>
              </a:p>
              <a:p>
                <a:endParaRPr kumimoji="1" lang="zh-CN" altLang="en-US" dirty="0"/>
              </a:p>
              <a:p>
                <a:endParaRPr kumimoji="1" lang="zh-CN" altLang="en-US" dirty="0" smtClean="0"/>
              </a:p>
              <a:p>
                <a:endParaRPr kumimoji="1" lang="zh-CN" altLang="en-US" dirty="0"/>
              </a:p>
              <a:p>
                <a:pPr marL="0" indent="0">
                  <a:buNone/>
                </a:pPr>
                <a:endParaRPr kumimoji="1" lang="zh-CN" altLang="en-US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3"/>
                <a:stretch>
                  <a:fillRect l="-317" t="-11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766" y="1221701"/>
            <a:ext cx="6169356" cy="278268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2726" y="4004382"/>
            <a:ext cx="3456223" cy="29078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圆角矩形 6"/>
              <p:cNvSpPr/>
              <p:nvPr/>
            </p:nvSpPr>
            <p:spPr>
              <a:xfrm>
                <a:off x="4423754" y="5898248"/>
                <a:ext cx="5010912" cy="959752"/>
              </a:xfrm>
              <a:prstGeom prst="roundRect">
                <a:avLst/>
              </a:prstGeom>
              <a:solidFill>
                <a:srgbClr val="043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600" i="1">
                              <a:latin typeface="Cambria Math" charset="0"/>
                              <a:ea typeface="Microsoft YaHei" charset="0"/>
                              <a:cs typeface="Microsoft YaHei" charset="0"/>
                            </a:rPr>
                          </m:ctrlPr>
                        </m:sSubPr>
                        <m:e>
                          <m:r>
                            <a:rPr kumimoji="1" lang="en-US" altLang="zh-CN" sz="3600" i="1">
                              <a:latin typeface="Cambria Math" charset="0"/>
                              <a:ea typeface="Microsoft YaHei" charset="0"/>
                              <a:cs typeface="Microsoft YaHei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CN" sz="3600" i="1">
                              <a:latin typeface="Cambria Math" charset="0"/>
                              <a:ea typeface="Microsoft YaHei" charset="0"/>
                              <a:cs typeface="Microsoft YaHei" charset="0"/>
                            </a:rPr>
                            <m:t>𝑚𝑎𝑥</m:t>
                          </m:r>
                        </m:sub>
                      </m:sSub>
                      <m:r>
                        <a:rPr kumimoji="1" lang="zh-CN" altLang="en-US" sz="3600" i="1" smtClean="0">
                          <a:latin typeface="Cambria Math" charset="0"/>
                          <a:ea typeface="Microsoft YaHei" charset="0"/>
                          <a:cs typeface="Microsoft YaHei" charset="0"/>
                        </a:rPr>
                        <m:t>根据最长期限设置</m:t>
                      </m:r>
                    </m:oMath>
                  </m:oMathPara>
                </a14:m>
                <a:endParaRPr kumimoji="1" lang="zh-CN" altLang="en-US" sz="36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 xmlns="">
          <p:sp>
            <p:nvSpPr>
              <p:cNvPr id="7" name="圆角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754" y="5898248"/>
                <a:ext cx="5010912" cy="959752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1735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LPD</a:t>
            </a:r>
            <a:r>
              <a:rPr lang="zh-CN" altLang="en-US" b="1" dirty="0">
                <a:solidFill>
                  <a:schemeClr val="tx1"/>
                </a:solidFill>
                <a:ea typeface="Microsoft YaHei" charset="0"/>
                <a:cs typeface="Microsoft YaHei" charset="0"/>
              </a:rPr>
              <a:t>关键参数</a:t>
            </a:r>
            <a:r>
              <a:rPr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分析和拓展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8516943" y="4193585"/>
            <a:ext cx="3675057" cy="26644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/>
              <p:cNvSpPr txBox="1">
                <a:spLocks/>
              </p:cNvSpPr>
              <p:nvPr/>
            </p:nvSpPr>
            <p:spPr bwMode="auto">
              <a:xfrm>
                <a:off x="220256" y="1302021"/>
                <a:ext cx="11532828" cy="54976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19088" indent="-319088" algn="l" rtl="0" eaLnBrk="1" fontAlgn="base" hangingPunct="1">
                  <a:spcBef>
                    <a:spcPts val="7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"/>
                  <a:defRPr sz="2900" kern="1200" baseline="0">
                    <a:solidFill>
                      <a:schemeClr val="tx1"/>
                    </a:solidFill>
                    <a:latin typeface="Microsoft YaHei" charset="0"/>
                    <a:ea typeface="华文中宋" pitchFamily="2" charset="-122"/>
                    <a:cs typeface="MS PGothic" charset="0"/>
                  </a:defRPr>
                </a:lvl1pPr>
                <a:lvl2pPr marL="639763" indent="-273050" algn="l" rtl="0" eaLnBrk="1" fontAlgn="base" hangingPunct="1">
                  <a:spcBef>
                    <a:spcPts val="55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charset="2"/>
                  <a:buChar char="Ø"/>
                  <a:defRPr sz="2600" kern="1200" baseline="0">
                    <a:solidFill>
                      <a:schemeClr val="tx1"/>
                    </a:solidFill>
                    <a:latin typeface="Microsoft YaHei" charset="0"/>
                    <a:ea typeface="华文楷体" pitchFamily="2" charset="-122"/>
                    <a:cs typeface="MS PGothic" charset="0"/>
                  </a:defRPr>
                </a:lvl2pPr>
                <a:lvl3pPr marL="914400" indent="-228600" algn="l" rtl="0" eaLnBrk="1" fontAlgn="base" hangingPunct="1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5000"/>
                  <a:buFont typeface="Wingdings" charset="2"/>
                  <a:buChar char="ü"/>
                  <a:defRPr sz="2300" kern="1200" baseline="0">
                    <a:solidFill>
                      <a:schemeClr val="tx1"/>
                    </a:solidFill>
                    <a:latin typeface="Microsoft YaHei" charset="0"/>
                    <a:ea typeface="华文楷体" pitchFamily="2" charset="-122"/>
                    <a:cs typeface="MS PGothic" charset="0"/>
                  </a:defRPr>
                </a:lvl3pPr>
                <a:lvl4pPr marL="1371600" indent="-228600" algn="l" rtl="0" eaLnBrk="1" fontAlgn="base" hangingPunct="1">
                  <a:spcBef>
                    <a:spcPts val="400"/>
                  </a:spcBef>
                  <a:spcAft>
                    <a:spcPct val="0"/>
                  </a:spcAft>
                  <a:buClr>
                    <a:srgbClr val="A5AB81"/>
                  </a:buClr>
                  <a:buSzPct val="75000"/>
                  <a:buFont typeface="Wingdings" pitchFamily="2" charset="2"/>
                  <a:buChar char=""/>
                  <a:defRPr sz="2000" kern="1200" baseline="0">
                    <a:solidFill>
                      <a:schemeClr val="tx1"/>
                    </a:solidFill>
                    <a:latin typeface="Microsoft YaHei" charset="0"/>
                    <a:ea typeface="华文楷体" pitchFamily="2" charset="-122"/>
                    <a:cs typeface="MS PGothic" charset="0"/>
                  </a:defRPr>
                </a:lvl4pPr>
                <a:lvl5pPr marL="1828800" indent="-228600" algn="l" rtl="0" eaLnBrk="1" fontAlgn="base" hangingPunct="1">
                  <a:spcBef>
                    <a:spcPts val="400"/>
                  </a:spcBef>
                  <a:spcAft>
                    <a:spcPct val="0"/>
                  </a:spcAft>
                  <a:buClr>
                    <a:srgbClr val="D8B25C"/>
                  </a:buClr>
                  <a:buSzPct val="65000"/>
                  <a:buFont typeface="Wingdings" pitchFamily="2" charset="2"/>
                  <a:buChar char=""/>
                  <a:defRPr sz="2000" kern="1200" baseline="0">
                    <a:solidFill>
                      <a:schemeClr val="tx1"/>
                    </a:solidFill>
                    <a:latin typeface="Microsoft YaHei" charset="0"/>
                    <a:ea typeface="华文楷体" pitchFamily="2" charset="-122"/>
                    <a:cs typeface="MS PGothic" charset="0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/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K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的设置</a:t>
                </a:r>
              </a:p>
              <a:p>
                <a:pPr lvl="1" defTabSz="914400"/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K&gt;0.4CR</a:t>
                </a:r>
                <a:endParaRPr kumimoji="1" lang="zh-CN" altLang="en-US" dirty="0" smtClean="0">
                  <a:ea typeface="Microsoft YaHei" charset="0"/>
                  <a:cs typeface="Microsoft YaHei" charset="0"/>
                </a:endParaRPr>
              </a:p>
              <a:p>
                <a:pPr lvl="1" defTabSz="914400"/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zh-CN" dirty="0">
                        <a:ea typeface="Microsoft YaHei" charset="0"/>
                        <a:cs typeface="Microsoft YaHei" charset="0"/>
                      </a:rPr>
                      <m:t>K</m:t>
                    </m:r>
                    <m:r>
                      <m:rPr>
                        <m:nor/>
                      </m:rPr>
                      <a:rPr kumimoji="1" lang="en-US" altLang="zh-CN" dirty="0">
                        <a:ea typeface="Microsoft YaHei" charset="0"/>
                        <a:cs typeface="Microsoft YaHei" charset="0"/>
                      </a:rPr>
                      <m:t>&gt;|</m:t>
                    </m:r>
                    <m:r>
                      <m:rPr>
                        <m:nor/>
                      </m:rPr>
                      <a:rPr kumimoji="1" lang="en-US" altLang="zh-CN" dirty="0">
                        <a:ea typeface="Microsoft YaHei" charset="0"/>
                        <a:cs typeface="Microsoft YaHei" charset="0"/>
                      </a:rPr>
                      <m:t>qmin</m:t>
                    </m:r>
                    <m:r>
                      <m:rPr>
                        <m:nor/>
                      </m:rPr>
                      <a:rPr kumimoji="1" lang="en-US" altLang="zh-CN" dirty="0">
                        <a:ea typeface="Microsoft YaHei" charset="0"/>
                        <a:cs typeface="Microsoft YaHei" charset="0"/>
                      </a:rPr>
                      <m:t>|</m:t>
                    </m:r>
                    <m:r>
                      <m:rPr>
                        <m:nor/>
                      </m:rPr>
                      <a:rPr kumimoji="1" lang="en-US" altLang="zh-CN" dirty="0">
                        <a:ea typeface="Microsoft YaHei" charset="0"/>
                        <a:cs typeface="Microsoft YaHei" charset="0"/>
                      </a:rPr>
                      <m:t>C</m:t>
                    </m:r>
                    <m:r>
                      <a:rPr kumimoji="1" lang="en-US" altLang="zh-CN" i="1" dirty="0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×</m:t>
                    </m:r>
                    <m:r>
                      <m:rPr>
                        <m:nor/>
                      </m:rPr>
                      <a:rPr kumimoji="1" lang="en-US" altLang="zh-CN" dirty="0">
                        <a:ea typeface="Microsoft YaHei" charset="0"/>
                        <a:cs typeface="Microsoft YaHei" charset="0"/>
                      </a:rPr>
                      <m:t>R</m:t>
                    </m:r>
                    <m:r>
                      <a:rPr kumimoji="1" lang="en-US" altLang="zh-CN" i="1" dirty="0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≈</m:t>
                    </m:r>
                    <m:r>
                      <a:rPr kumimoji="1" lang="en-US" altLang="zh-CN" b="0" i="1" dirty="0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0.12</m:t>
                    </m:r>
                    <m:r>
                      <a:rPr kumimoji="1" lang="en-US" altLang="zh-CN" b="0" i="1" dirty="0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𝐶𝑅</m:t>
                    </m:r>
                    <m:r>
                      <a:rPr kumimoji="1" lang="zh-CN" altLang="en-US" b="0" i="1" dirty="0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，</m:t>
                    </m:r>
                    <m:r>
                      <m:rPr>
                        <m:sty m:val="p"/>
                      </m:rPr>
                      <a:rPr kumimoji="1" lang="en-US" altLang="zh-CN" b="0" i="1" dirty="0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R</m:t>
                    </m:r>
                    <m:r>
                      <a:rPr kumimoji="1" lang="zh-CN" altLang="en-US" b="0" i="1" dirty="0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＝</m:t>
                    </m:r>
                    <m:r>
                      <a:rPr kumimoji="1" lang="en-US" altLang="zh-CN" b="0" i="1" dirty="0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𝑑</m:t>
                    </m:r>
                    <m:r>
                      <a:rPr kumimoji="1" lang="en-US" altLang="zh-CN" b="0" i="1" dirty="0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+</m:t>
                    </m:r>
                    <m:f>
                      <m:fPr>
                        <m:ctrlPr>
                          <a:rPr kumimoji="1" lang="en-US" altLang="zh-CN" b="0" i="1" dirty="0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fPr>
                      <m:num>
                        <m:r>
                          <a:rPr kumimoji="1" lang="en-US" altLang="zh-CN" b="0" i="1" dirty="0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𝐾</m:t>
                        </m:r>
                      </m:num>
                      <m:den>
                        <m:r>
                          <a:rPr kumimoji="1" lang="en-US" altLang="zh-CN" b="0" i="1" dirty="0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𝐶</m:t>
                        </m:r>
                      </m:den>
                    </m:f>
                  </m:oMath>
                </a14:m>
                <a:endParaRPr kumimoji="1" lang="zh-CN" altLang="en-US" b="0" dirty="0" smtClean="0">
                  <a:ea typeface="Microsoft YaHei" charset="0"/>
                  <a:cs typeface="Microsoft YaHei" charset="0"/>
                </a:endParaRPr>
              </a:p>
              <a:p>
                <a:pPr lvl="1" defTabSz="914400"/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𝐾</m:t>
                    </m:r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≈0.14</m:t>
                    </m:r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𝐶𝑑</m:t>
                    </m:r>
                  </m:oMath>
                </a14:m>
                <a:endParaRPr kumimoji="1" lang="zh-CN" altLang="en-US" dirty="0" smtClean="0">
                  <a:ea typeface="Microsoft YaHei" charset="0"/>
                  <a:cs typeface="Microsoft YaHei" charset="0"/>
                </a:endParaRPr>
              </a:p>
              <a:p>
                <a:pPr defTabSz="914400"/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考虑流大小（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LPD-e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）</a:t>
                </a:r>
              </a:p>
              <a:p>
                <a:pPr lvl="1" defTabSz="91440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333336"/>
                        </a:solidFill>
                        <a:latin typeface="Cambria Math" charset="0"/>
                        <a:ea typeface="Microsoft YaHei" charset="0"/>
                        <a:cs typeface="Microsoft YaHei" charset="0"/>
                      </a:rPr>
                      <m:t>f</m:t>
                    </m:r>
                    <m:r>
                      <a:rPr lang="en-US" altLang="zh-CN" b="0" i="0" smtClean="0">
                        <a:solidFill>
                          <a:srgbClr val="333336"/>
                        </a:solidFill>
                        <a:latin typeface="Cambria Math" charset="0"/>
                        <a:ea typeface="Microsoft YaHei" charset="0"/>
                        <a:cs typeface="Microsoft YaHei" charset="0"/>
                      </a:rPr>
                      <m:t>=</m:t>
                    </m:r>
                    <m:r>
                      <m:rPr>
                        <m:nor/>
                      </m:rPr>
                      <a:rPr lang="el-GR" altLang="zh-CN" dirty="0">
                        <a:solidFill>
                          <a:srgbClr val="333336"/>
                        </a:solidFill>
                        <a:ea typeface="Microsoft YaHei" charset="0"/>
                        <a:cs typeface="Microsoft YaHei" charset="0"/>
                      </a:rPr>
                      <m:t>α</m:t>
                    </m:r>
                    <m:r>
                      <a:rPr lang="el-GR" altLang="zh-CN" dirty="0">
                        <a:solidFill>
                          <a:srgbClr val="333336"/>
                        </a:solidFill>
                        <a:latin typeface="Cambria Math" charset="0"/>
                        <a:ea typeface="Microsoft YaHei" charset="0"/>
                        <a:cs typeface="Microsoft YaHei" charset="0"/>
                      </a:rPr>
                      <m:t>×</m:t>
                    </m:r>
                    <m:f>
                      <m:fPr>
                        <m:ctrlPr>
                          <a:rPr lang="bg-BG" altLang="zh-CN" i="1" dirty="0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fPr>
                      <m:num>
                        <m:r>
                          <a:rPr lang="en-US" altLang="zh-CN" dirty="0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𝑡</m:t>
                        </m:r>
                      </m:num>
                      <m:den>
                        <m:sSub>
                          <m:sSubPr>
                            <m:ctrlPr>
                              <a:rPr lang="en-US" altLang="zh-CN" i="1" dirty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dirty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dirty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𝑚𝑎𝑥</m:t>
                            </m:r>
                          </m:sub>
                        </m:sSub>
                      </m:den>
                    </m:f>
                    <m:r>
                      <a:rPr lang="en-US" altLang="zh-CN" i="1" dirty="0" smtClean="0">
                        <a:solidFill>
                          <a:srgbClr val="333336"/>
                        </a:solidFill>
                        <a:latin typeface="Cambria Math" charset="0"/>
                        <a:ea typeface="Microsoft YaHei" charset="0"/>
                        <a:cs typeface="Microsoft YaHei" charset="0"/>
                      </a:rPr>
                      <m:t>×</m:t>
                    </m:r>
                    <m:f>
                      <m:fPr>
                        <m:ctrlPr>
                          <a:rPr lang="bg-BG" altLang="zh-CN" i="1" dirty="0" smtClean="0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𝑠</m:t>
                        </m:r>
                      </m:num>
                      <m:den>
                        <m:sSub>
                          <m:sSubPr>
                            <m:ctrlPr>
                              <a:rPr lang="en-US" altLang="zh-CN" i="1" dirty="0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𝑚𝑎𝑥</m:t>
                            </m:r>
                          </m:sub>
                        </m:sSub>
                      </m:den>
                    </m:f>
                  </m:oMath>
                </a14:m>
                <a:endParaRPr lang="zh-CN" altLang="en-US" dirty="0" smtClean="0">
                  <a:solidFill>
                    <a:srgbClr val="333336"/>
                  </a:solidFill>
                  <a:ea typeface="Microsoft YaHei" charset="0"/>
                  <a:cs typeface="Microsoft YaHei" charset="0"/>
                </a:endParaRPr>
              </a:p>
              <a:p>
                <a:pPr lvl="1" defTabSz="914400"/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小的数据流更有机会在截止期限前完成</a:t>
                </a:r>
                <a:endParaRPr kumimoji="1" lang="zh-CN" altLang="en-US" dirty="0">
                  <a:ea typeface="Microsoft YaHei" charset="0"/>
                  <a:cs typeface="Microsoft YaHei" charset="0"/>
                </a:endParaRPr>
              </a:p>
              <a:p>
                <a:pPr marL="0" indent="0" defTabSz="914400">
                  <a:buFont typeface="Wingdings" pitchFamily="2" charset="2"/>
                  <a:buNone/>
                </a:pPr>
                <a:endParaRPr kumimoji="1" lang="zh-CN" altLang="en-US" dirty="0" smtClean="0"/>
              </a:p>
            </p:txBody>
          </p:sp>
        </mc:Choice>
        <mc:Fallback xmlns="">
          <p:sp>
            <p:nvSpPr>
              <p:cNvPr id="7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0256" y="1302021"/>
                <a:ext cx="11532828" cy="5497652"/>
              </a:xfrm>
              <a:prstGeom prst="rect">
                <a:avLst/>
              </a:prstGeom>
              <a:blipFill rotWithShape="0">
                <a:blip r:embed="rId4"/>
                <a:stretch>
                  <a:fillRect l="-264" t="-111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3785" y="1121375"/>
            <a:ext cx="3798215" cy="2786734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220256" y="5525792"/>
            <a:ext cx="8296687" cy="959752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可以使用剩余流大小，剩余期限等因子</a:t>
            </a:r>
            <a:endParaRPr kumimoji="1" lang="zh-CN" altLang="en-US" sz="36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31113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研究背景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365043" y="1206397"/>
            <a:ext cx="8649621" cy="5497652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>
                <a:ea typeface="Microsoft YaHei" charset="0"/>
                <a:cs typeface="Microsoft YaHei" charset="0"/>
              </a:rPr>
              <a:t>数据中心网络</a:t>
            </a:r>
            <a:endParaRPr lang="en-US" altLang="zh-CN" sz="1600" b="1" dirty="0">
              <a:solidFill>
                <a:schemeClr val="accent2">
                  <a:lumMod val="75000"/>
                </a:schemeClr>
              </a:solidFill>
              <a:ea typeface="Microsoft YaHei" charset="0"/>
              <a:cs typeface="Microsoft YaHei" charset="0"/>
            </a:endParaRPr>
          </a:p>
          <a:p>
            <a:pPr lvl="1"/>
            <a:r>
              <a:rPr lang="zh-CN" altLang="en-US" dirty="0" smtClean="0">
                <a:ea typeface="Microsoft YaHei" charset="0"/>
                <a:cs typeface="Microsoft YaHei" charset="0"/>
              </a:rPr>
              <a:t>支撑互联网在线服务的数据中心</a:t>
            </a:r>
            <a:endParaRPr lang="en-US" altLang="zh-CN" dirty="0" smtClean="0">
              <a:ea typeface="Microsoft YaHei" charset="0"/>
              <a:cs typeface="Microsoft YaHei" charset="0"/>
            </a:endParaRPr>
          </a:p>
          <a:p>
            <a:pPr lvl="2"/>
            <a:r>
              <a:rPr lang="en-US" altLang="zh-CN" dirty="0" smtClean="0">
                <a:ea typeface="Microsoft YaHei" charset="0"/>
                <a:cs typeface="Microsoft YaHei" charset="0"/>
              </a:rPr>
              <a:t>Facebook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YouTube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，移动，电信等</a:t>
            </a:r>
            <a:endParaRPr lang="en-US" altLang="zh-CN" dirty="0" smtClean="0">
              <a:ea typeface="Microsoft YaHei" charset="0"/>
              <a:cs typeface="Microsoft YaHei" charset="0"/>
            </a:endParaRPr>
          </a:p>
          <a:p>
            <a:pPr lvl="2"/>
            <a:r>
              <a:rPr lang="zh-CN" altLang="en-US" dirty="0" smtClean="0">
                <a:ea typeface="Microsoft YaHei" charset="0"/>
                <a:cs typeface="Microsoft YaHei" charset="0"/>
              </a:rPr>
              <a:t>进行密集计算、存储，向用户提供在线服务</a:t>
            </a:r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评价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数据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中心网络对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应用服务质量的标准：</a:t>
            </a:r>
          </a:p>
          <a:p>
            <a:pPr lvl="1"/>
            <a:r>
              <a:rPr kumimoji="1" lang="zh-CN" altLang="en-US" dirty="0">
                <a:ea typeface="Microsoft YaHei" charset="0"/>
                <a:cs typeface="Microsoft YaHei" charset="0"/>
              </a:rPr>
              <a:t>带宽，延迟</a:t>
            </a:r>
          </a:p>
          <a:p>
            <a:pPr lvl="1"/>
            <a:r>
              <a:rPr kumimoji="1" lang="zh-CN" altLang="en-US" dirty="0" smtClean="0">
                <a:ea typeface="Microsoft YaHei" charset="0"/>
                <a:cs typeface="Microsoft YaHei" charset="0"/>
              </a:rPr>
              <a:t>应用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对带宽和延迟需求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不同</a:t>
            </a:r>
          </a:p>
          <a:p>
            <a:pPr lvl="1"/>
            <a:r>
              <a:rPr kumimoji="1" lang="zh-CN" altLang="en-US" dirty="0">
                <a:ea typeface="Microsoft YaHei" charset="0"/>
                <a:cs typeface="Microsoft YaHei" charset="0"/>
              </a:rPr>
              <a:t>低延迟优先</a:t>
            </a:r>
          </a:p>
          <a:p>
            <a:pPr lvl="2"/>
            <a:r>
              <a:rPr kumimoji="1" lang="en-US" altLang="zh-CN" sz="1500" dirty="0">
                <a:ea typeface="Microsoft YaHei" charset="0"/>
                <a:cs typeface="Microsoft YaHei" charset="0"/>
              </a:rPr>
              <a:t>PTP</a:t>
            </a:r>
            <a:r>
              <a:rPr kumimoji="1" lang="zh-CN" altLang="en-US" sz="1500" dirty="0">
                <a:ea typeface="Microsoft YaHei" charset="0"/>
                <a:cs typeface="Microsoft YaHei" charset="0"/>
              </a:rPr>
              <a:t>同步</a:t>
            </a:r>
          </a:p>
          <a:p>
            <a:pPr lvl="2"/>
            <a:r>
              <a:rPr kumimoji="1" lang="en-US" altLang="zh-CN" sz="1500" dirty="0" err="1">
                <a:ea typeface="Microsoft YaHei" charset="0"/>
                <a:cs typeface="Microsoft YaHei" charset="0"/>
              </a:rPr>
              <a:t>Memcached</a:t>
            </a:r>
            <a:endParaRPr kumimoji="1" lang="zh-CN" altLang="en-US" sz="1500" dirty="0">
              <a:ea typeface="Microsoft YaHei" charset="0"/>
              <a:cs typeface="Microsoft YaHei" charset="0"/>
            </a:endParaRPr>
          </a:p>
          <a:p>
            <a:pPr lvl="2"/>
            <a:r>
              <a:rPr kumimoji="1" lang="en-US" altLang="zh-CN" sz="1500" dirty="0">
                <a:ea typeface="Microsoft YaHei" charset="0"/>
                <a:cs typeface="Microsoft YaHei" charset="0"/>
              </a:rPr>
              <a:t>Naiad</a:t>
            </a:r>
            <a:endParaRPr kumimoji="1" lang="zh-CN" altLang="en-US" sz="1500" dirty="0">
              <a:ea typeface="Microsoft YaHei" charset="0"/>
              <a:cs typeface="Microsoft YaHei" charset="0"/>
            </a:endParaRPr>
          </a:p>
          <a:p>
            <a:pPr lvl="1"/>
            <a:r>
              <a:rPr kumimoji="1" lang="zh-CN" altLang="en-US" dirty="0">
                <a:ea typeface="Microsoft YaHei" charset="0"/>
                <a:cs typeface="Microsoft YaHei" charset="0"/>
              </a:rPr>
              <a:t>高带宽优先</a:t>
            </a:r>
          </a:p>
          <a:p>
            <a:pPr lvl="2"/>
            <a:r>
              <a:rPr kumimoji="1" lang="zh-CN" altLang="en-US" dirty="0">
                <a:ea typeface="Microsoft YaHei" charset="0"/>
                <a:cs typeface="Microsoft YaHei" charset="0"/>
              </a:rPr>
              <a:t>大数据备份</a:t>
            </a:r>
          </a:p>
          <a:p>
            <a:pPr lvl="2"/>
            <a:r>
              <a:rPr kumimoji="1" lang="en-US" altLang="zh-CN" dirty="0">
                <a:ea typeface="Microsoft YaHei" charset="0"/>
                <a:cs typeface="Microsoft YaHei" charset="0"/>
              </a:rPr>
              <a:t>Hadoop</a:t>
            </a:r>
            <a:endParaRPr kumimoji="1" lang="zh-CN" altLang="en-US" dirty="0">
              <a:ea typeface="Microsoft YaHei" charset="0"/>
              <a:cs typeface="Microsoft YaHei" charset="0"/>
            </a:endParaRPr>
          </a:p>
          <a:p>
            <a:pPr lvl="1"/>
            <a:endParaRPr kumimoji="1" lang="zh-CN" altLang="en-US" dirty="0" smtClean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24" name="Picture 15" descr="youtube-ic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89034" y="1117209"/>
            <a:ext cx="792088" cy="792088"/>
          </a:xfrm>
          <a:prstGeom prst="rect">
            <a:avLst/>
          </a:prstGeom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ADADAD"/>
              </a:clrFrom>
              <a:clrTo>
                <a:srgbClr val="ADADA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764504" y="2049024"/>
            <a:ext cx="1762125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图片 26" descr="FaceBook_256x256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49856" y="1106696"/>
            <a:ext cx="738956" cy="738956"/>
          </a:xfrm>
          <a:prstGeom prst="rect">
            <a:avLst/>
          </a:prstGeom>
        </p:spPr>
      </p:pic>
      <p:pic>
        <p:nvPicPr>
          <p:cNvPr id="28" name="图片 27" descr="yahoo1.jp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54666" y="2003398"/>
            <a:ext cx="1494500" cy="1046151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9880766" y="4567688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/>
              <a:t>hadoop</a:t>
            </a:r>
            <a:endParaRPr kumimoji="1" lang="zh-CN" altLang="en-US" b="1" dirty="0"/>
          </a:p>
        </p:txBody>
      </p:sp>
      <p:sp>
        <p:nvSpPr>
          <p:cNvPr id="40" name="文本框 39"/>
          <p:cNvSpPr txBox="1"/>
          <p:nvPr/>
        </p:nvSpPr>
        <p:spPr>
          <a:xfrm>
            <a:off x="7833612" y="5150782"/>
            <a:ext cx="114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PTP</a:t>
            </a:r>
            <a:r>
              <a:rPr kumimoji="1" lang="zh-CN" altLang="en-US" b="1" dirty="0"/>
              <a:t> 同步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7791086" y="5520114"/>
            <a:ext cx="155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err="1"/>
              <a:t>Memcached</a:t>
            </a:r>
            <a:endParaRPr kumimoji="1" lang="zh-CN" altLang="en-US" b="1" dirty="0"/>
          </a:p>
        </p:txBody>
      </p:sp>
      <p:sp>
        <p:nvSpPr>
          <p:cNvPr id="42" name="文本框 41"/>
          <p:cNvSpPr txBox="1"/>
          <p:nvPr/>
        </p:nvSpPr>
        <p:spPr>
          <a:xfrm>
            <a:off x="7872125" y="6074112"/>
            <a:ext cx="114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Naiad</a:t>
            </a:r>
            <a:endParaRPr kumimoji="1" lang="zh-CN" altLang="en-US" b="1" dirty="0"/>
          </a:p>
        </p:txBody>
      </p:sp>
      <p:sp>
        <p:nvSpPr>
          <p:cNvPr id="43" name="文本框 42"/>
          <p:cNvSpPr txBox="1"/>
          <p:nvPr/>
        </p:nvSpPr>
        <p:spPr>
          <a:xfrm>
            <a:off x="9669170" y="411187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大数据备份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7197648" y="349632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/>
              <a:t>最优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10983485" y="612301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 dirty="0"/>
              <a:t>最差</a:t>
            </a:r>
          </a:p>
        </p:txBody>
      </p:sp>
      <p:cxnSp>
        <p:nvCxnSpPr>
          <p:cNvPr id="5" name="直线箭头连接符 4"/>
          <p:cNvCxnSpPr/>
          <p:nvPr/>
        </p:nvCxnSpPr>
        <p:spPr>
          <a:xfrm>
            <a:off x="7159242" y="5041900"/>
            <a:ext cx="4756026" cy="1270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箭头连接符 6"/>
          <p:cNvCxnSpPr/>
          <p:nvPr/>
        </p:nvCxnSpPr>
        <p:spPr>
          <a:xfrm>
            <a:off x="9341917" y="3411668"/>
            <a:ext cx="0" cy="3260463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6986822" y="457981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/>
              <a:t>低延迟</a:t>
            </a:r>
            <a:endParaRPr kumimoji="1" lang="zh-CN" altLang="en-US" b="1" dirty="0"/>
          </a:p>
        </p:txBody>
      </p:sp>
      <p:sp>
        <p:nvSpPr>
          <p:cNvPr id="22" name="文本框 21"/>
          <p:cNvSpPr txBox="1"/>
          <p:nvPr/>
        </p:nvSpPr>
        <p:spPr>
          <a:xfrm>
            <a:off x="11215922" y="454869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/>
              <a:t>高延迟</a:t>
            </a:r>
            <a:endParaRPr kumimoji="1" lang="zh-CN" altLang="en-US" b="1" dirty="0"/>
          </a:p>
        </p:txBody>
      </p:sp>
      <p:sp>
        <p:nvSpPr>
          <p:cNvPr id="23" name="文本框 22"/>
          <p:cNvSpPr txBox="1"/>
          <p:nvPr/>
        </p:nvSpPr>
        <p:spPr>
          <a:xfrm>
            <a:off x="9442184" y="335486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/>
              <a:t>高带宽</a:t>
            </a:r>
            <a:endParaRPr kumimoji="1" lang="zh-CN" altLang="en-US" b="1" dirty="0"/>
          </a:p>
        </p:txBody>
      </p:sp>
      <p:sp>
        <p:nvSpPr>
          <p:cNvPr id="26" name="文本框 25"/>
          <p:cNvSpPr txBox="1"/>
          <p:nvPr/>
        </p:nvSpPr>
        <p:spPr>
          <a:xfrm>
            <a:off x="9560493" y="636188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smtClean="0"/>
              <a:t>低带宽</a:t>
            </a:r>
            <a:endParaRPr kumimoji="1" lang="zh-CN" altLang="en-US" b="1" dirty="0"/>
          </a:p>
        </p:txBody>
      </p:sp>
      <p:sp>
        <p:nvSpPr>
          <p:cNvPr id="29" name="圆角矩形 28"/>
          <p:cNvSpPr/>
          <p:nvPr/>
        </p:nvSpPr>
        <p:spPr>
          <a:xfrm>
            <a:off x="566319" y="4996617"/>
            <a:ext cx="11784707" cy="1635703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网络资源有限需要进行合理分配</a:t>
            </a:r>
            <a:endParaRPr kumimoji="1" lang="zh-CN" altLang="en-US" sz="3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31877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3" grpId="0"/>
      <p:bldP spid="44" grpId="0"/>
      <p:bldP spid="45" grpId="0"/>
      <p:bldP spid="21" grpId="0"/>
      <p:bldP spid="22" grpId="0"/>
      <p:bldP spid="23" grpId="0"/>
      <p:bldP spid="26" grpId="0"/>
      <p:bldP spid="2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LPD</a:t>
            </a:r>
            <a:r>
              <a:rPr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解决研究动机提出的问题</a:t>
            </a:r>
            <a:endParaRPr kumimoji="1"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81" y="3947881"/>
            <a:ext cx="11274040" cy="2487123"/>
          </a:xfrm>
          <a:prstGeom prst="rect">
            <a:avLst/>
          </a:prstGeom>
        </p:spPr>
      </p:pic>
      <p:sp useBgFill="1">
        <p:nvSpPr>
          <p:cNvPr id="6" name="矩形 5"/>
          <p:cNvSpPr/>
          <p:nvPr/>
        </p:nvSpPr>
        <p:spPr>
          <a:xfrm>
            <a:off x="7205386" y="4962370"/>
            <a:ext cx="1144208" cy="4581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rgbClr val="0432FF"/>
                </a:solidFill>
                <a:latin typeface="Microsoft YaHei" charset="0"/>
                <a:ea typeface="Microsoft YaHei" charset="0"/>
                <a:cs typeface="Microsoft YaHei" charset="0"/>
              </a:rPr>
              <a:t>因子不同</a:t>
            </a:r>
          </a:p>
        </p:txBody>
      </p:sp>
      <p:sp useBgFill="1">
        <p:nvSpPr>
          <p:cNvPr id="8" name="矩形 7"/>
          <p:cNvSpPr/>
          <p:nvPr/>
        </p:nvSpPr>
        <p:spPr>
          <a:xfrm>
            <a:off x="9513446" y="4962370"/>
            <a:ext cx="2183001" cy="4581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rgbClr val="0432FF"/>
                </a:solidFill>
                <a:latin typeface="Microsoft YaHei" charset="0"/>
                <a:ea typeface="Microsoft YaHei" charset="0"/>
                <a:cs typeface="Microsoft YaHei" charset="0"/>
              </a:rPr>
              <a:t>拥塞程度基本相同</a:t>
            </a:r>
          </a:p>
        </p:txBody>
      </p:sp>
      <p:sp useBgFill="1">
        <p:nvSpPr>
          <p:cNvPr id="10" name="矩形 9"/>
          <p:cNvSpPr/>
          <p:nvPr/>
        </p:nvSpPr>
        <p:spPr>
          <a:xfrm>
            <a:off x="4111784" y="4947078"/>
            <a:ext cx="1929750" cy="4581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rgbClr val="0432FF"/>
                </a:solidFill>
                <a:latin typeface="Microsoft YaHei" charset="0"/>
                <a:ea typeface="Microsoft YaHei" charset="0"/>
                <a:cs typeface="Microsoft YaHei" charset="0"/>
              </a:rPr>
              <a:t>拥塞窗口差很大</a:t>
            </a:r>
          </a:p>
        </p:txBody>
      </p:sp>
      <p:sp useBgFill="1">
        <p:nvSpPr>
          <p:cNvPr id="12" name="矩形 11"/>
          <p:cNvSpPr/>
          <p:nvPr/>
        </p:nvSpPr>
        <p:spPr>
          <a:xfrm>
            <a:off x="1350573" y="4962370"/>
            <a:ext cx="1629380" cy="4581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rgbClr val="0432FF"/>
                </a:solidFill>
                <a:latin typeface="Microsoft YaHei" charset="0"/>
                <a:ea typeface="Microsoft YaHei" charset="0"/>
                <a:cs typeface="Microsoft YaHei" charset="0"/>
              </a:rPr>
              <a:t>带宽得到区分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948" y="1019325"/>
            <a:ext cx="11797173" cy="2613625"/>
          </a:xfrm>
          <a:prstGeom prst="rect">
            <a:avLst/>
          </a:prstGeom>
        </p:spPr>
      </p:pic>
      <p:sp>
        <p:nvSpPr>
          <p:cNvPr id="14" name="圆角矩形 13"/>
          <p:cNvSpPr/>
          <p:nvPr/>
        </p:nvSpPr>
        <p:spPr>
          <a:xfrm>
            <a:off x="1350573" y="3169826"/>
            <a:ext cx="9349853" cy="1079858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结论：网络拥塞严重时，</a:t>
            </a:r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LPD</a:t>
            </a:r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依然可以根据期限区分数据流带宽</a:t>
            </a:r>
            <a:endParaRPr kumimoji="1" lang="zh-CN" altLang="en-US" sz="36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95762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仿真实验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07293" y="1152980"/>
            <a:ext cx="11532828" cy="5705020"/>
          </a:xfrm>
        </p:spPr>
        <p:txBody>
          <a:bodyPr/>
          <a:lstStyle/>
          <a:p>
            <a:r>
              <a:rPr kumimoji="1" lang="zh-CN" altLang="en-US" dirty="0">
                <a:ea typeface="Microsoft YaHei" charset="0"/>
                <a:cs typeface="Microsoft YaHei" charset="0"/>
              </a:rPr>
              <a:t>简单拓扑：每个</a:t>
            </a:r>
            <a:r>
              <a:rPr kumimoji="1" lang="en-US" altLang="zh-CN" dirty="0">
                <a:ea typeface="Microsoft YaHei" charset="0"/>
                <a:cs typeface="Microsoft YaHei" charset="0"/>
              </a:rPr>
              <a:t>rack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上有</a:t>
            </a:r>
            <a:r>
              <a:rPr kumimoji="1" lang="en-US" altLang="zh-CN" dirty="0">
                <a:ea typeface="Microsoft YaHei" charset="0"/>
                <a:cs typeface="Microsoft YaHei" charset="0"/>
              </a:rPr>
              <a:t>M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台机器</a:t>
            </a:r>
          </a:p>
          <a:p>
            <a:pPr lvl="1"/>
            <a:r>
              <a:rPr kumimoji="1" lang="zh-CN" altLang="en-US" dirty="0" smtClean="0">
                <a:ea typeface="Microsoft YaHei" charset="0"/>
                <a:cs typeface="Microsoft YaHei" charset="0"/>
              </a:rPr>
              <a:t>变换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fan-in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程度，代表不同拥塞程度</a:t>
            </a: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复杂拓扑</a:t>
            </a:r>
          </a:p>
          <a:p>
            <a:pPr lvl="1"/>
            <a:r>
              <a:rPr kumimoji="1" lang="zh-CN" altLang="en-US" dirty="0" smtClean="0">
                <a:ea typeface="Microsoft YaHei" charset="0"/>
                <a:cs typeface="Microsoft YaHei" charset="0"/>
              </a:rPr>
              <a:t>变换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spine-leaf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超额认购系数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x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40Gbps/x</a:t>
            </a:r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数据中心流量</a:t>
            </a:r>
          </a:p>
          <a:p>
            <a:pPr lvl="1"/>
            <a:r>
              <a:rPr kumimoji="1" lang="en-US" altLang="zh-CN" dirty="0" smtClean="0">
                <a:ea typeface="Microsoft YaHei" charset="0"/>
                <a:cs typeface="Microsoft YaHei" charset="0"/>
              </a:rPr>
              <a:t>Data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Mining,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Web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Search</a:t>
            </a:r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三种期限</a:t>
            </a:r>
          </a:p>
          <a:p>
            <a:pPr lvl="1"/>
            <a:r>
              <a:rPr kumimoji="1" lang="zh-CN" altLang="en-US" dirty="0" smtClean="0">
                <a:ea typeface="Microsoft YaHei" charset="0"/>
                <a:cs typeface="Microsoft YaHei" charset="0"/>
              </a:rPr>
              <a:t>紧急期限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(20ms)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，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中等期限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(30ms)</a:t>
            </a:r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pPr marL="366713" lvl="1" indent="0">
              <a:buNone/>
            </a:pPr>
            <a:r>
              <a:rPr kumimoji="1" lang="zh-CN" altLang="en-US" dirty="0" smtClean="0">
                <a:ea typeface="Microsoft YaHei" charset="0"/>
                <a:cs typeface="Microsoft YaHei" charset="0"/>
              </a:rPr>
              <a:t>   松弛期限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(40ms)</a:t>
            </a:r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评价指标</a:t>
            </a:r>
          </a:p>
          <a:p>
            <a:pPr lvl="1"/>
            <a:r>
              <a:rPr kumimoji="1" lang="zh-CN" altLang="en-US" dirty="0" smtClean="0">
                <a:ea typeface="Microsoft YaHei" charset="0"/>
                <a:cs typeface="Microsoft YaHei" charset="0"/>
              </a:rPr>
              <a:t>错失期限数据流比例，流完成时间</a:t>
            </a:r>
          </a:p>
          <a:p>
            <a:endParaRPr kumimoji="1" lang="zh-CN" altLang="en-US" dirty="0" smtClean="0">
              <a:ea typeface="Microsoft YaHei" charset="0"/>
              <a:cs typeface="Microsoft YaHei" charset="0"/>
            </a:endParaRPr>
          </a:p>
        </p:txBody>
      </p:sp>
      <p:grpSp>
        <p:nvGrpSpPr>
          <p:cNvPr id="5" name="Group 93"/>
          <p:cNvGrpSpPr/>
          <p:nvPr/>
        </p:nvGrpSpPr>
        <p:grpSpPr>
          <a:xfrm>
            <a:off x="8035948" y="1248668"/>
            <a:ext cx="3732556" cy="2152837"/>
            <a:chOff x="1758425" y="1537797"/>
            <a:chExt cx="3194575" cy="2817313"/>
          </a:xfrm>
        </p:grpSpPr>
        <p:pic>
          <p:nvPicPr>
            <p:cNvPr id="6" name="Picture 19" descr="router-clip-art.jpg"/>
            <p:cNvPicPr>
              <a:picLocks noChangeAspect="1"/>
            </p:cNvPicPr>
            <p:nvPr/>
          </p:nvPicPr>
          <p:blipFill>
            <a:blip r:embed="rId3"/>
            <a:srcRect r="6112" b="14271"/>
            <a:stretch>
              <a:fillRect/>
            </a:stretch>
          </p:blipFill>
          <p:spPr>
            <a:xfrm>
              <a:off x="3238500" y="1721985"/>
              <a:ext cx="990600" cy="474696"/>
            </a:xfrm>
            <a:prstGeom prst="rect">
              <a:avLst/>
            </a:prstGeom>
          </p:spPr>
        </p:pic>
        <p:sp>
          <p:nvSpPr>
            <p:cNvPr id="7" name="TextBox 8"/>
            <p:cNvSpPr txBox="1"/>
            <p:nvPr/>
          </p:nvSpPr>
          <p:spPr>
            <a:xfrm>
              <a:off x="2154998" y="1537797"/>
              <a:ext cx="1115027" cy="2456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800" b="1" dirty="0" smtClean="0"/>
                <a:t>Fabric Switch</a:t>
              </a:r>
              <a:endParaRPr lang="en-US" sz="1800" b="1" dirty="0"/>
            </a:p>
          </p:txBody>
        </p:sp>
        <p:sp>
          <p:nvSpPr>
            <p:cNvPr id="8" name="TextBox 9"/>
            <p:cNvSpPr txBox="1"/>
            <p:nvPr/>
          </p:nvSpPr>
          <p:spPr>
            <a:xfrm>
              <a:off x="3437729" y="2741977"/>
              <a:ext cx="685800" cy="2770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800" b="1" dirty="0" smtClean="0"/>
                <a:t>Racks</a:t>
              </a:r>
              <a:endParaRPr lang="en-US" sz="1800" b="1" dirty="0"/>
            </a:p>
          </p:txBody>
        </p:sp>
        <p:grpSp>
          <p:nvGrpSpPr>
            <p:cNvPr id="9" name="Group 86"/>
            <p:cNvGrpSpPr/>
            <p:nvPr/>
          </p:nvGrpSpPr>
          <p:grpSpPr>
            <a:xfrm>
              <a:off x="1758425" y="2590800"/>
              <a:ext cx="3194575" cy="1764310"/>
              <a:chOff x="539225" y="2552717"/>
              <a:chExt cx="3194575" cy="1764310"/>
            </a:xfrm>
          </p:grpSpPr>
          <p:sp>
            <p:nvSpPr>
              <p:cNvPr id="13" name="Oval 15"/>
              <p:cNvSpPr/>
              <p:nvPr/>
            </p:nvSpPr>
            <p:spPr>
              <a:xfrm>
                <a:off x="2286000" y="3329360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6"/>
              <p:cNvSpPr/>
              <p:nvPr/>
            </p:nvSpPr>
            <p:spPr>
              <a:xfrm>
                <a:off x="2590800" y="3329360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" name="Group 84"/>
              <p:cNvGrpSpPr/>
              <p:nvPr/>
            </p:nvGrpSpPr>
            <p:grpSpPr>
              <a:xfrm>
                <a:off x="539225" y="2552717"/>
                <a:ext cx="3194575" cy="1764310"/>
                <a:chOff x="539225" y="2341697"/>
                <a:chExt cx="3194575" cy="1764310"/>
              </a:xfrm>
            </p:grpSpPr>
            <p:grpSp>
              <p:nvGrpSpPr>
                <p:cNvPr id="16" name="Group 67"/>
                <p:cNvGrpSpPr/>
                <p:nvPr/>
              </p:nvGrpSpPr>
              <p:grpSpPr>
                <a:xfrm>
                  <a:off x="539225" y="2341697"/>
                  <a:ext cx="679975" cy="1764310"/>
                  <a:chOff x="2209800" y="1752600"/>
                  <a:chExt cx="823389" cy="2209800"/>
                </a:xfrm>
              </p:grpSpPr>
              <p:sp>
                <p:nvSpPr>
                  <p:cNvPr id="33" name="Rectangle 48"/>
                  <p:cNvSpPr/>
                  <p:nvPr/>
                </p:nvSpPr>
                <p:spPr>
                  <a:xfrm>
                    <a:off x="2209800" y="1752600"/>
                    <a:ext cx="823389" cy="2209800"/>
                  </a:xfrm>
                  <a:prstGeom prst="rect">
                    <a:avLst/>
                  </a:prstGeom>
                  <a:ln w="28575">
                    <a:solidFill>
                      <a:srgbClr val="0070C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34" name="Picture 49" descr="router-clip-art.jpg"/>
                  <p:cNvPicPr>
                    <a:picLocks noChangeAspect="1"/>
                  </p:cNvPicPr>
                  <p:nvPr/>
                </p:nvPicPr>
                <p:blipFill>
                  <a:blip r:embed="rId3"/>
                  <a:srcRect r="10471" b="22532"/>
                  <a:stretch>
                    <a:fillRect/>
                  </a:stretch>
                </p:blipFill>
                <p:spPr>
                  <a:xfrm>
                    <a:off x="2252094" y="1819789"/>
                    <a:ext cx="761093" cy="41147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50" descr="cage-rack-mountable-server-clip-art.jpg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291860" y="3352800"/>
                    <a:ext cx="693380" cy="475368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52" descr="cage-rack-mountable-server-clip-art.jpg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283139" y="2295878"/>
                    <a:ext cx="693380" cy="475368"/>
                  </a:xfrm>
                  <a:prstGeom prst="rect">
                    <a:avLst/>
                  </a:prstGeom>
                </p:spPr>
              </p:pic>
              <p:sp>
                <p:nvSpPr>
                  <p:cNvPr id="37" name="Oval 53"/>
                  <p:cNvSpPr/>
                  <p:nvPr/>
                </p:nvSpPr>
                <p:spPr>
                  <a:xfrm>
                    <a:off x="2596494" y="2839156"/>
                    <a:ext cx="86673" cy="98778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" name="Oval 54"/>
                  <p:cNvSpPr/>
                  <p:nvPr/>
                </p:nvSpPr>
                <p:spPr>
                  <a:xfrm>
                    <a:off x="2596494" y="2987322"/>
                    <a:ext cx="86673" cy="98778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Oval 55"/>
                  <p:cNvSpPr/>
                  <p:nvPr/>
                </p:nvSpPr>
                <p:spPr>
                  <a:xfrm>
                    <a:off x="2596494" y="3135489"/>
                    <a:ext cx="86673" cy="98778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" name="Group 68"/>
                <p:cNvGrpSpPr/>
                <p:nvPr/>
              </p:nvGrpSpPr>
              <p:grpSpPr>
                <a:xfrm>
                  <a:off x="1447800" y="2341697"/>
                  <a:ext cx="679975" cy="1764310"/>
                  <a:chOff x="2209800" y="1752600"/>
                  <a:chExt cx="823389" cy="2209800"/>
                </a:xfrm>
              </p:grpSpPr>
              <p:sp>
                <p:nvSpPr>
                  <p:cNvPr id="26" name="Rectangle 69"/>
                  <p:cNvSpPr/>
                  <p:nvPr/>
                </p:nvSpPr>
                <p:spPr>
                  <a:xfrm>
                    <a:off x="2209800" y="1752600"/>
                    <a:ext cx="823389" cy="2209800"/>
                  </a:xfrm>
                  <a:prstGeom prst="rect">
                    <a:avLst/>
                  </a:prstGeom>
                  <a:ln w="28575">
                    <a:solidFill>
                      <a:srgbClr val="0070C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27" name="Picture 70" descr="router-clip-art.jpg"/>
                  <p:cNvPicPr>
                    <a:picLocks noChangeAspect="1"/>
                  </p:cNvPicPr>
                  <p:nvPr/>
                </p:nvPicPr>
                <p:blipFill>
                  <a:blip r:embed="rId3"/>
                  <a:srcRect r="10471" b="22532"/>
                  <a:stretch>
                    <a:fillRect/>
                  </a:stretch>
                </p:blipFill>
                <p:spPr>
                  <a:xfrm>
                    <a:off x="2252094" y="1819789"/>
                    <a:ext cx="761093" cy="41147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71" descr="cage-rack-mountable-server-clip-art.jpg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291860" y="3352800"/>
                    <a:ext cx="693380" cy="475368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72" descr="cage-rack-mountable-server-clip-art.jpg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283139" y="2295878"/>
                    <a:ext cx="693380" cy="475368"/>
                  </a:xfrm>
                  <a:prstGeom prst="rect">
                    <a:avLst/>
                  </a:prstGeom>
                </p:spPr>
              </p:pic>
              <p:sp>
                <p:nvSpPr>
                  <p:cNvPr id="30" name="Oval 73"/>
                  <p:cNvSpPr/>
                  <p:nvPr/>
                </p:nvSpPr>
                <p:spPr>
                  <a:xfrm>
                    <a:off x="2596494" y="2839156"/>
                    <a:ext cx="86673" cy="98778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Oval 74"/>
                  <p:cNvSpPr/>
                  <p:nvPr/>
                </p:nvSpPr>
                <p:spPr>
                  <a:xfrm>
                    <a:off x="2596494" y="2987322"/>
                    <a:ext cx="86673" cy="98778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Oval 75"/>
                  <p:cNvSpPr/>
                  <p:nvPr/>
                </p:nvSpPr>
                <p:spPr>
                  <a:xfrm>
                    <a:off x="2596494" y="3135489"/>
                    <a:ext cx="86673" cy="98778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" name="Group 76"/>
                <p:cNvGrpSpPr/>
                <p:nvPr/>
              </p:nvGrpSpPr>
              <p:grpSpPr>
                <a:xfrm>
                  <a:off x="3053825" y="2341697"/>
                  <a:ext cx="679975" cy="1764310"/>
                  <a:chOff x="2209800" y="1752600"/>
                  <a:chExt cx="823389" cy="2209800"/>
                </a:xfrm>
              </p:grpSpPr>
              <p:sp>
                <p:nvSpPr>
                  <p:cNvPr id="19" name="Rectangle 77"/>
                  <p:cNvSpPr/>
                  <p:nvPr/>
                </p:nvSpPr>
                <p:spPr>
                  <a:xfrm>
                    <a:off x="2209800" y="1752600"/>
                    <a:ext cx="823389" cy="2209800"/>
                  </a:xfrm>
                  <a:prstGeom prst="rect">
                    <a:avLst/>
                  </a:prstGeom>
                  <a:ln w="28575">
                    <a:solidFill>
                      <a:srgbClr val="0070C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20" name="Picture 78" descr="router-clip-art.jpg"/>
                  <p:cNvPicPr>
                    <a:picLocks noChangeAspect="1"/>
                  </p:cNvPicPr>
                  <p:nvPr/>
                </p:nvPicPr>
                <p:blipFill>
                  <a:blip r:embed="rId3"/>
                  <a:srcRect r="10471" b="22532"/>
                  <a:stretch>
                    <a:fillRect/>
                  </a:stretch>
                </p:blipFill>
                <p:spPr>
                  <a:xfrm>
                    <a:off x="2252094" y="1819789"/>
                    <a:ext cx="761093" cy="411470"/>
                  </a:xfrm>
                  <a:prstGeom prst="rect">
                    <a:avLst/>
                  </a:prstGeom>
                </p:spPr>
              </p:pic>
              <p:pic>
                <p:nvPicPr>
                  <p:cNvPr id="21" name="Picture 79" descr="cage-rack-mountable-server-clip-art.jpg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291860" y="3352800"/>
                    <a:ext cx="693380" cy="475368"/>
                  </a:xfrm>
                  <a:prstGeom prst="rect">
                    <a:avLst/>
                  </a:prstGeom>
                </p:spPr>
              </p:pic>
              <p:pic>
                <p:nvPicPr>
                  <p:cNvPr id="22" name="Picture 80" descr="cage-rack-mountable-server-clip-art.jpg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283139" y="2295878"/>
                    <a:ext cx="693380" cy="475368"/>
                  </a:xfrm>
                  <a:prstGeom prst="rect">
                    <a:avLst/>
                  </a:prstGeom>
                </p:spPr>
              </p:pic>
              <p:sp>
                <p:nvSpPr>
                  <p:cNvPr id="23" name="Oval 81"/>
                  <p:cNvSpPr/>
                  <p:nvPr/>
                </p:nvSpPr>
                <p:spPr>
                  <a:xfrm>
                    <a:off x="2596494" y="2839156"/>
                    <a:ext cx="86673" cy="98778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Oval 82"/>
                  <p:cNvSpPr/>
                  <p:nvPr/>
                </p:nvSpPr>
                <p:spPr>
                  <a:xfrm>
                    <a:off x="2596494" y="2987322"/>
                    <a:ext cx="86673" cy="98778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" name="Oval 83"/>
                  <p:cNvSpPr/>
                  <p:nvPr/>
                </p:nvSpPr>
                <p:spPr>
                  <a:xfrm>
                    <a:off x="2596494" y="3135489"/>
                    <a:ext cx="86673" cy="98778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cxnSp>
          <p:nvCxnSpPr>
            <p:cNvPr id="10" name="Straight Connector 88"/>
            <p:cNvCxnSpPr>
              <a:endCxn id="22" idx="2"/>
            </p:cNvCxnSpPr>
            <p:nvPr/>
          </p:nvCxnSpPr>
          <p:spPr>
            <a:xfrm flipV="1">
              <a:off x="2098413" y="2216554"/>
              <a:ext cx="1504759" cy="37424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1" name="Straight Connector 90"/>
            <p:cNvCxnSpPr>
              <a:stCxn id="22" idx="2"/>
            </p:cNvCxnSpPr>
            <p:nvPr/>
          </p:nvCxnSpPr>
          <p:spPr>
            <a:xfrm flipH="1">
              <a:off x="3006988" y="2216554"/>
              <a:ext cx="596184" cy="37424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2" name="Straight Connector 92"/>
            <p:cNvCxnSpPr>
              <a:stCxn id="22" idx="2"/>
            </p:cNvCxnSpPr>
            <p:nvPr/>
          </p:nvCxnSpPr>
          <p:spPr>
            <a:xfrm>
              <a:off x="3603172" y="2216554"/>
              <a:ext cx="1009841" cy="37424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76" name="TextBox 8"/>
          <p:cNvSpPr txBox="1"/>
          <p:nvPr/>
        </p:nvSpPr>
        <p:spPr>
          <a:xfrm>
            <a:off x="8842338" y="1525907"/>
            <a:ext cx="149028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b="1" dirty="0" smtClean="0"/>
              <a:t>10</a:t>
            </a:r>
            <a:r>
              <a:rPr lang="en-US" altLang="zh-CN" b="1" dirty="0" smtClean="0"/>
              <a:t>Gbps</a:t>
            </a:r>
            <a:endParaRPr lang="en-US" sz="1800" b="1" dirty="0"/>
          </a:p>
        </p:txBody>
      </p:sp>
      <p:sp>
        <p:nvSpPr>
          <p:cNvPr id="78" name="TextBox 8"/>
          <p:cNvSpPr txBox="1"/>
          <p:nvPr/>
        </p:nvSpPr>
        <p:spPr>
          <a:xfrm>
            <a:off x="10278219" y="3355804"/>
            <a:ext cx="149028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b="1" dirty="0" smtClean="0"/>
              <a:t>1</a:t>
            </a:r>
            <a:r>
              <a:rPr lang="en-US" altLang="zh-CN" b="1" dirty="0" smtClean="0"/>
              <a:t>Gbps</a:t>
            </a:r>
            <a:endParaRPr lang="en-US" sz="18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1776" y="3718585"/>
            <a:ext cx="4241076" cy="284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3836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仿真实验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407293" y="1121135"/>
            <a:ext cx="2552700" cy="2374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355" y="1210035"/>
            <a:ext cx="2463800" cy="2286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3557" y="1267185"/>
            <a:ext cx="2400300" cy="21717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1194" y="1121135"/>
            <a:ext cx="4646783" cy="4108178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80735" y="5755184"/>
            <a:ext cx="7749149" cy="959752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LPD</a:t>
            </a:r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性能比</a:t>
            </a:r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D</a:t>
            </a:r>
            <a:r>
              <a:rPr kumimoji="1" lang="en-US" altLang="zh-CN" sz="3600" baseline="300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TCP,L</a:t>
            </a:r>
            <a:r>
              <a:rPr kumimoji="1" lang="en-US" altLang="zh-CN" sz="3600" baseline="300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DCT</a:t>
            </a:r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提高</a:t>
            </a:r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50%</a:t>
            </a:r>
            <a:endParaRPr kumimoji="1" lang="zh-CN" altLang="en-US" sz="36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圆角矩形 11"/>
              <p:cNvSpPr/>
              <p:nvPr/>
            </p:nvSpPr>
            <p:spPr>
              <a:xfrm>
                <a:off x="7877070" y="5755184"/>
                <a:ext cx="4240907" cy="881661"/>
              </a:xfrm>
              <a:prstGeom prst="roundRect">
                <a:avLst/>
              </a:prstGeom>
              <a:solidFill>
                <a:srgbClr val="043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60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Microsoft YaHei" charset="0"/>
                              <a:cs typeface="Microsoft YaHei" charset="0"/>
                            </a:rPr>
                          </m:ctrlPr>
                        </m:sSubPr>
                        <m:e>
                          <m:r>
                            <a:rPr kumimoji="1" lang="en-US" altLang="zh-CN" sz="3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Microsoft YaHei" charset="0"/>
                              <a:cs typeface="Microsoft YaHei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CN" sz="3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Microsoft YaHei" charset="0"/>
                              <a:cs typeface="Microsoft YaHei" charset="0"/>
                            </a:rPr>
                            <m:t>𝑚𝑎𝑥</m:t>
                          </m:r>
                        </m:sub>
                      </m:sSub>
                      <m:r>
                        <a:rPr kumimoji="1" lang="zh-CN" altLang="en-US" sz="3600" b="0" i="1" smtClean="0">
                          <a:solidFill>
                            <a:schemeClr val="bg1"/>
                          </a:solidFill>
                          <a:latin typeface="Cambria Math" charset="0"/>
                          <a:ea typeface="Microsoft YaHei" charset="0"/>
                          <a:cs typeface="Microsoft YaHei" charset="0"/>
                        </a:rPr>
                        <m:t>需设置合理</m:t>
                      </m:r>
                    </m:oMath>
                  </m:oMathPara>
                </a14:m>
                <a:endParaRPr kumimoji="1" lang="zh-CN" altLang="en-US" sz="36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 xmlns="">
          <p:sp>
            <p:nvSpPr>
              <p:cNvPr id="12" name="圆角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7070" y="5755184"/>
                <a:ext cx="4240907" cy="881661"/>
              </a:xfrm>
              <a:prstGeom prst="round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032" y="3633674"/>
            <a:ext cx="2474323" cy="1923399"/>
          </a:xfrm>
          <a:prstGeom prst="rect">
            <a:avLst/>
          </a:prstGeom>
        </p:spPr>
      </p:pic>
      <p:pic>
        <p:nvPicPr>
          <p:cNvPr id="17" name="内容占位符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2664399" y="3694146"/>
            <a:ext cx="2489042" cy="1881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64802" y="3732970"/>
            <a:ext cx="2427169" cy="1902901"/>
          </a:xfrm>
          <a:prstGeom prst="rect">
            <a:avLst/>
          </a:prstGeom>
        </p:spPr>
      </p:pic>
      <p:cxnSp>
        <p:nvCxnSpPr>
          <p:cNvPr id="19" name="直线连接符 18"/>
          <p:cNvCxnSpPr/>
          <p:nvPr/>
        </p:nvCxnSpPr>
        <p:spPr>
          <a:xfrm>
            <a:off x="7450855" y="1091855"/>
            <a:ext cx="20339" cy="4663329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31642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真实环境下实验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CN" altLang="en-US" dirty="0" smtClean="0"/>
              <a:t>基于</a:t>
            </a:r>
            <a:r>
              <a:rPr kumimoji="1" lang="en-US" altLang="zh-CN" dirty="0" smtClean="0"/>
              <a:t>Linux</a:t>
            </a:r>
            <a:r>
              <a:rPr kumimoji="1" lang="zh-CN" altLang="en-US" dirty="0" smtClean="0"/>
              <a:t> 内核</a:t>
            </a:r>
            <a:r>
              <a:rPr kumimoji="1" lang="en-US" altLang="zh-CN" dirty="0" smtClean="0"/>
              <a:t>3.2.61</a:t>
            </a:r>
            <a:endParaRPr kumimoji="1" lang="zh-CN" altLang="en-US" dirty="0" smtClean="0"/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台</a:t>
            </a:r>
            <a:r>
              <a:rPr kumimoji="1" lang="en-US" altLang="zh-CN" dirty="0" smtClean="0"/>
              <a:t>TOR</a:t>
            </a:r>
            <a:endParaRPr kumimoji="1" lang="zh-CN" altLang="en-US" dirty="0" smtClean="0"/>
          </a:p>
          <a:p>
            <a:r>
              <a:rPr kumimoji="1" lang="zh-CN" altLang="en-US" dirty="0" smtClean="0"/>
              <a:t>实现</a:t>
            </a:r>
            <a:r>
              <a:rPr kumimoji="1" lang="en-US" altLang="zh-CN" dirty="0" smtClean="0"/>
              <a:t>LPD</a:t>
            </a:r>
            <a:r>
              <a:rPr kumimoji="1" lang="zh-CN" altLang="en-US" dirty="0" smtClean="0"/>
              <a:t>，同时使用</a:t>
            </a:r>
            <a:r>
              <a:rPr kumimoji="1" lang="en-US" altLang="zh-CN" dirty="0" smtClean="0"/>
              <a:t>DCTCP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D</a:t>
            </a:r>
            <a:r>
              <a:rPr kumimoji="1" lang="en-US" altLang="zh-CN" baseline="30000" dirty="0" smtClean="0"/>
              <a:t>2</a:t>
            </a:r>
            <a:r>
              <a:rPr kumimoji="1" lang="en-US" altLang="zh-CN" dirty="0" smtClean="0"/>
              <a:t>TCP</a:t>
            </a:r>
            <a:r>
              <a:rPr kumimoji="1" lang="zh-CN" altLang="en-US" dirty="0" smtClean="0"/>
              <a:t>做对比</a:t>
            </a:r>
          </a:p>
          <a:p>
            <a:r>
              <a:rPr kumimoji="1" lang="en-US" altLang="zh-CN" dirty="0" smtClean="0"/>
              <a:t>Root</a:t>
            </a:r>
            <a:r>
              <a:rPr kumimoji="1" lang="zh-CN" altLang="en-US" dirty="0"/>
              <a:t>交换机</a:t>
            </a:r>
            <a:r>
              <a:rPr kumimoji="1" lang="zh-CN" altLang="en-US" dirty="0" smtClean="0"/>
              <a:t>和</a:t>
            </a:r>
            <a:r>
              <a:rPr kumimoji="1" lang="en-US" altLang="zh-CN" dirty="0" err="1" smtClean="0"/>
              <a:t>ToR</a:t>
            </a:r>
            <a:r>
              <a:rPr kumimoji="1" lang="zh-CN" altLang="en-US" dirty="0" smtClean="0"/>
              <a:t>交换机之间带宽是</a:t>
            </a:r>
            <a:r>
              <a:rPr kumimoji="1" lang="en-US" altLang="zh-CN" dirty="0" smtClean="0"/>
              <a:t>1Gbps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  <p:grpSp>
        <p:nvGrpSpPr>
          <p:cNvPr id="4" name="Group 40"/>
          <p:cNvGrpSpPr/>
          <p:nvPr/>
        </p:nvGrpSpPr>
        <p:grpSpPr>
          <a:xfrm>
            <a:off x="7358035" y="1494027"/>
            <a:ext cx="2623917" cy="4648200"/>
            <a:chOff x="6238728" y="1447800"/>
            <a:chExt cx="2623917" cy="4648200"/>
          </a:xfrm>
        </p:grpSpPr>
        <p:sp>
          <p:nvSpPr>
            <p:cNvPr id="5" name="Rectangle 5"/>
            <p:cNvSpPr/>
            <p:nvPr/>
          </p:nvSpPr>
          <p:spPr>
            <a:xfrm>
              <a:off x="7186245" y="1981200"/>
              <a:ext cx="1447800" cy="4114800"/>
            </a:xfrm>
            <a:prstGeom prst="rect">
              <a:avLst/>
            </a:prstGeom>
            <a:ln w="76200"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6" descr="router-clip-art.jpg"/>
            <p:cNvPicPr>
              <a:picLocks noChangeAspect="1"/>
            </p:cNvPicPr>
            <p:nvPr/>
          </p:nvPicPr>
          <p:blipFill>
            <a:blip r:embed="rId3"/>
            <a:srcRect r="10471" b="22532"/>
            <a:stretch>
              <a:fillRect/>
            </a:stretch>
          </p:blipFill>
          <p:spPr>
            <a:xfrm>
              <a:off x="7260613" y="2084863"/>
              <a:ext cx="1338262" cy="634839"/>
            </a:xfrm>
            <a:prstGeom prst="rect">
              <a:avLst/>
            </a:prstGeom>
          </p:spPr>
        </p:pic>
        <p:pic>
          <p:nvPicPr>
            <p:cNvPr id="7" name="Picture 7" descr="cage-rack-mountable-server-clip-art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200" y="5257800"/>
              <a:ext cx="1219200" cy="733425"/>
            </a:xfrm>
            <a:prstGeom prst="rect">
              <a:avLst/>
            </a:prstGeom>
          </p:spPr>
        </p:pic>
        <p:pic>
          <p:nvPicPr>
            <p:cNvPr id="8" name="Picture 8" descr="cage-rack-mountable-server-clip-art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200" y="4419600"/>
              <a:ext cx="1219200" cy="733425"/>
            </a:xfrm>
            <a:prstGeom prst="rect">
              <a:avLst/>
            </a:prstGeom>
          </p:spPr>
        </p:pic>
        <p:pic>
          <p:nvPicPr>
            <p:cNvPr id="9" name="Picture 9" descr="cage-rack-mountable-server-clip-art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200" y="2819400"/>
              <a:ext cx="1219200" cy="733425"/>
            </a:xfrm>
            <a:prstGeom prst="rect">
              <a:avLst/>
            </a:prstGeom>
          </p:spPr>
        </p:pic>
        <p:sp>
          <p:nvSpPr>
            <p:cNvPr id="10" name="Oval 10"/>
            <p:cNvSpPr/>
            <p:nvPr/>
          </p:nvSpPr>
          <p:spPr>
            <a:xfrm>
              <a:off x="7866185" y="3657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6"/>
            <p:cNvSpPr/>
            <p:nvPr/>
          </p:nvSpPr>
          <p:spPr>
            <a:xfrm>
              <a:off x="7866185" y="3886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7"/>
            <p:cNvSpPr/>
            <p:nvPr/>
          </p:nvSpPr>
          <p:spPr>
            <a:xfrm>
              <a:off x="7866185" y="4114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9"/>
            <p:cNvSpPr txBox="1"/>
            <p:nvPr/>
          </p:nvSpPr>
          <p:spPr>
            <a:xfrm>
              <a:off x="6238728" y="3347534"/>
              <a:ext cx="93982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800" b="1" dirty="0" smtClean="0"/>
                <a:t>Servers</a:t>
              </a:r>
              <a:endParaRPr lang="en-US" sz="1800" b="1" dirty="0"/>
            </a:p>
          </p:txBody>
        </p:sp>
        <p:cxnSp>
          <p:nvCxnSpPr>
            <p:cNvPr id="15" name="Straight Connector 21"/>
            <p:cNvCxnSpPr/>
            <p:nvPr/>
          </p:nvCxnSpPr>
          <p:spPr>
            <a:xfrm>
              <a:off x="8634045" y="2438400"/>
              <a:ext cx="228600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6" name="Straight Connector 27"/>
            <p:cNvCxnSpPr/>
            <p:nvPr/>
          </p:nvCxnSpPr>
          <p:spPr>
            <a:xfrm>
              <a:off x="8862645" y="2438400"/>
              <a:ext cx="0" cy="327660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7" name="Straight Connector 32"/>
            <p:cNvCxnSpPr/>
            <p:nvPr/>
          </p:nvCxnSpPr>
          <p:spPr>
            <a:xfrm flipH="1">
              <a:off x="8634045" y="3276600"/>
              <a:ext cx="2286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34"/>
            <p:cNvCxnSpPr/>
            <p:nvPr/>
          </p:nvCxnSpPr>
          <p:spPr>
            <a:xfrm flipH="1">
              <a:off x="8634045" y="4953000"/>
              <a:ext cx="2286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35"/>
            <p:cNvCxnSpPr/>
            <p:nvPr/>
          </p:nvCxnSpPr>
          <p:spPr>
            <a:xfrm flipH="1">
              <a:off x="8634045" y="5715000"/>
              <a:ext cx="2286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38"/>
            <p:cNvSpPr txBox="1"/>
            <p:nvPr/>
          </p:nvSpPr>
          <p:spPr>
            <a:xfrm>
              <a:off x="7520361" y="1447800"/>
              <a:ext cx="76200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 u="sng" dirty="0" smtClean="0"/>
                <a:t>Rack</a:t>
              </a:r>
              <a:endParaRPr lang="en-US" sz="2400" b="1" u="sng" dirty="0"/>
            </a:p>
          </p:txBody>
        </p:sp>
      </p:grpSp>
      <p:grpSp>
        <p:nvGrpSpPr>
          <p:cNvPr id="21" name="Group 40"/>
          <p:cNvGrpSpPr/>
          <p:nvPr/>
        </p:nvGrpSpPr>
        <p:grpSpPr>
          <a:xfrm>
            <a:off x="10542871" y="1532127"/>
            <a:ext cx="1676400" cy="4648200"/>
            <a:chOff x="7186245" y="1447800"/>
            <a:chExt cx="1676400" cy="4648200"/>
          </a:xfrm>
        </p:grpSpPr>
        <p:sp>
          <p:nvSpPr>
            <p:cNvPr id="22" name="Rectangle 5"/>
            <p:cNvSpPr/>
            <p:nvPr/>
          </p:nvSpPr>
          <p:spPr>
            <a:xfrm>
              <a:off x="7186245" y="1981200"/>
              <a:ext cx="1447800" cy="4114800"/>
            </a:xfrm>
            <a:prstGeom prst="rect">
              <a:avLst/>
            </a:prstGeom>
            <a:ln w="76200"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6" descr="router-clip-art.jpg"/>
            <p:cNvPicPr>
              <a:picLocks noChangeAspect="1"/>
            </p:cNvPicPr>
            <p:nvPr/>
          </p:nvPicPr>
          <p:blipFill>
            <a:blip r:embed="rId3"/>
            <a:srcRect r="10471" b="22532"/>
            <a:stretch>
              <a:fillRect/>
            </a:stretch>
          </p:blipFill>
          <p:spPr>
            <a:xfrm>
              <a:off x="7260613" y="2084863"/>
              <a:ext cx="1338262" cy="634839"/>
            </a:xfrm>
            <a:prstGeom prst="rect">
              <a:avLst/>
            </a:prstGeom>
          </p:spPr>
        </p:pic>
        <p:pic>
          <p:nvPicPr>
            <p:cNvPr id="24" name="Picture 7" descr="cage-rack-mountable-server-clip-art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200" y="5257800"/>
              <a:ext cx="1219200" cy="733425"/>
            </a:xfrm>
            <a:prstGeom prst="rect">
              <a:avLst/>
            </a:prstGeom>
          </p:spPr>
        </p:pic>
        <p:pic>
          <p:nvPicPr>
            <p:cNvPr id="25" name="Picture 8" descr="cage-rack-mountable-server-clip-art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200" y="4419600"/>
              <a:ext cx="1219200" cy="733425"/>
            </a:xfrm>
            <a:prstGeom prst="rect">
              <a:avLst/>
            </a:prstGeom>
          </p:spPr>
        </p:pic>
        <p:pic>
          <p:nvPicPr>
            <p:cNvPr id="26" name="Picture 9" descr="cage-rack-mountable-server-clip-art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200" y="2819400"/>
              <a:ext cx="1219200" cy="733425"/>
            </a:xfrm>
            <a:prstGeom prst="rect">
              <a:avLst/>
            </a:prstGeom>
          </p:spPr>
        </p:pic>
        <p:sp>
          <p:nvSpPr>
            <p:cNvPr id="27" name="Oval 10"/>
            <p:cNvSpPr/>
            <p:nvPr/>
          </p:nvSpPr>
          <p:spPr>
            <a:xfrm>
              <a:off x="7866185" y="3657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16"/>
            <p:cNvSpPr/>
            <p:nvPr/>
          </p:nvSpPr>
          <p:spPr>
            <a:xfrm>
              <a:off x="7866185" y="3886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17"/>
            <p:cNvSpPr/>
            <p:nvPr/>
          </p:nvSpPr>
          <p:spPr>
            <a:xfrm>
              <a:off x="7866185" y="4114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21"/>
            <p:cNvCxnSpPr/>
            <p:nvPr/>
          </p:nvCxnSpPr>
          <p:spPr>
            <a:xfrm>
              <a:off x="8634045" y="2438400"/>
              <a:ext cx="228600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3" name="Straight Connector 27"/>
            <p:cNvCxnSpPr/>
            <p:nvPr/>
          </p:nvCxnSpPr>
          <p:spPr>
            <a:xfrm>
              <a:off x="8862645" y="2438400"/>
              <a:ext cx="0" cy="327660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4" name="Straight Connector 32"/>
            <p:cNvCxnSpPr/>
            <p:nvPr/>
          </p:nvCxnSpPr>
          <p:spPr>
            <a:xfrm flipH="1">
              <a:off x="8634045" y="3276600"/>
              <a:ext cx="2286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8634045" y="4953000"/>
              <a:ext cx="2286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8634045" y="5715000"/>
              <a:ext cx="2286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8"/>
            <p:cNvSpPr txBox="1"/>
            <p:nvPr/>
          </p:nvSpPr>
          <p:spPr>
            <a:xfrm>
              <a:off x="7520361" y="1447800"/>
              <a:ext cx="76200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 u="sng" dirty="0" smtClean="0"/>
                <a:t>Rack</a:t>
              </a:r>
              <a:endParaRPr lang="en-US" sz="2400" b="1" u="sng" dirty="0"/>
            </a:p>
          </p:txBody>
        </p:sp>
      </p:grpSp>
      <p:cxnSp>
        <p:nvCxnSpPr>
          <p:cNvPr id="39" name="直线连接符 38"/>
          <p:cNvCxnSpPr>
            <a:endCxn id="40" idx="2"/>
          </p:cNvCxnSpPr>
          <p:nvPr/>
        </p:nvCxnSpPr>
        <p:spPr>
          <a:xfrm flipV="1">
            <a:off x="9054041" y="1748108"/>
            <a:ext cx="1153815" cy="421082"/>
          </a:xfrm>
          <a:prstGeom prst="line">
            <a:avLst/>
          </a:prstGeom>
          <a:ln w="539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6" descr="router-clip-art.jpg"/>
          <p:cNvPicPr>
            <a:picLocks noChangeAspect="1"/>
          </p:cNvPicPr>
          <p:nvPr/>
        </p:nvPicPr>
        <p:blipFill>
          <a:blip r:embed="rId3"/>
          <a:srcRect r="10471" b="22532"/>
          <a:stretch>
            <a:fillRect/>
          </a:stretch>
        </p:blipFill>
        <p:spPr>
          <a:xfrm>
            <a:off x="9538725" y="1113269"/>
            <a:ext cx="1338262" cy="634839"/>
          </a:xfrm>
          <a:prstGeom prst="rect">
            <a:avLst/>
          </a:prstGeom>
        </p:spPr>
      </p:pic>
      <p:cxnSp>
        <p:nvCxnSpPr>
          <p:cNvPr id="42" name="直线连接符 41"/>
          <p:cNvCxnSpPr>
            <a:stCxn id="40" idx="2"/>
            <a:endCxn id="23" idx="0"/>
          </p:cNvCxnSpPr>
          <p:nvPr/>
        </p:nvCxnSpPr>
        <p:spPr>
          <a:xfrm>
            <a:off x="10207856" y="1748108"/>
            <a:ext cx="1078514" cy="421082"/>
          </a:xfrm>
          <a:prstGeom prst="line">
            <a:avLst/>
          </a:prstGeom>
          <a:ln w="539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图片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63" y="3395921"/>
            <a:ext cx="5033354" cy="2216012"/>
          </a:xfrm>
          <a:prstGeom prst="rect">
            <a:avLst/>
          </a:prstGeom>
        </p:spPr>
      </p:pic>
      <p:sp>
        <p:nvSpPr>
          <p:cNvPr id="51" name="圆角矩形 50"/>
          <p:cNvSpPr/>
          <p:nvPr/>
        </p:nvSpPr>
        <p:spPr>
          <a:xfrm>
            <a:off x="391912" y="5611933"/>
            <a:ext cx="7685039" cy="1106141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LPD</a:t>
            </a:r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可以根据期限进行带宽调整，同时保持交换机队列短</a:t>
            </a:r>
            <a:endParaRPr kumimoji="1" lang="zh-CN" altLang="en-US" sz="36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5518" y="3542431"/>
            <a:ext cx="2382516" cy="201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31157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本章小结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>
                <a:ea typeface="Microsoft YaHei" charset="0"/>
                <a:cs typeface="Microsoft YaHei" charset="0"/>
              </a:rPr>
              <a:t>分析了数据中心流级别优化方案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D</a:t>
            </a:r>
            <a:r>
              <a:rPr lang="en-US" altLang="zh-CN" baseline="30000" dirty="0" smtClean="0">
                <a:ea typeface="Microsoft YaHei" charset="0"/>
                <a:cs typeface="Microsoft YaHei" charset="0"/>
              </a:rPr>
              <a:t>2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TCP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在网络负载严重时失效原因</a:t>
            </a: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提出数据中心“越拥塞，越区分”的拥塞控制机制设计原则</a:t>
            </a: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根据</a:t>
            </a:r>
            <a:r>
              <a:rPr lang="zh-CN" altLang="en-US" dirty="0">
                <a:ea typeface="Microsoft YaHei" charset="0"/>
                <a:cs typeface="Microsoft YaHei" charset="0"/>
              </a:rPr>
              <a:t>“越拥塞，越区分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”设计并且实现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LPD</a:t>
            </a:r>
            <a:endParaRPr lang="zh-CN" altLang="en-US" dirty="0" smtClean="0">
              <a:ea typeface="Microsoft YaHei" charset="0"/>
              <a:cs typeface="Microsoft YaHei" charset="0"/>
            </a:endParaRP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建立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LPD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的流模型和简单模型，并对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LPD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参数进行分析</a:t>
            </a: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在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ns-2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和真实环境下评估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LPD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性能</a:t>
            </a:r>
            <a:endParaRPr lang="zh-CN" altLang="en-US" dirty="0">
              <a:ea typeface="Microsoft YaHei" charset="0"/>
              <a:cs typeface="Microsoft YaHei" charset="0"/>
            </a:endParaRPr>
          </a:p>
          <a:p>
            <a:endParaRPr lang="zh-CN" altLang="en-US" dirty="0">
              <a:ea typeface="Microsoft YaHei" charset="0"/>
              <a:cs typeface="Microsoft YaHei" charset="0"/>
            </a:endParaRPr>
          </a:p>
          <a:p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pPr lvl="1"/>
            <a:endParaRPr kumimoji="1" lang="zh-CN" altLang="en-US" dirty="0"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33964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主要工作及论文框架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925751" y="1243470"/>
            <a:ext cx="864074" cy="544837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9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任务调度与传输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优化系统</a:t>
            </a:r>
          </a:p>
        </p:txBody>
      </p:sp>
      <p:sp>
        <p:nvSpPr>
          <p:cNvPr id="53" name="矩形 52"/>
          <p:cNvSpPr/>
          <p:nvPr/>
        </p:nvSpPr>
        <p:spPr>
          <a:xfrm>
            <a:off x="6174740" y="1365890"/>
            <a:ext cx="2959023" cy="1027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4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基于负载自适应原则的传输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优化方案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195209" y="2638951"/>
            <a:ext cx="2960804" cy="113718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5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基于流持续时间的传输优化方案</a:t>
            </a:r>
          </a:p>
        </p:txBody>
      </p:sp>
      <p:sp>
        <p:nvSpPr>
          <p:cNvPr id="55" name="矩形 54"/>
          <p:cNvSpPr/>
          <p:nvPr/>
        </p:nvSpPr>
        <p:spPr>
          <a:xfrm>
            <a:off x="3372965" y="1245138"/>
            <a:ext cx="5851055" cy="2621048"/>
          </a:xfrm>
          <a:prstGeom prst="rect">
            <a:avLst/>
          </a:prstGeom>
          <a:noFill/>
          <a:ln w="539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053917" y="4083166"/>
            <a:ext cx="3030913" cy="11581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7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基于流信息的任务级传输优化方案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1674113" y="3987591"/>
            <a:ext cx="2447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任务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级传输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327400" y="3989711"/>
            <a:ext cx="5896620" cy="2865822"/>
          </a:xfrm>
          <a:prstGeom prst="rect">
            <a:avLst/>
          </a:prstGeom>
          <a:noFill/>
          <a:ln w="539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222378" y="1379663"/>
            <a:ext cx="513207" cy="540816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国内外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研究现状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674113" y="1407591"/>
            <a:ext cx="2204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流级别传输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086091" y="5606444"/>
            <a:ext cx="2970403" cy="104223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8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重要性的任务级传输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调度方案</a:t>
            </a:r>
          </a:p>
        </p:txBody>
      </p:sp>
      <p:sp>
        <p:nvSpPr>
          <p:cNvPr id="59" name="矩形 58"/>
          <p:cNvSpPr/>
          <p:nvPr/>
        </p:nvSpPr>
        <p:spPr>
          <a:xfrm>
            <a:off x="3552319" y="1411751"/>
            <a:ext cx="1032551" cy="22958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3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ECN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标记的流模型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3537894" y="4057420"/>
            <a:ext cx="1032479" cy="273040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6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传输任务调度模型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208788" y="1339452"/>
            <a:ext cx="519978" cy="544837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1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引言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68" name="直接箭头连接符 36"/>
          <p:cNvCxnSpPr/>
          <p:nvPr/>
        </p:nvCxnSpPr>
        <p:spPr>
          <a:xfrm>
            <a:off x="768128" y="3116779"/>
            <a:ext cx="458422" cy="0"/>
          </a:xfrm>
          <a:prstGeom prst="straightConnector1">
            <a:avLst/>
          </a:prstGeom>
          <a:ln w="412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36"/>
          <p:cNvCxnSpPr/>
          <p:nvPr/>
        </p:nvCxnSpPr>
        <p:spPr>
          <a:xfrm flipV="1">
            <a:off x="10782981" y="3519403"/>
            <a:ext cx="365044" cy="5254"/>
          </a:xfrm>
          <a:prstGeom prst="straightConnector1">
            <a:avLst/>
          </a:prstGeom>
          <a:ln w="412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11148025" y="1223541"/>
            <a:ext cx="792096" cy="542513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10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总结与展望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9" name="直线箭头连接符 8"/>
          <p:cNvCxnSpPr/>
          <p:nvPr/>
        </p:nvCxnSpPr>
        <p:spPr>
          <a:xfrm flipV="1">
            <a:off x="1739757" y="1909929"/>
            <a:ext cx="1587643" cy="148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/>
          <p:cNvCxnSpPr/>
          <p:nvPr/>
        </p:nvCxnSpPr>
        <p:spPr>
          <a:xfrm>
            <a:off x="1703795" y="4660708"/>
            <a:ext cx="15706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/>
          <p:cNvCxnSpPr/>
          <p:nvPr/>
        </p:nvCxnSpPr>
        <p:spPr>
          <a:xfrm flipV="1">
            <a:off x="4584870" y="1976933"/>
            <a:ext cx="1588837" cy="11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/>
          <p:nvPr/>
        </p:nvCxnSpPr>
        <p:spPr>
          <a:xfrm>
            <a:off x="4577971" y="3116779"/>
            <a:ext cx="15957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/>
          <p:nvPr/>
        </p:nvCxnSpPr>
        <p:spPr>
          <a:xfrm>
            <a:off x="4554016" y="4735611"/>
            <a:ext cx="149990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/>
          <p:cNvCxnSpPr/>
          <p:nvPr/>
        </p:nvCxnSpPr>
        <p:spPr>
          <a:xfrm flipV="1">
            <a:off x="4554016" y="6017346"/>
            <a:ext cx="1499901" cy="152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36"/>
          <p:cNvCxnSpPr/>
          <p:nvPr/>
        </p:nvCxnSpPr>
        <p:spPr>
          <a:xfrm>
            <a:off x="9194317" y="2211857"/>
            <a:ext cx="690223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36"/>
          <p:cNvCxnSpPr/>
          <p:nvPr/>
        </p:nvCxnSpPr>
        <p:spPr>
          <a:xfrm>
            <a:off x="9200115" y="5235966"/>
            <a:ext cx="734872" cy="532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4564242" y="1425805"/>
            <a:ext cx="1744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流大小已知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4577971" y="2582380"/>
            <a:ext cx="2007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</a:t>
            </a:r>
            <a:r>
              <a:rPr lang="zh-CN" altLang="en-US" sz="24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大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小未知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4500210" y="5511670"/>
            <a:ext cx="1751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</a:t>
            </a:r>
            <a:r>
              <a:rPr lang="zh-CN" altLang="en-US" sz="24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大小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未知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459108" y="4273946"/>
            <a:ext cx="1744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流大小已知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3963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背景概述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07293" y="1221701"/>
            <a:ext cx="11532828" cy="5497652"/>
          </a:xfrm>
        </p:spPr>
        <p:txBody>
          <a:bodyPr/>
          <a:lstStyle/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数据中心应用的侧重不同</a:t>
            </a:r>
          </a:p>
          <a:p>
            <a:pPr lvl="1"/>
            <a:r>
              <a:rPr kumimoji="1" lang="en-US" altLang="zh-CN" dirty="0" smtClean="0">
                <a:ea typeface="Microsoft YaHei" charset="0"/>
                <a:cs typeface="Microsoft YaHei" charset="0"/>
              </a:rPr>
              <a:t>Hadoop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spark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等应用侧重流完成时间</a:t>
            </a:r>
          </a:p>
          <a:p>
            <a:pPr lvl="1"/>
            <a:r>
              <a:rPr kumimoji="1" lang="en-US" altLang="zh-CN" dirty="0" smtClean="0">
                <a:ea typeface="Microsoft YaHei" charset="0"/>
                <a:cs typeface="Microsoft YaHei" charset="0"/>
              </a:rPr>
              <a:t>OLDI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，搜索等应用关注截止期限</a:t>
            </a: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数据中心优化策略存在的问题</a:t>
            </a:r>
          </a:p>
          <a:p>
            <a:pPr lvl="1"/>
            <a:r>
              <a:rPr kumimoji="1" lang="zh-CN" altLang="en-US" dirty="0" smtClean="0">
                <a:ea typeface="Microsoft YaHei" charset="0"/>
                <a:cs typeface="Microsoft YaHei" charset="0"/>
              </a:rPr>
              <a:t>基于期限的策略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(eg..D</a:t>
            </a:r>
            <a:r>
              <a:rPr kumimoji="1" lang="en-US" altLang="zh-CN" baseline="30000" dirty="0" smtClean="0">
                <a:ea typeface="Microsoft YaHei" charset="0"/>
                <a:cs typeface="Microsoft YaHei" charset="0"/>
              </a:rPr>
              <a:t>2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TCP)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zh-CN" altLang="en-US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只优化期限</a:t>
            </a:r>
          </a:p>
          <a:p>
            <a:pPr lvl="1"/>
            <a:r>
              <a:rPr kumimoji="1" lang="zh-CN" altLang="en-US" dirty="0" smtClean="0">
                <a:ea typeface="Microsoft YaHei" charset="0"/>
                <a:cs typeface="Microsoft YaHei" charset="0"/>
              </a:rPr>
              <a:t>优化流完成时间策略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(eg..L</a:t>
            </a:r>
            <a:r>
              <a:rPr kumimoji="1" lang="en-US" altLang="zh-CN" baseline="30000" dirty="0" smtClean="0">
                <a:ea typeface="Microsoft YaHei" charset="0"/>
                <a:cs typeface="Microsoft YaHei" charset="0"/>
              </a:rPr>
              <a:t>2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DCT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）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，</a:t>
            </a:r>
            <a:r>
              <a:rPr kumimoji="1" lang="zh-CN" altLang="en-US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只优化</a:t>
            </a:r>
            <a:r>
              <a:rPr kumimoji="1" lang="en-US" altLang="zh-CN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FCT</a:t>
            </a:r>
            <a:endParaRPr kumimoji="1" lang="zh-CN" altLang="en-US" dirty="0" smtClean="0">
              <a:solidFill>
                <a:srgbClr val="FF0000"/>
              </a:solidFill>
              <a:ea typeface="Microsoft YaHei" charset="0"/>
              <a:cs typeface="Microsoft YaHei" charset="0"/>
            </a:endParaRPr>
          </a:p>
          <a:p>
            <a:pPr lvl="1"/>
            <a:r>
              <a:rPr kumimoji="1" lang="zh-CN" altLang="en-US" dirty="0" smtClean="0">
                <a:ea typeface="Microsoft YaHei" charset="0"/>
                <a:cs typeface="Microsoft YaHei" charset="0"/>
              </a:rPr>
              <a:t>数据中心是有期限的流和短流混合，只优化一个目标是不够的</a:t>
            </a:r>
            <a:endParaRPr kumimoji="1" lang="zh-CN" altLang="en-US" dirty="0">
              <a:ea typeface="Microsoft YaHei" charset="0"/>
              <a:cs typeface="Microsoft YaHei" charset="0"/>
            </a:endParaRP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目标</a:t>
            </a:r>
          </a:p>
          <a:p>
            <a:endParaRPr kumimoji="1" lang="zh-CN" altLang="en-US" dirty="0" smtClean="0">
              <a:ea typeface="Microsoft YaHei" charset="0"/>
              <a:cs typeface="Microsoft YaHei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64494" y="5345631"/>
            <a:ext cx="11675627" cy="1106141"/>
          </a:xfrm>
          <a:prstGeom prst="roundRect">
            <a:avLst/>
          </a:prstGeom>
          <a:solidFill>
            <a:srgbClr val="0432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同时优化有期限的数据流并且优化流完成时间</a:t>
            </a:r>
            <a:endParaRPr kumimoji="1" lang="zh-CN" altLang="en-US" sz="36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7130146" y="1712250"/>
            <a:ext cx="4952774" cy="1106141"/>
          </a:xfrm>
          <a:prstGeom prst="roundRect">
            <a:avLst/>
          </a:prstGeom>
          <a:solidFill>
            <a:srgbClr val="0432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IWQOS</a:t>
            </a:r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16</a:t>
            </a:r>
            <a:endParaRPr kumimoji="1" lang="zh-CN" altLang="en-US" sz="36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90737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研究动机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仿真测试</a:t>
            </a:r>
          </a:p>
          <a:p>
            <a:pPr lvl="1"/>
            <a:r>
              <a:rPr kumimoji="1" lang="en-US" altLang="zh-CN" dirty="0" smtClean="0">
                <a:ea typeface="Microsoft YaHei" charset="0"/>
                <a:cs typeface="Microsoft YaHei" charset="0"/>
              </a:rPr>
              <a:t>10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 个发送端，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1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个接收端</a:t>
            </a:r>
          </a:p>
          <a:p>
            <a:pPr lvl="1"/>
            <a:r>
              <a:rPr kumimoji="1" lang="en-US" altLang="zh-CN" dirty="0" smtClean="0">
                <a:ea typeface="Microsoft YaHei" charset="0"/>
                <a:cs typeface="Microsoft YaHei" charset="0"/>
              </a:rPr>
              <a:t>K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＝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25</a:t>
            </a:r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pPr lvl="1"/>
            <a:r>
              <a:rPr kumimoji="1" lang="en-US" altLang="zh-CN" dirty="0" smtClean="0">
                <a:ea typeface="Microsoft YaHei" charset="0"/>
                <a:cs typeface="Microsoft YaHei" charset="0"/>
              </a:rPr>
              <a:t>2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 个发送端不断发送背景流，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4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个发有期限的流，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4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个发短流</a:t>
            </a:r>
          </a:p>
          <a:p>
            <a:pPr lvl="1"/>
            <a:endParaRPr kumimoji="1" lang="zh-CN" altLang="en-US" dirty="0">
              <a:ea typeface="Microsoft YaHei" charset="0"/>
              <a:cs typeface="Microsoft YaHei" charset="0"/>
            </a:endParaRPr>
          </a:p>
        </p:txBody>
      </p:sp>
      <p:grpSp>
        <p:nvGrpSpPr>
          <p:cNvPr id="4" name="Group 40"/>
          <p:cNvGrpSpPr/>
          <p:nvPr/>
        </p:nvGrpSpPr>
        <p:grpSpPr>
          <a:xfrm>
            <a:off x="9197976" y="1446802"/>
            <a:ext cx="2758191" cy="4648200"/>
            <a:chOff x="6104454" y="1447800"/>
            <a:chExt cx="2758191" cy="4648200"/>
          </a:xfrm>
        </p:grpSpPr>
        <p:sp>
          <p:nvSpPr>
            <p:cNvPr id="5" name="Rectangle 5"/>
            <p:cNvSpPr/>
            <p:nvPr/>
          </p:nvSpPr>
          <p:spPr>
            <a:xfrm>
              <a:off x="7178555" y="1981200"/>
              <a:ext cx="1455490" cy="4114800"/>
            </a:xfrm>
            <a:prstGeom prst="rect">
              <a:avLst/>
            </a:prstGeom>
            <a:ln w="76200"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6" descr="router-clip-art.jpg"/>
            <p:cNvPicPr>
              <a:picLocks noChangeAspect="1"/>
            </p:cNvPicPr>
            <p:nvPr/>
          </p:nvPicPr>
          <p:blipFill>
            <a:blip r:embed="rId3"/>
            <a:srcRect r="10471" b="22532"/>
            <a:stretch>
              <a:fillRect/>
            </a:stretch>
          </p:blipFill>
          <p:spPr>
            <a:xfrm>
              <a:off x="7260613" y="2084863"/>
              <a:ext cx="1338262" cy="634839"/>
            </a:xfrm>
            <a:prstGeom prst="rect">
              <a:avLst/>
            </a:prstGeom>
          </p:spPr>
        </p:pic>
        <p:pic>
          <p:nvPicPr>
            <p:cNvPr id="7" name="Picture 7" descr="cage-rack-mountable-server-clip-art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200" y="5257800"/>
              <a:ext cx="1219200" cy="733425"/>
            </a:xfrm>
            <a:prstGeom prst="rect">
              <a:avLst/>
            </a:prstGeom>
          </p:spPr>
        </p:pic>
        <p:pic>
          <p:nvPicPr>
            <p:cNvPr id="8" name="Picture 8" descr="cage-rack-mountable-server-clip-art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200" y="4419600"/>
              <a:ext cx="1219200" cy="733425"/>
            </a:xfrm>
            <a:prstGeom prst="rect">
              <a:avLst/>
            </a:prstGeom>
          </p:spPr>
        </p:pic>
        <p:pic>
          <p:nvPicPr>
            <p:cNvPr id="9" name="Picture 9" descr="cage-rack-mountable-server-clip-art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200" y="2819400"/>
              <a:ext cx="1219200" cy="733425"/>
            </a:xfrm>
            <a:prstGeom prst="rect">
              <a:avLst/>
            </a:prstGeom>
          </p:spPr>
        </p:pic>
        <p:sp>
          <p:nvSpPr>
            <p:cNvPr id="10" name="Oval 10"/>
            <p:cNvSpPr/>
            <p:nvPr/>
          </p:nvSpPr>
          <p:spPr>
            <a:xfrm>
              <a:off x="7866185" y="3657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6"/>
            <p:cNvSpPr/>
            <p:nvPr/>
          </p:nvSpPr>
          <p:spPr>
            <a:xfrm>
              <a:off x="7866185" y="3886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7"/>
            <p:cNvSpPr/>
            <p:nvPr/>
          </p:nvSpPr>
          <p:spPr>
            <a:xfrm>
              <a:off x="7866185" y="4114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9"/>
            <p:cNvSpPr txBox="1"/>
            <p:nvPr/>
          </p:nvSpPr>
          <p:spPr>
            <a:xfrm>
              <a:off x="6104454" y="3347534"/>
              <a:ext cx="1128966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b="1" dirty="0" smtClean="0"/>
                <a:t>10</a:t>
              </a:r>
              <a:r>
                <a:rPr lang="zh-CN" altLang="en-US" sz="1800" b="1" dirty="0" smtClean="0"/>
                <a:t> </a:t>
              </a:r>
              <a:r>
                <a:rPr lang="en-US" altLang="zh-CN" sz="1800" b="1" dirty="0" smtClean="0"/>
                <a:t>senders</a:t>
              </a:r>
              <a:endParaRPr lang="en-US" sz="1800" b="1" dirty="0"/>
            </a:p>
          </p:txBody>
        </p:sp>
        <p:cxnSp>
          <p:nvCxnSpPr>
            <p:cNvPr id="14" name="Straight Connector 21"/>
            <p:cNvCxnSpPr/>
            <p:nvPr/>
          </p:nvCxnSpPr>
          <p:spPr>
            <a:xfrm>
              <a:off x="8634045" y="2438400"/>
              <a:ext cx="228600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5" name="Straight Connector 27"/>
            <p:cNvCxnSpPr/>
            <p:nvPr/>
          </p:nvCxnSpPr>
          <p:spPr>
            <a:xfrm>
              <a:off x="8862645" y="2438400"/>
              <a:ext cx="0" cy="327660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6" name="Straight Connector 32"/>
            <p:cNvCxnSpPr/>
            <p:nvPr/>
          </p:nvCxnSpPr>
          <p:spPr>
            <a:xfrm flipH="1">
              <a:off x="8634045" y="3276600"/>
              <a:ext cx="2286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34"/>
            <p:cNvCxnSpPr/>
            <p:nvPr/>
          </p:nvCxnSpPr>
          <p:spPr>
            <a:xfrm flipH="1">
              <a:off x="8634045" y="4953000"/>
              <a:ext cx="2286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35"/>
            <p:cNvCxnSpPr/>
            <p:nvPr/>
          </p:nvCxnSpPr>
          <p:spPr>
            <a:xfrm flipH="1">
              <a:off x="8634045" y="5715000"/>
              <a:ext cx="2286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38"/>
            <p:cNvSpPr txBox="1"/>
            <p:nvPr/>
          </p:nvSpPr>
          <p:spPr>
            <a:xfrm>
              <a:off x="7520361" y="1447800"/>
              <a:ext cx="76200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 u="sng" dirty="0" smtClean="0"/>
                <a:t>Rack</a:t>
              </a:r>
              <a:endParaRPr lang="en-US" sz="2400" b="1" u="sng" dirty="0"/>
            </a:p>
          </p:txBody>
        </p:sp>
      </p:grpSp>
      <p:pic>
        <p:nvPicPr>
          <p:cNvPr id="20" name="Picture 9" descr="cage-rack-mountable-server-clip-art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8022" y="1007631"/>
            <a:ext cx="1219200" cy="733425"/>
          </a:xfrm>
          <a:prstGeom prst="rect">
            <a:avLst/>
          </a:prstGeom>
        </p:spPr>
      </p:pic>
      <p:sp>
        <p:nvSpPr>
          <p:cNvPr id="22" name="TextBox 19"/>
          <p:cNvSpPr txBox="1"/>
          <p:nvPr/>
        </p:nvSpPr>
        <p:spPr>
          <a:xfrm>
            <a:off x="8926157" y="1348474"/>
            <a:ext cx="112896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/>
              <a:t> 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receiver</a:t>
            </a:r>
            <a:endParaRPr lang="en-US" sz="1800" b="1" dirty="0"/>
          </a:p>
        </p:txBody>
      </p:sp>
      <p:cxnSp>
        <p:nvCxnSpPr>
          <p:cNvPr id="23" name="Straight Connector 27"/>
          <p:cNvCxnSpPr>
            <a:endCxn id="5" idx="0"/>
          </p:cNvCxnSpPr>
          <p:nvPr/>
        </p:nvCxnSpPr>
        <p:spPr>
          <a:xfrm flipH="1">
            <a:off x="10999822" y="1724428"/>
            <a:ext cx="112285" cy="255774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634" y="3201414"/>
            <a:ext cx="2738374" cy="2326826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1608" y="3338897"/>
            <a:ext cx="2651891" cy="219262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3499" y="3477396"/>
            <a:ext cx="2840523" cy="1983857"/>
          </a:xfrm>
          <a:prstGeom prst="rect">
            <a:avLst/>
          </a:prstGeom>
        </p:spPr>
      </p:pic>
      <p:sp>
        <p:nvSpPr>
          <p:cNvPr id="30" name="圆角矩形 29"/>
          <p:cNvSpPr/>
          <p:nvPr/>
        </p:nvSpPr>
        <p:spPr>
          <a:xfrm>
            <a:off x="45771" y="5690291"/>
            <a:ext cx="10126661" cy="877100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L</a:t>
            </a:r>
            <a:r>
              <a:rPr kumimoji="1" lang="en-US" altLang="zh-CN" sz="3600" baseline="300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DCT</a:t>
            </a:r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和</a:t>
            </a:r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D</a:t>
            </a:r>
            <a:r>
              <a:rPr kumimoji="1" lang="en-US" altLang="zh-CN" sz="3600" baseline="300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TCP</a:t>
            </a:r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难以同时优化期限和流完成时间</a:t>
            </a:r>
            <a:endParaRPr kumimoji="1" lang="zh-CN" altLang="en-US" sz="36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087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目标和方向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目标：设计合理的流量控制机制，使的网络资源得到更合理的分配，</a:t>
            </a:r>
            <a:r>
              <a:rPr kumimoji="1" lang="zh-CN" altLang="en-US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同时优化期限和流完成时间</a:t>
            </a: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方法</a:t>
            </a:r>
          </a:p>
          <a:p>
            <a:pPr lvl="1"/>
            <a:r>
              <a:rPr kumimoji="1" lang="zh-CN" altLang="en-US" dirty="0" smtClean="0">
                <a:ea typeface="Microsoft YaHei" charset="0"/>
                <a:cs typeface="Microsoft YaHei" charset="0"/>
              </a:rPr>
              <a:t>改进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TCP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滑动窗口机制</a:t>
            </a:r>
          </a:p>
          <a:p>
            <a:pPr lvl="1"/>
            <a:r>
              <a:rPr kumimoji="1" lang="zh-CN" altLang="en-US" dirty="0" smtClean="0">
                <a:ea typeface="Microsoft YaHei" charset="0"/>
                <a:cs typeface="Microsoft YaHei" charset="0"/>
              </a:rPr>
              <a:t>引入流持续时间到窗口变化函数中</a:t>
            </a:r>
          </a:p>
          <a:p>
            <a:pPr lvl="1"/>
            <a:r>
              <a:rPr kumimoji="1" lang="zh-CN" altLang="en-US" dirty="0" smtClean="0">
                <a:ea typeface="Microsoft YaHei" charset="0"/>
                <a:cs typeface="Microsoft YaHei" charset="0"/>
              </a:rPr>
              <a:t>同时考虑网络拥塞程度和带宽的关系</a:t>
            </a: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优势</a:t>
            </a:r>
          </a:p>
          <a:p>
            <a:pPr lvl="1"/>
            <a:r>
              <a:rPr kumimoji="1" lang="zh-CN" altLang="en-US" dirty="0" smtClean="0">
                <a:ea typeface="Microsoft YaHei" charset="0"/>
                <a:cs typeface="Microsoft YaHei" charset="0"/>
              </a:rPr>
              <a:t>只改进滑动窗口机制，简单，</a:t>
            </a:r>
            <a:r>
              <a:rPr kumimoji="1" lang="zh-CN" altLang="en-US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易于部署</a:t>
            </a:r>
          </a:p>
          <a:p>
            <a:pPr lvl="1"/>
            <a:r>
              <a:rPr kumimoji="1" lang="zh-CN" altLang="en-US" dirty="0" smtClean="0">
                <a:ea typeface="Microsoft YaHei" charset="0"/>
                <a:cs typeface="Microsoft YaHei" charset="0"/>
              </a:rPr>
              <a:t>引入</a:t>
            </a:r>
            <a:r>
              <a:rPr kumimoji="1" lang="zh-CN" altLang="en-US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流持续时间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在窗口的变化过程中，同时可以优化有期限的流和流完成时间</a:t>
            </a:r>
          </a:p>
        </p:txBody>
      </p:sp>
    </p:spTree>
    <p:extLst>
      <p:ext uri="{BB962C8B-B14F-4D97-AF65-F5344CB8AC3E}">
        <p14:creationId xmlns:p14="http://schemas.microsoft.com/office/powerpoint/2010/main" val="114533694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FDRC</a:t>
            </a:r>
            <a:r>
              <a:rPr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策略</a:t>
            </a:r>
            <a:endParaRPr kumimoji="1" lang="zh-CN" altLang="en-US" dirty="0">
              <a:ea typeface="Microsoft YaHei" charset="0"/>
              <a:cs typeface="Microsoft YaHe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基于流持续时间的速率控制（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Flow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 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Duration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 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Rate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 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Control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，简称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FDRC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）</a:t>
                </a:r>
              </a:p>
              <a:p>
                <a:pPr lvl="1"/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计算拥塞控制因子</a:t>
                </a:r>
              </a:p>
              <a:p>
                <a:pPr marL="685800" lvl="2" indent="0">
                  <a:buNone/>
                </a:pPr>
                <a:r>
                  <a:rPr kumimoji="1" lang="en-US" altLang="zh-CN" sz="1800" dirty="0" err="1">
                    <a:ea typeface="Microsoft YaHei" charset="0"/>
                    <a:cs typeface="Microsoft YaHei" charset="0"/>
                  </a:rPr>
                  <a:t>durtime</a:t>
                </a:r>
                <a:r>
                  <a:rPr kumimoji="1" lang="en-US" altLang="zh-CN" sz="1800" dirty="0">
                    <a:ea typeface="Microsoft YaHei" charset="0"/>
                    <a:cs typeface="Microsoft YaHei" charset="0"/>
                  </a:rPr>
                  <a:t>=</a:t>
                </a:r>
                <a:r>
                  <a:rPr kumimoji="1" lang="en-US" altLang="zh-CN" sz="1800" dirty="0" err="1">
                    <a:ea typeface="Microsoft YaHei" charset="0"/>
                    <a:cs typeface="Microsoft YaHei" charset="0"/>
                  </a:rPr>
                  <a:t>time_now-time_start</a:t>
                </a:r>
                <a:endParaRPr kumimoji="1" lang="zh-CN" altLang="en-US" sz="1800" dirty="0">
                  <a:ea typeface="Microsoft YaHei" charset="0"/>
                  <a:cs typeface="Microsoft YaHei" charset="0"/>
                </a:endParaRPr>
              </a:p>
              <a:p>
                <a:pPr marL="685800" lvl="2" indent="0">
                  <a:buNone/>
                </a:pPr>
                <a:r>
                  <a:rPr kumimoji="1" lang="en-US" altLang="zh-CN" sz="1800" b="1" dirty="0">
                    <a:ea typeface="Microsoft YaHei" charset="0"/>
                    <a:cs typeface="Microsoft YaHei" charset="0"/>
                  </a:rPr>
                  <a:t>if</a:t>
                </a:r>
                <a:r>
                  <a:rPr kumimoji="1" lang="zh-CN" altLang="en-US" sz="1800" dirty="0">
                    <a:ea typeface="Microsoft YaHei" charset="0"/>
                    <a:cs typeface="Microsoft YaHei" charset="0"/>
                  </a:rPr>
                  <a:t> </a:t>
                </a:r>
                <a:r>
                  <a:rPr kumimoji="1" lang="en-US" altLang="zh-CN" sz="1800" dirty="0" err="1">
                    <a:ea typeface="Microsoft YaHei" charset="0"/>
                    <a:cs typeface="Microsoft YaHei" charset="0"/>
                  </a:rPr>
                  <a:t>durtime</a:t>
                </a:r>
                <a:r>
                  <a:rPr kumimoji="1" lang="en-US" altLang="zh-CN" sz="1800" dirty="0">
                    <a:ea typeface="Microsoft YaHei" charset="0"/>
                    <a:cs typeface="Microsoft YaHei" charset="0"/>
                  </a:rPr>
                  <a:t>&lt;</a:t>
                </a:r>
                <a:r>
                  <a:rPr kumimoji="1" lang="en-US" altLang="zh-CN" sz="1800" dirty="0" err="1">
                    <a:ea typeface="Microsoft YaHei" charset="0"/>
                    <a:cs typeface="Microsoft YaHei" charset="0"/>
                  </a:rPr>
                  <a:t>threshold_tight</a:t>
                </a:r>
                <a:r>
                  <a:rPr kumimoji="1" lang="zh-CN" altLang="en-US" sz="1800" dirty="0">
                    <a:ea typeface="Microsoft YaHei" charset="0"/>
                    <a:cs typeface="Microsoft YaHei" charset="0"/>
                  </a:rPr>
                  <a:t> </a:t>
                </a:r>
                <a:r>
                  <a:rPr kumimoji="1" lang="en-US" altLang="zh-CN" sz="1800" b="1" dirty="0">
                    <a:ea typeface="Microsoft YaHei" charset="0"/>
                    <a:cs typeface="Microsoft YaHei" charset="0"/>
                  </a:rPr>
                  <a:t>then</a:t>
                </a:r>
                <a:endParaRPr kumimoji="1" lang="zh-CN" altLang="en-US" sz="1800" b="1" dirty="0">
                  <a:ea typeface="Microsoft YaHei" charset="0"/>
                  <a:cs typeface="Microsoft YaHei" charset="0"/>
                </a:endParaRPr>
              </a:p>
              <a:p>
                <a:pPr marL="685800" lvl="2" indent="0">
                  <a:buNone/>
                </a:pPr>
                <a:r>
                  <a:rPr kumimoji="1" lang="zh-CN" altLang="en-US" sz="1800" dirty="0">
                    <a:ea typeface="Microsoft YaHei" charset="0"/>
                    <a:cs typeface="Microsoft YaHei" charset="0"/>
                  </a:rPr>
                  <a:t>	  </a:t>
                </a:r>
                <a:r>
                  <a:rPr kumimoji="1" lang="en-US" altLang="zh-CN" sz="1800" dirty="0">
                    <a:ea typeface="Microsoft YaHei" charset="0"/>
                    <a:cs typeface="Microsoft YaHei" charset="0"/>
                  </a:rPr>
                  <a:t>d=DMIN</a:t>
                </a:r>
                <a:endParaRPr kumimoji="1" lang="zh-CN" altLang="en-US" sz="1800" dirty="0">
                  <a:ea typeface="Microsoft YaHei" charset="0"/>
                  <a:cs typeface="Microsoft YaHei" charset="0"/>
                </a:endParaRPr>
              </a:p>
              <a:p>
                <a:pPr marL="685800" lvl="2" indent="0">
                  <a:buNone/>
                </a:pPr>
                <a:r>
                  <a:rPr kumimoji="1" lang="en-US" altLang="zh-CN" sz="1800" b="1" dirty="0">
                    <a:ea typeface="Microsoft YaHei" charset="0"/>
                    <a:cs typeface="Microsoft YaHei" charset="0"/>
                  </a:rPr>
                  <a:t>else</a:t>
                </a:r>
                <a:r>
                  <a:rPr kumimoji="1" lang="zh-CN" altLang="en-US" sz="1800" b="1" dirty="0">
                    <a:ea typeface="Microsoft YaHei" charset="0"/>
                    <a:cs typeface="Microsoft YaHei" charset="0"/>
                  </a:rPr>
                  <a:t> </a:t>
                </a:r>
                <a:r>
                  <a:rPr kumimoji="1" lang="en-US" altLang="zh-CN" sz="1800" b="1" dirty="0">
                    <a:ea typeface="Microsoft YaHei" charset="0"/>
                    <a:cs typeface="Microsoft YaHei" charset="0"/>
                  </a:rPr>
                  <a:t>if</a:t>
                </a:r>
                <a:r>
                  <a:rPr kumimoji="1" lang="zh-CN" altLang="en-US" sz="1800" b="1" dirty="0">
                    <a:ea typeface="Microsoft YaHei" charset="0"/>
                    <a:cs typeface="Microsoft YaHei" charset="0"/>
                  </a:rPr>
                  <a:t> </a:t>
                </a:r>
                <a:r>
                  <a:rPr kumimoji="1" lang="en-US" altLang="zh-CN" sz="1800" dirty="0" err="1">
                    <a:ea typeface="Microsoft YaHei" charset="0"/>
                    <a:cs typeface="Microsoft YaHei" charset="0"/>
                  </a:rPr>
                  <a:t>durtime</a:t>
                </a:r>
                <a:r>
                  <a:rPr kumimoji="1" lang="zh-CN" altLang="en-US" sz="1800" dirty="0">
                    <a:ea typeface="Microsoft YaHei" charset="0"/>
                    <a:cs typeface="Microsoft YaHei" charset="0"/>
                  </a:rPr>
                  <a:t> </a:t>
                </a:r>
                <a:r>
                  <a:rPr kumimoji="1" lang="en-US" altLang="zh-CN" sz="1800" dirty="0">
                    <a:ea typeface="Microsoft YaHei" charset="0"/>
                    <a:cs typeface="Microsoft YaHei" charset="0"/>
                  </a:rPr>
                  <a:t>&gt;=</a:t>
                </a:r>
                <a:r>
                  <a:rPr kumimoji="1" lang="zh-CN" altLang="en-US" sz="1800" dirty="0">
                    <a:ea typeface="Microsoft YaHei" charset="0"/>
                    <a:cs typeface="Microsoft YaHei" charset="0"/>
                  </a:rPr>
                  <a:t> </a:t>
                </a:r>
                <a:r>
                  <a:rPr kumimoji="1" lang="en-US" altLang="zh-CN" sz="1800" dirty="0" err="1">
                    <a:ea typeface="Microsoft YaHei" charset="0"/>
                    <a:cs typeface="Microsoft YaHei" charset="0"/>
                  </a:rPr>
                  <a:t>threshold_lax</a:t>
                </a:r>
                <a:r>
                  <a:rPr kumimoji="1" lang="zh-CN" altLang="en-US" sz="1800" dirty="0">
                    <a:ea typeface="Microsoft YaHei" charset="0"/>
                    <a:cs typeface="Microsoft YaHei" charset="0"/>
                  </a:rPr>
                  <a:t> </a:t>
                </a:r>
                <a:r>
                  <a:rPr kumimoji="1" lang="en-US" altLang="zh-CN" sz="1800" b="1" dirty="0">
                    <a:ea typeface="Microsoft YaHei" charset="0"/>
                    <a:cs typeface="Microsoft YaHei" charset="0"/>
                  </a:rPr>
                  <a:t>then</a:t>
                </a:r>
                <a:endParaRPr kumimoji="1" lang="zh-CN" altLang="en-US" sz="1800" b="1" dirty="0">
                  <a:ea typeface="Microsoft YaHei" charset="0"/>
                  <a:cs typeface="Microsoft YaHei" charset="0"/>
                </a:endParaRPr>
              </a:p>
              <a:p>
                <a:pPr marL="685800" lvl="2" indent="0">
                  <a:buNone/>
                </a:pPr>
                <a:r>
                  <a:rPr kumimoji="1" lang="zh-CN" altLang="en-US" sz="1800" dirty="0">
                    <a:ea typeface="Microsoft YaHei" charset="0"/>
                    <a:cs typeface="Microsoft YaHei" charset="0"/>
                  </a:rPr>
                  <a:t>	  </a:t>
                </a:r>
                <a:r>
                  <a:rPr kumimoji="1" lang="en-US" altLang="zh-CN" sz="1800" dirty="0">
                    <a:ea typeface="Microsoft YaHei" charset="0"/>
                    <a:cs typeface="Microsoft YaHei" charset="0"/>
                  </a:rPr>
                  <a:t>d=DMAX</a:t>
                </a:r>
                <a:endParaRPr kumimoji="1" lang="zh-CN" altLang="en-US" sz="1800" dirty="0">
                  <a:ea typeface="Microsoft YaHei" charset="0"/>
                  <a:cs typeface="Microsoft YaHei" charset="0"/>
                </a:endParaRPr>
              </a:p>
              <a:p>
                <a:pPr marL="685800" lvl="2" indent="0">
                  <a:buNone/>
                </a:pPr>
                <a:r>
                  <a:rPr kumimoji="1" lang="en-US" altLang="zh-CN" sz="1800" b="1" dirty="0">
                    <a:ea typeface="Microsoft YaHei" charset="0"/>
                    <a:cs typeface="Microsoft YaHei" charset="0"/>
                  </a:rPr>
                  <a:t>else</a:t>
                </a:r>
                <a:r>
                  <a:rPr kumimoji="1" lang="zh-CN" altLang="en-US" sz="1800" dirty="0">
                    <a:ea typeface="Microsoft YaHei" charset="0"/>
                    <a:cs typeface="Microsoft YaHei" charset="0"/>
                  </a:rPr>
                  <a:t> </a:t>
                </a:r>
                <a:r>
                  <a:rPr kumimoji="1" lang="en-US" altLang="zh-CN" sz="1800" dirty="0">
                    <a:ea typeface="Microsoft YaHei" charset="0"/>
                    <a:cs typeface="Microsoft YaHei" charset="0"/>
                  </a:rPr>
                  <a:t>d=DMIN+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bg-BG" altLang="zh-CN" sz="1800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fPr>
                      <m:num>
                        <m:r>
                          <a:rPr kumimoji="1" lang="en-US" altLang="zh-CN" sz="1800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kumimoji="1" lang="en-US" altLang="zh-CN" sz="1800" dirty="0">
                            <a:ea typeface="Microsoft YaHei" charset="0"/>
                            <a:cs typeface="Microsoft YaHei" charset="0"/>
                          </a:rPr>
                          <m:t>durtime</m:t>
                        </m:r>
                        <m:r>
                          <m:rPr>
                            <m:nor/>
                          </m:rPr>
                          <a:rPr kumimoji="1" lang="en-US" altLang="zh-CN" sz="1800" dirty="0">
                            <a:ea typeface="Microsoft YaHei" charset="0"/>
                            <a:cs typeface="Microsoft YaHei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kumimoji="1" lang="en-US" altLang="zh-CN" sz="1800" dirty="0">
                            <a:ea typeface="Microsoft YaHei" charset="0"/>
                            <a:cs typeface="Microsoft YaHei" charset="0"/>
                          </a:rPr>
                          <m:t>threshold</m:t>
                        </m:r>
                        <m:r>
                          <m:rPr>
                            <m:nor/>
                          </m:rPr>
                          <a:rPr kumimoji="1" lang="en-US" altLang="zh-CN" sz="1800" dirty="0">
                            <a:ea typeface="Microsoft YaHei" charset="0"/>
                            <a:cs typeface="Microsoft YaHei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kumimoji="1" lang="en-US" altLang="zh-CN" sz="1800" dirty="0">
                            <a:ea typeface="Microsoft YaHei" charset="0"/>
                            <a:cs typeface="Microsoft YaHei" charset="0"/>
                          </a:rPr>
                          <m:t>tight</m:t>
                        </m:r>
                        <m:r>
                          <m:rPr>
                            <m:nor/>
                          </m:rPr>
                          <a:rPr kumimoji="1" lang="en-US" altLang="zh-CN" sz="1800" dirty="0">
                            <a:ea typeface="Microsoft YaHei" charset="0"/>
                            <a:cs typeface="Microsoft YaHei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kumimoji="1" lang="zh-CN" altLang="en-US" sz="1800" dirty="0">
                            <a:ea typeface="Microsoft YaHei" charset="0"/>
                            <a:cs typeface="Microsoft YaHei" charset="0"/>
                          </a:rPr>
                          <m:t>∗</m:t>
                        </m:r>
                        <m:r>
                          <m:rPr>
                            <m:nor/>
                          </m:rPr>
                          <a:rPr kumimoji="1" lang="en-US" altLang="zh-CN" sz="1800" dirty="0">
                            <a:ea typeface="Microsoft YaHei" charset="0"/>
                            <a:cs typeface="Microsoft YaHei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kumimoji="1" lang="en-US" altLang="zh-CN" sz="1800" dirty="0">
                            <a:ea typeface="Microsoft YaHei" charset="0"/>
                            <a:cs typeface="Microsoft YaHei" charset="0"/>
                          </a:rPr>
                          <m:t>DMAX</m:t>
                        </m:r>
                        <m:r>
                          <m:rPr>
                            <m:nor/>
                          </m:rPr>
                          <a:rPr kumimoji="1" lang="en-US" altLang="zh-CN" sz="1800" dirty="0">
                            <a:ea typeface="Microsoft YaHei" charset="0"/>
                            <a:cs typeface="Microsoft YaHei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kumimoji="1" lang="en-US" altLang="zh-CN" sz="1800" dirty="0">
                            <a:ea typeface="Microsoft YaHei" charset="0"/>
                            <a:cs typeface="Microsoft YaHei" charset="0"/>
                          </a:rPr>
                          <m:t>DMIN</m:t>
                        </m:r>
                        <m:r>
                          <m:rPr>
                            <m:nor/>
                          </m:rPr>
                          <a:rPr kumimoji="1" lang="en-US" altLang="zh-CN" sz="1800" dirty="0">
                            <a:ea typeface="Microsoft YaHei" charset="0"/>
                            <a:cs typeface="Microsoft YaHei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kumimoji="1" lang="en-US" altLang="zh-CN" sz="1800" dirty="0">
                            <a:ea typeface="Microsoft YaHei" charset="0"/>
                            <a:cs typeface="Microsoft YaHei" charset="0"/>
                          </a:rPr>
                          <m:t>threshold</m:t>
                        </m:r>
                        <m:r>
                          <m:rPr>
                            <m:nor/>
                          </m:rPr>
                          <a:rPr kumimoji="1" lang="en-US" altLang="zh-CN" sz="1800" dirty="0">
                            <a:ea typeface="Microsoft YaHei" charset="0"/>
                            <a:cs typeface="Microsoft YaHei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kumimoji="1" lang="en-US" altLang="zh-CN" sz="1800" dirty="0">
                            <a:ea typeface="Microsoft YaHei" charset="0"/>
                            <a:cs typeface="Microsoft YaHei" charset="0"/>
                          </a:rPr>
                          <m:t>lax</m:t>
                        </m:r>
                        <m:r>
                          <a:rPr kumimoji="1" lang="en-US" altLang="zh-CN" sz="1800" i="1" dirty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kumimoji="1" lang="en-US" altLang="zh-CN" sz="1800" dirty="0">
                            <a:ea typeface="Microsoft YaHei" charset="0"/>
                            <a:cs typeface="Microsoft YaHei" charset="0"/>
                          </a:rPr>
                          <m:t>threshold</m:t>
                        </m:r>
                        <m:r>
                          <m:rPr>
                            <m:nor/>
                          </m:rPr>
                          <a:rPr kumimoji="1" lang="en-US" altLang="zh-CN" sz="1800" dirty="0">
                            <a:ea typeface="Microsoft YaHei" charset="0"/>
                            <a:cs typeface="Microsoft YaHei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kumimoji="1" lang="en-US" altLang="zh-CN" sz="1800" dirty="0">
                            <a:ea typeface="Microsoft YaHei" charset="0"/>
                            <a:cs typeface="Microsoft YaHei" charset="0"/>
                          </a:rPr>
                          <m:t>tight</m:t>
                        </m:r>
                      </m:den>
                    </m:f>
                  </m:oMath>
                </a14:m>
                <a:endParaRPr kumimoji="1" lang="zh-CN" altLang="en-US" dirty="0" smtClean="0">
                  <a:ea typeface="Microsoft YaHei" charset="0"/>
                  <a:cs typeface="Microsoft YaHei" charset="0"/>
                </a:endParaRPr>
              </a:p>
              <a:p>
                <a:pPr lvl="1"/>
                <a:r>
                  <a:rPr kumimoji="1" lang="zh-CN" altLang="en-US" dirty="0">
                    <a:ea typeface="Microsoft YaHei" charset="0"/>
                    <a:cs typeface="Microsoft YaHei" charset="0"/>
                  </a:rPr>
                  <a:t>计算滑动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窗口</a:t>
                </a:r>
              </a:p>
              <a:p>
                <a:pPr marL="685800" lvl="2" indent="0">
                  <a:buNone/>
                </a:pP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a=(1-g)</a:t>
                </a:r>
                <a:r>
                  <a:rPr kumimoji="1" lang="en-US" altLang="zh-CN" dirty="0">
                    <a:ea typeface="Microsoft YaHei" charset="0"/>
                    <a:cs typeface="Microsoft YaHei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× </m:t>
                    </m:r>
                  </m:oMath>
                </a14:m>
                <a:r>
                  <a:rPr kumimoji="1" lang="en-US" altLang="zh-CN" dirty="0" err="1" smtClean="0">
                    <a:ea typeface="Microsoft YaHei" charset="0"/>
                    <a:cs typeface="Microsoft YaHei" charset="0"/>
                  </a:rPr>
                  <a:t>a+g</a:t>
                </a:r>
                <a:r>
                  <a:rPr kumimoji="1" lang="en-US" altLang="zh-CN" dirty="0">
                    <a:ea typeface="Microsoft YaHei" charset="0"/>
                    <a:cs typeface="Microsoft YaHei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× </m:t>
                    </m:r>
                  </m:oMath>
                </a14:m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F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， 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f=a</a:t>
                </a:r>
                <a:r>
                  <a:rPr kumimoji="1" lang="en-US" altLang="zh-CN" dirty="0">
                    <a:ea typeface="Microsoft YaHei" charset="0"/>
                    <a:cs typeface="Microsoft YaHei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× </m:t>
                    </m:r>
                  </m:oMath>
                </a14:m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d</a:t>
                </a:r>
                <a:endParaRPr kumimoji="1" lang="zh-CN" altLang="en-US" dirty="0" smtClean="0">
                  <a:ea typeface="Microsoft YaHei" charset="0"/>
                  <a:cs typeface="Microsoft YaHei" charset="0"/>
                </a:endParaRPr>
              </a:p>
              <a:p>
                <a:pPr marL="685800" lvl="2" indent="0">
                  <a:buNone/>
                </a:pPr>
                <a:endParaRPr kumimoji="1" lang="zh-CN" altLang="en-US" dirty="0">
                  <a:ea typeface="Microsoft YaHei" charset="0"/>
                  <a:cs typeface="Microsoft YaHei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3"/>
                <a:stretch>
                  <a:fillRect l="-317" t="-11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106424" y="5918547"/>
                <a:ext cx="2156103" cy="6179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𝑤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cs-CZ" altLang="zh-CN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cs-CZ" altLang="zh-CN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+(1−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kumimoji="1" lang="zh-CN" alt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(1−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424" y="5918547"/>
                <a:ext cx="2156103" cy="617926"/>
              </a:xfrm>
              <a:prstGeom prst="rect">
                <a:avLst/>
              </a:prstGeom>
              <a:blipFill rotWithShape="0">
                <a:blip r:embed="rId4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819394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研究意义和研究路线</a:t>
            </a:r>
            <a:endParaRPr kumimoji="1" lang="zh-CN" altLang="en-US" dirty="0">
              <a:solidFill>
                <a:srgbClr val="FF0000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b="1" dirty="0">
                <a:ea typeface="Microsoft YaHei" charset="0"/>
                <a:cs typeface="Microsoft YaHei" charset="0"/>
              </a:rPr>
              <a:t>研究意义</a:t>
            </a:r>
          </a:p>
          <a:p>
            <a:pPr lvl="1"/>
            <a:r>
              <a:rPr kumimoji="1" lang="zh-CN" altLang="en-US" dirty="0">
                <a:ea typeface="Microsoft YaHei" charset="0"/>
                <a:cs typeface="Microsoft YaHei" charset="0"/>
              </a:rPr>
              <a:t>构建基于应用的数据中心传输调度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框架，使应用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提供更好的</a:t>
            </a:r>
            <a:r>
              <a:rPr kumimoji="1" lang="zh-CN" altLang="en-US" b="1" dirty="0">
                <a:solidFill>
                  <a:srgbClr val="0432FF"/>
                </a:solidFill>
                <a:ea typeface="Microsoft YaHei" charset="0"/>
                <a:cs typeface="Microsoft YaHei" charset="0"/>
              </a:rPr>
              <a:t>用户体验</a:t>
            </a:r>
          </a:p>
          <a:p>
            <a:pPr lvl="1"/>
            <a:r>
              <a:rPr kumimoji="1" lang="zh-CN" altLang="en-US" dirty="0" smtClean="0">
                <a:ea typeface="Microsoft YaHei" charset="0"/>
                <a:cs typeface="Microsoft YaHei" charset="0"/>
              </a:rPr>
              <a:t>对数据中心流和任务进行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调度和传输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优化，提高</a:t>
            </a:r>
            <a:r>
              <a:rPr kumimoji="1" lang="zh-CN" altLang="en-US" b="1" dirty="0">
                <a:solidFill>
                  <a:srgbClr val="0432FF"/>
                </a:solidFill>
                <a:ea typeface="Microsoft YaHei" charset="0"/>
                <a:cs typeface="Microsoft YaHei" charset="0"/>
              </a:rPr>
              <a:t>网络资源利用率</a:t>
            </a:r>
          </a:p>
          <a:p>
            <a:r>
              <a:rPr kumimoji="1" lang="zh-CN" altLang="en-US" sz="3200" b="1" dirty="0" smtClean="0">
                <a:ea typeface="Microsoft YaHei" charset="0"/>
                <a:cs typeface="Microsoft YaHei" charset="0"/>
              </a:rPr>
              <a:t>研究路线</a:t>
            </a:r>
            <a:endParaRPr kumimoji="1" lang="zh-CN" altLang="en-US" sz="3200" b="1" dirty="0">
              <a:ea typeface="Microsoft YaHei" charset="0"/>
              <a:cs typeface="Microsoft YaHei" charset="0"/>
            </a:endParaRPr>
          </a:p>
          <a:p>
            <a:pPr lvl="1"/>
            <a:r>
              <a:rPr kumimoji="1" lang="zh-CN" altLang="en-US" dirty="0" smtClean="0">
                <a:ea typeface="Microsoft YaHei" charset="0"/>
                <a:cs typeface="Microsoft YaHei" charset="0"/>
              </a:rPr>
              <a:t>进行</a:t>
            </a:r>
            <a:r>
              <a:rPr kumimoji="1" lang="zh-CN" altLang="en-US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流级别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传输优化：根据应用重要程度给数据中心流设置期限，优化流传输延迟</a:t>
            </a:r>
          </a:p>
          <a:p>
            <a:pPr lvl="1"/>
            <a:r>
              <a:rPr kumimoji="1" lang="zh-CN" altLang="en-US" dirty="0" smtClean="0">
                <a:ea typeface="Microsoft YaHei" charset="0"/>
                <a:cs typeface="Microsoft YaHei" charset="0"/>
              </a:rPr>
              <a:t>进行</a:t>
            </a:r>
            <a:r>
              <a:rPr kumimoji="1" lang="zh-CN" altLang="en-US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任务级别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传输优化：给数据中心任务分配优先级，根据网络拥塞和应用优先级进行调度</a:t>
            </a:r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3996444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基于流持续时间的传输</a:t>
            </a:r>
            <a:r>
              <a:rPr lang="zh-CN" altLang="en-US" b="1" dirty="0">
                <a:solidFill>
                  <a:schemeClr val="tx1"/>
                </a:solidFill>
                <a:ea typeface="Microsoft YaHei" charset="0"/>
                <a:cs typeface="Microsoft YaHei" charset="0"/>
              </a:rPr>
              <a:t>优化</a:t>
            </a:r>
            <a:endParaRPr kumimoji="1" lang="zh-CN" altLang="en-US" dirty="0">
              <a:ea typeface="Microsoft YaHei" charset="0"/>
              <a:cs typeface="Microsoft YaHe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为</a:t>
                </a:r>
                <a:r>
                  <a:rPr kumimoji="1" lang="en-US" altLang="zh-CN" dirty="0" smtClean="0"/>
                  <a:t>FDRC</a:t>
                </a:r>
                <a:r>
                  <a:rPr kumimoji="1" lang="zh-CN" altLang="en-US" dirty="0" smtClean="0"/>
                  <a:t>建立</a:t>
                </a:r>
                <a:r>
                  <a:rPr kumimoji="1" lang="en-US" altLang="zh-CN" dirty="0" smtClean="0"/>
                  <a:t>fluid</a:t>
                </a:r>
                <a:r>
                  <a:rPr kumimoji="1" lang="zh-CN" altLang="en-US" dirty="0" smtClean="0"/>
                  <a:t> 模型如下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𝑑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𝑑𝑡</m:t>
                        </m:r>
                      </m:den>
                    </m:f>
                    <m:r>
                      <a:rPr kumimoji="1"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=</m:t>
                    </m:r>
                    <m:f>
                      <m:fPr>
                        <m:ctrlPr>
                          <a:rPr kumimoji="1" lang="bg-BG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1</m:t>
                        </m:r>
                        <m:r>
                          <a:rPr kumimoji="1" lang="zh-CN" altLang="en-US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i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 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zh-CN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𝑑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𝑡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) </m:t>
                        </m:r>
                      </m:num>
                      <m:den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𝑅</m:t>
                        </m:r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(</m:t>
                        </m:r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𝑡</m:t>
                        </m:r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)</m:t>
                        </m:r>
                      </m:den>
                    </m:f>
                    <m:r>
                      <a:rPr kumimoji="1"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−</m:t>
                    </m:r>
                    <m:f>
                      <m:fPr>
                        <m:ctrlPr>
                          <a:rPr kumimoji="1" lang="bg-BG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i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 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𝑑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(</m:t>
                        </m:r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𝑡</m:t>
                        </m:r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)</m:t>
                        </m:r>
                      </m:num>
                      <m:den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𝑅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</m:d>
                      </m:den>
                    </m:f>
                    <m:r>
                      <a:rPr kumimoji="1"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𝑝</m:t>
                    </m:r>
                    <m:r>
                      <a:rPr kumimoji="1"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(</m:t>
                    </m:r>
                    <m:r>
                      <a:rPr kumimoji="1"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𝑡</m:t>
                    </m:r>
                    <m:r>
                      <a:rPr kumimoji="1"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−</m:t>
                    </m:r>
                    <m:sSup>
                      <m:sSupPr>
                        <m:ctrl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𝑅</m:t>
                        </m:r>
                      </m:e>
                      <m:sup>
                        <m:r>
                          <a:rPr kumimoji="1" lang="zh-CN" altLang="en-US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∗</m:t>
                        </m:r>
                      </m:sup>
                    </m:sSup>
                    <m:r>
                      <a:rPr kumimoji="1"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)</m:t>
                    </m:r>
                  </m:oMath>
                </a14:m>
                <a:endParaRPr kumimoji="1" lang="zh-CN" altLang="en-US" dirty="0">
                  <a:ea typeface="Microsoft YaHei" charset="0"/>
                  <a:cs typeface="Microsoft YaHei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kumimoji="1" lang="bg-BG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𝑑𝑞</m:t>
                        </m:r>
                      </m:num>
                      <m:den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𝑑𝑡</m:t>
                        </m:r>
                      </m:den>
                    </m:f>
                    <m:r>
                      <a:rPr kumimoji="1"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is-I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kumimoji="1" lang="bg-BG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(</m:t>
                            </m:r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)</m:t>
                            </m:r>
                          </m:num>
                          <m:den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𝑅</m:t>
                            </m:r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(</m:t>
                            </m:r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)</m:t>
                            </m:r>
                          </m:den>
                        </m:f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−</m:t>
                        </m:r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𝐶</m:t>
                        </m:r>
                      </m:e>
                    </m:nary>
                  </m:oMath>
                </a14:m>
                <a:endParaRPr kumimoji="1" lang="zh-CN" altLang="en-US" dirty="0">
                  <a:ea typeface="Microsoft YaHei" charset="0"/>
                  <a:cs typeface="Microsoft YaHei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𝑑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𝑑𝑡</m:t>
                        </m:r>
                      </m:den>
                    </m:f>
                    <m:r>
                      <a:rPr kumimoji="1"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=</m:t>
                    </m:r>
                    <m:f>
                      <m:fPr>
                        <m:ctrlPr>
                          <a:rPr kumimoji="1" lang="bg-BG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𝑔</m:t>
                        </m:r>
                      </m:num>
                      <m:den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𝑅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</m:d>
                      </m:den>
                    </m:f>
                    <m:r>
                      <a:rPr kumimoji="1" lang="zh-CN" altLang="en-US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（</m:t>
                    </m:r>
                    <m:r>
                      <a:rPr kumimoji="1"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𝑝</m:t>
                    </m:r>
                    <m:d>
                      <m:dPr>
                        <m:ctrl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𝑡</m:t>
                        </m:r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𝑅</m:t>
                            </m:r>
                          </m:e>
                          <m:sup>
                            <m:r>
                              <a:rPr kumimoji="1" lang="zh-CN" altLang="en-US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kumimoji="1" lang="zh-CN" altLang="en-US">
                        <a:latin typeface="Cambria Math" charset="0"/>
                        <a:ea typeface="Microsoft YaHei" charset="0"/>
                        <a:cs typeface="Microsoft YaHei" charset="0"/>
                      </a:rPr>
                      <m:t>−</m:t>
                    </m:r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𝛼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𝑖</m:t>
                        </m:r>
                      </m:sub>
                    </m:sSub>
                    <m:r>
                      <a:rPr kumimoji="1" lang="zh-CN" altLang="en-US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（</m:t>
                    </m:r>
                    <m:r>
                      <a:rPr kumimoji="1"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𝑡</m:t>
                    </m:r>
                    <m:r>
                      <a:rPr kumimoji="1" lang="zh-CN" altLang="en-US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）</m:t>
                    </m:r>
                    <m:r>
                      <a:rPr kumimoji="1"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）</m:t>
                    </m:r>
                  </m:oMath>
                </a14:m>
                <a:endParaRPr kumimoji="1" lang="zh-CN" altLang="en-US" i="1" dirty="0">
                  <a:ea typeface="Microsoft YaHei" charset="0"/>
                  <a:cs typeface="Microsoft YaHei" charset="0"/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accPr>
                      <m:e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𝑝</m:t>
                        </m:r>
                      </m:e>
                    </m:acc>
                    <m:d>
                      <m:dPr>
                        <m:ctrl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𝑡</m:t>
                        </m:r>
                      </m:e>
                    </m:d>
                    <m:r>
                      <a:rPr kumimoji="1"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1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</m:d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&gt;</m:t>
                        </m:r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𝐾</m:t>
                        </m:r>
                      </m:sub>
                    </m:sSub>
                  </m:oMath>
                </a14:m>
                <a:endParaRPr kumimoji="1" lang="zh-CN" altLang="en-US" dirty="0" smtClean="0"/>
              </a:p>
              <a:p>
                <a:r>
                  <a:rPr kumimoji="1" lang="zh-CN" altLang="en-US" dirty="0"/>
                  <a:t>根据</a:t>
                </a:r>
                <a:r>
                  <a:rPr kumimoji="1" lang="en-US" altLang="zh-CN" dirty="0"/>
                  <a:t>fluid</a:t>
                </a:r>
                <a:r>
                  <a:rPr kumimoji="1" lang="zh-CN" altLang="en-US" dirty="0"/>
                  <a:t>模型，得到不动点</a:t>
                </a:r>
              </a:p>
              <a:p>
                <a:pPr lvl="1"/>
                <a:r>
                  <a:rPr kumimoji="1" lang="zh-CN" altLang="en-US" dirty="0" smtClean="0"/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dirty="0" smtClean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dirty="0" smtClean="0"/>
                  <a:t>,q)=</a:t>
                </a:r>
                <a14:m>
                  <m:oMath xmlns:m="http://schemas.openxmlformats.org/officeDocument/2006/math">
                    <m:r>
                      <a:rPr kumimoji="1" lang="en-US" altLang="zh-CN" b="0" i="0" smtClean="0">
                        <a:latin typeface="Cambria Math" charset="0"/>
                      </a:rPr>
                      <m:t>(</m:t>
                    </m:r>
                    <m:f>
                      <m:fPr>
                        <m:ctrlPr>
                          <a:rPr kumimoji="1" lang="bg-BG" altLang="zh-C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CN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𝑑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kumimoji="1" lang="en-US" altLang="zh-CN" b="0" i="1" smtClean="0">
                        <a:latin typeface="Cambria Math" charset="0"/>
                      </a:rPr>
                      <m:t>−1,1,</m:t>
                    </m:r>
                    <m:nary>
                      <m:naryPr>
                        <m:chr m:val="∑"/>
                        <m:ctrlPr>
                          <a:rPr kumimoji="1" lang="is-IS" altLang="zh-CN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kumimoji="1" lang="bg-BG" altLang="zh-CN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r>
                          <a:rPr kumimoji="1" lang="en-US" altLang="zh-CN" b="0" i="1" smtClean="0">
                            <a:latin typeface="Cambria Math" charset="0"/>
                          </a:rPr>
                          <m:t>−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𝑁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−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𝐶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𝑝𝑑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kumimoji="1" lang="zh-CN" altLang="en-US" dirty="0" smtClean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is-IS" altLang="zh-CN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i="1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kumimoji="1" lang="bg-BG" altLang="zh-CN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r>
                          <a:rPr kumimoji="1" lang="en-US" altLang="zh-CN" i="1">
                            <a:latin typeface="Cambria Math" charset="0"/>
                          </a:rPr>
                          <m:t>−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𝑁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−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𝐶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𝑝𝑑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𝐾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e>
                    </m:nary>
                  </m:oMath>
                </a14:m>
                <a:endParaRPr kumimoji="1" lang="zh-CN" altLang="en-US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kumimoji="1" lang="bg-BG" altLang="zh-C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</a:rPr>
                          <m:t>𝑁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𝐶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𝑝𝑑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𝐾</m:t>
                        </m:r>
                      </m:den>
                    </m:f>
                    <m:r>
                      <a:rPr kumimoji="1" lang="en-US" altLang="zh-CN" b="0" i="1" smtClean="0">
                        <a:latin typeface="Cambria Math" charset="0"/>
                      </a:rPr>
                      <m:t>≤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𝐷𝑀𝐼𝑁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𝐷𝑀𝐴𝑋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≤1</m:t>
                    </m:r>
                  </m:oMath>
                </a14:m>
                <a:endParaRPr kumimoji="1" lang="zh-CN" altLang="en-US" dirty="0" smtClean="0"/>
              </a:p>
              <a:p>
                <a:pPr lvl="1"/>
                <a:endParaRPr kumimoji="1" lang="zh-CN" altLang="en-US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3"/>
                <a:stretch>
                  <a:fillRect l="-317" t="-1330" b="-36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2721" y="1191399"/>
            <a:ext cx="2163818" cy="204557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9919" y="1145385"/>
            <a:ext cx="2151694" cy="209159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5920" y="3313292"/>
            <a:ext cx="2203999" cy="2048282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7875895" y="5328567"/>
            <a:ext cx="3668048" cy="1529433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DMIN</a:t>
            </a:r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DMAX</a:t>
            </a:r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需要合理设置</a:t>
            </a:r>
            <a:endParaRPr kumimoji="1" lang="zh-CN" altLang="en-US" sz="36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98675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解决实验动机提出的问题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CN" dirty="0" smtClean="0"/>
              <a:t>FDRC</a:t>
            </a:r>
            <a:r>
              <a:rPr kumimoji="1" lang="zh-CN" altLang="en-US" dirty="0" smtClean="0"/>
              <a:t> 可对有期限的流和无期限的流同时优化</a:t>
            </a:r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08" y="1722627"/>
            <a:ext cx="2349500" cy="2247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658" y="4240040"/>
            <a:ext cx="2298700" cy="2209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0936" y="1722627"/>
            <a:ext cx="2286000" cy="2222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4436" y="4354340"/>
            <a:ext cx="2222500" cy="2095500"/>
          </a:xfrm>
          <a:prstGeom prst="rect">
            <a:avLst/>
          </a:prstGeom>
        </p:spPr>
      </p:pic>
      <p:cxnSp>
        <p:nvCxnSpPr>
          <p:cNvPr id="11" name="直线连接符 10"/>
          <p:cNvCxnSpPr/>
          <p:nvPr/>
        </p:nvCxnSpPr>
        <p:spPr>
          <a:xfrm flipV="1">
            <a:off x="0" y="3970527"/>
            <a:ext cx="12192000" cy="38608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7162838" y="2042314"/>
            <a:ext cx="3668048" cy="1529433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期限错失和</a:t>
            </a:r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D</a:t>
            </a:r>
            <a:r>
              <a:rPr kumimoji="1" lang="en-US" altLang="zh-CN" sz="3600" baseline="300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TCP</a:t>
            </a:r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基本相同</a:t>
            </a:r>
            <a:endParaRPr kumimoji="1" lang="zh-CN" altLang="en-US" sz="36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7327255" y="4535903"/>
            <a:ext cx="3668048" cy="1529433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FCT</a:t>
            </a:r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优化能力和</a:t>
            </a:r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L</a:t>
            </a:r>
            <a:r>
              <a:rPr kumimoji="1" lang="en-US" altLang="zh-CN" sz="3600" baseline="300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DCT</a:t>
            </a:r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基本相同</a:t>
            </a:r>
            <a:endParaRPr kumimoji="1" lang="zh-CN" altLang="en-US" sz="36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959608" y="1958792"/>
            <a:ext cx="1481328" cy="1529433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VS</a:t>
            </a:r>
            <a:endParaRPr kumimoji="1" lang="zh-CN" altLang="en-US" sz="36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023108" y="4394936"/>
            <a:ext cx="1481328" cy="1529433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VS</a:t>
            </a:r>
            <a:endParaRPr kumimoji="1" lang="zh-CN" altLang="en-US" sz="36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54751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仿真实验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54" y="3626615"/>
            <a:ext cx="3030851" cy="226215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3773" y="3653821"/>
            <a:ext cx="2979934" cy="22349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707" y="3601612"/>
            <a:ext cx="2903348" cy="223495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2426" y="3638971"/>
            <a:ext cx="2872016" cy="2234951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1730387" y="6006846"/>
            <a:ext cx="10126661" cy="877100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FDRC</a:t>
            </a:r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性能优于</a:t>
            </a:r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D</a:t>
            </a:r>
            <a:r>
              <a:rPr kumimoji="1" lang="en-US" altLang="zh-CN" sz="3600" baseline="300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TCP</a:t>
            </a:r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L</a:t>
            </a:r>
            <a:r>
              <a:rPr kumimoji="1" lang="en-US" altLang="zh-CN" sz="3600" baseline="300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DCT</a:t>
            </a:r>
            <a:endParaRPr kumimoji="1" lang="zh-CN" altLang="en-US" sz="36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224" y="1243670"/>
            <a:ext cx="2986840" cy="232676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2229" y="1145319"/>
            <a:ext cx="3262955" cy="2438445"/>
          </a:xfrm>
          <a:prstGeom prst="rect">
            <a:avLst/>
          </a:prstGeom>
        </p:spPr>
      </p:pic>
      <p:pic>
        <p:nvPicPr>
          <p:cNvPr id="20" name="内容占位符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8648133" y="1071742"/>
            <a:ext cx="3208915" cy="2570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8609042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真实环境实验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142247" y="1110088"/>
            <a:ext cx="4491157" cy="26810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242" y="1110088"/>
            <a:ext cx="3568388" cy="27538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1624" y="1086021"/>
            <a:ext cx="3721100" cy="2755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4638" y="3914753"/>
            <a:ext cx="3985416" cy="2705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1456" y="3841921"/>
            <a:ext cx="3710544" cy="3066879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89068" y="4065309"/>
            <a:ext cx="4491157" cy="2745805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FDRC</a:t>
            </a:r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可以同时优化有期限的流和流平均完成时间</a:t>
            </a:r>
            <a:endParaRPr kumimoji="1" lang="zh-CN" altLang="en-US" sz="36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75411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本章小结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>
                <a:ea typeface="Microsoft YaHei" charset="0"/>
                <a:cs typeface="Microsoft YaHei" charset="0"/>
              </a:rPr>
              <a:t>发现并且分析了了数据中心流级别优化方案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L</a:t>
            </a:r>
            <a:r>
              <a:rPr lang="en-US" altLang="zh-CN" baseline="30000" dirty="0" smtClean="0">
                <a:ea typeface="Microsoft YaHei" charset="0"/>
                <a:cs typeface="Microsoft YaHei" charset="0"/>
              </a:rPr>
              <a:t>2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DCT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和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D</a:t>
            </a:r>
            <a:r>
              <a:rPr lang="en-US" altLang="zh-CN" baseline="30000" dirty="0" smtClean="0">
                <a:ea typeface="Microsoft YaHei" charset="0"/>
                <a:cs typeface="Microsoft YaHei" charset="0"/>
              </a:rPr>
              <a:t>2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TCP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只优化流完成时间或者期限，并不能同时优化两个目标</a:t>
            </a: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把流持续时间引入传输层速率控制机制中</a:t>
            </a:r>
            <a:endParaRPr lang="zh-CN" altLang="en-US" dirty="0">
              <a:ea typeface="Microsoft YaHei" charset="0"/>
              <a:cs typeface="Microsoft YaHei" charset="0"/>
            </a:endParaRP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设计并且实现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FDRC</a:t>
            </a:r>
            <a:endParaRPr lang="zh-CN" altLang="en-US" dirty="0" smtClean="0">
              <a:ea typeface="Microsoft YaHei" charset="0"/>
              <a:cs typeface="Microsoft YaHei" charset="0"/>
            </a:endParaRP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建立</a:t>
            </a:r>
            <a:r>
              <a:rPr lang="en-US" altLang="zh-CN" dirty="0">
                <a:ea typeface="Microsoft YaHei" charset="0"/>
                <a:cs typeface="Microsoft YaHei" charset="0"/>
              </a:rPr>
              <a:t>FDRC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的流模型和简单模型，并对</a:t>
            </a:r>
            <a:r>
              <a:rPr lang="en-US" altLang="zh-CN" dirty="0">
                <a:ea typeface="Microsoft YaHei" charset="0"/>
                <a:cs typeface="Microsoft YaHei" charset="0"/>
              </a:rPr>
              <a:t>FDRC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参数进行分析</a:t>
            </a: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在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ns-2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和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Linux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内核评估</a:t>
            </a:r>
            <a:r>
              <a:rPr lang="en-US" altLang="zh-CN" dirty="0">
                <a:ea typeface="Microsoft YaHei" charset="0"/>
                <a:cs typeface="Microsoft YaHei" charset="0"/>
              </a:rPr>
              <a:t>FDRC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性能</a:t>
            </a:r>
            <a:endParaRPr lang="zh-CN" altLang="en-US" dirty="0">
              <a:ea typeface="Microsoft YaHei" charset="0"/>
              <a:cs typeface="Microsoft YaHei" charset="0"/>
            </a:endParaRPr>
          </a:p>
          <a:p>
            <a:endParaRPr lang="zh-CN" altLang="en-US" dirty="0">
              <a:ea typeface="Microsoft YaHei" charset="0"/>
              <a:cs typeface="Microsoft YaHei" charset="0"/>
            </a:endParaRPr>
          </a:p>
          <a:p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pPr lvl="1"/>
            <a:endParaRPr kumimoji="1" lang="zh-CN" altLang="en-US" dirty="0"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83440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提纲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07293" y="1221700"/>
            <a:ext cx="11532828" cy="5636299"/>
          </a:xfrm>
        </p:spPr>
        <p:txBody>
          <a:bodyPr/>
          <a:lstStyle/>
          <a:p>
            <a:pPr marL="539353" indent="-457200">
              <a:buFont typeface="Wingdings" charset="2"/>
              <a:buChar char="n"/>
            </a:pPr>
            <a:r>
              <a:rPr lang="zh-CN" altLang="en-US" sz="3200" dirty="0">
                <a:ea typeface="Microsoft YaHei" charset="0"/>
                <a:cs typeface="Microsoft YaHei" charset="0"/>
              </a:rPr>
              <a:t>研究背景和主要工作</a:t>
            </a:r>
            <a:endParaRPr lang="en-US" altLang="zh-CN" sz="3200" dirty="0">
              <a:ea typeface="Microsoft YaHei" charset="0"/>
              <a:cs typeface="Microsoft YaHei" charset="0"/>
            </a:endParaRPr>
          </a:p>
          <a:p>
            <a:pPr marL="539353" indent="-457200">
              <a:buFont typeface="Wingdings" charset="2"/>
              <a:buChar char="n"/>
            </a:pPr>
            <a:r>
              <a:rPr lang="zh-CN" altLang="en-US" sz="3200" dirty="0">
                <a:ea typeface="Microsoft YaHei" charset="0"/>
                <a:cs typeface="Microsoft YaHei" charset="0"/>
              </a:rPr>
              <a:t>相关研究综述和分析</a:t>
            </a:r>
            <a:endParaRPr lang="en-US" altLang="zh-CN" sz="3200" dirty="0">
              <a:ea typeface="Microsoft YaHei" charset="0"/>
              <a:cs typeface="Microsoft YaHei" charset="0"/>
            </a:endParaRPr>
          </a:p>
          <a:p>
            <a:pPr marL="539353" indent="-457200">
              <a:buFont typeface="Wingdings" charset="2"/>
              <a:buChar char="n"/>
            </a:pPr>
            <a:r>
              <a:rPr lang="zh-CN" altLang="en-US" sz="3200" dirty="0">
                <a:ea typeface="Microsoft YaHei" charset="0"/>
                <a:cs typeface="Microsoft YaHei" charset="0"/>
              </a:rPr>
              <a:t>流级别传输的理论模型及优化方法</a:t>
            </a:r>
          </a:p>
          <a:p>
            <a:pPr marL="539353" indent="-457200">
              <a:buFont typeface="Wingdings" charset="2"/>
              <a:buChar char="n"/>
            </a:pPr>
            <a:r>
              <a:rPr lang="zh-CN" altLang="en-US" sz="3200" dirty="0">
                <a:ea typeface="Microsoft YaHei" charset="0"/>
                <a:cs typeface="Microsoft YaHei" charset="0"/>
              </a:rPr>
              <a:t>任务级传输的理论模型及优化方法</a:t>
            </a:r>
          </a:p>
          <a:p>
            <a:pPr marL="539353" indent="-457200">
              <a:buFont typeface="Wingdings" charset="2"/>
              <a:buChar char="n"/>
            </a:pPr>
            <a:r>
              <a:rPr lang="zh-CN" altLang="en-US" sz="3200" dirty="0">
                <a:ea typeface="Microsoft YaHei" charset="0"/>
                <a:cs typeface="Microsoft YaHei" charset="0"/>
              </a:rPr>
              <a:t>传输调度系统的设计、实现及其性能评估 </a:t>
            </a:r>
          </a:p>
          <a:p>
            <a:pPr marL="539353" indent="-457200">
              <a:buFont typeface="Wingdings" charset="2"/>
              <a:buChar char="n"/>
            </a:pPr>
            <a:r>
              <a:rPr lang="zh-CN" altLang="en-US" sz="3200" dirty="0">
                <a:ea typeface="Microsoft YaHei" charset="0"/>
                <a:cs typeface="Microsoft YaHei" charset="0"/>
              </a:rPr>
              <a:t>结论与展望</a:t>
            </a:r>
            <a:endParaRPr lang="en-US" altLang="zh-CN" sz="3200" dirty="0"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7969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主要工作及论文框架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925751" y="1243470"/>
            <a:ext cx="864074" cy="544837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9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任务调度与传输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优化系统</a:t>
            </a:r>
          </a:p>
        </p:txBody>
      </p:sp>
      <p:sp>
        <p:nvSpPr>
          <p:cNvPr id="53" name="矩形 52"/>
          <p:cNvSpPr/>
          <p:nvPr/>
        </p:nvSpPr>
        <p:spPr>
          <a:xfrm>
            <a:off x="6174740" y="1365890"/>
            <a:ext cx="2959023" cy="1027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4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基于负载自适应原则的传输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优化方案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195209" y="2638951"/>
            <a:ext cx="2960804" cy="113718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5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基于流持续时间的传输优化方案</a:t>
            </a:r>
          </a:p>
        </p:txBody>
      </p:sp>
      <p:sp>
        <p:nvSpPr>
          <p:cNvPr id="55" name="矩形 54"/>
          <p:cNvSpPr/>
          <p:nvPr/>
        </p:nvSpPr>
        <p:spPr>
          <a:xfrm>
            <a:off x="3372965" y="1245138"/>
            <a:ext cx="5851055" cy="2621048"/>
          </a:xfrm>
          <a:prstGeom prst="rect">
            <a:avLst/>
          </a:prstGeom>
          <a:noFill/>
          <a:ln w="539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053917" y="4083166"/>
            <a:ext cx="3030913" cy="11581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7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基于流信息的任务级传输优化方案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1674113" y="3987591"/>
            <a:ext cx="2447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任务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级传输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327400" y="3989711"/>
            <a:ext cx="5896620" cy="2865822"/>
          </a:xfrm>
          <a:prstGeom prst="rect">
            <a:avLst/>
          </a:prstGeom>
          <a:noFill/>
          <a:ln w="539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222378" y="1379663"/>
            <a:ext cx="513207" cy="540816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国内外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研究现状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674113" y="1407591"/>
            <a:ext cx="2204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流级别传输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086091" y="5606444"/>
            <a:ext cx="2970403" cy="104223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8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重要性的任务级传输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调度方案</a:t>
            </a:r>
          </a:p>
        </p:txBody>
      </p:sp>
      <p:sp>
        <p:nvSpPr>
          <p:cNvPr id="59" name="矩形 58"/>
          <p:cNvSpPr/>
          <p:nvPr/>
        </p:nvSpPr>
        <p:spPr>
          <a:xfrm>
            <a:off x="3552319" y="1411751"/>
            <a:ext cx="1032551" cy="22958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3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ECN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标记的流模型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3537894" y="4057420"/>
            <a:ext cx="1032479" cy="273040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6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传输任务调度模型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208788" y="1339452"/>
            <a:ext cx="519978" cy="544837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1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引言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68" name="直接箭头连接符 36"/>
          <p:cNvCxnSpPr/>
          <p:nvPr/>
        </p:nvCxnSpPr>
        <p:spPr>
          <a:xfrm>
            <a:off x="768128" y="3116779"/>
            <a:ext cx="458422" cy="0"/>
          </a:xfrm>
          <a:prstGeom prst="straightConnector1">
            <a:avLst/>
          </a:prstGeom>
          <a:ln w="412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36"/>
          <p:cNvCxnSpPr/>
          <p:nvPr/>
        </p:nvCxnSpPr>
        <p:spPr>
          <a:xfrm flipV="1">
            <a:off x="10782981" y="3519403"/>
            <a:ext cx="365044" cy="5254"/>
          </a:xfrm>
          <a:prstGeom prst="straightConnector1">
            <a:avLst/>
          </a:prstGeom>
          <a:ln w="412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11148025" y="1223541"/>
            <a:ext cx="792096" cy="542513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10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总结与展望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9" name="直线箭头连接符 8"/>
          <p:cNvCxnSpPr/>
          <p:nvPr/>
        </p:nvCxnSpPr>
        <p:spPr>
          <a:xfrm flipV="1">
            <a:off x="1739757" y="1909929"/>
            <a:ext cx="1587643" cy="148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/>
          <p:cNvCxnSpPr/>
          <p:nvPr/>
        </p:nvCxnSpPr>
        <p:spPr>
          <a:xfrm>
            <a:off x="1703795" y="4660708"/>
            <a:ext cx="15706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/>
          <p:cNvCxnSpPr/>
          <p:nvPr/>
        </p:nvCxnSpPr>
        <p:spPr>
          <a:xfrm flipV="1">
            <a:off x="4584870" y="1976933"/>
            <a:ext cx="1588837" cy="11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/>
          <p:nvPr/>
        </p:nvCxnSpPr>
        <p:spPr>
          <a:xfrm>
            <a:off x="4577971" y="3116779"/>
            <a:ext cx="15957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/>
          <p:nvPr/>
        </p:nvCxnSpPr>
        <p:spPr>
          <a:xfrm>
            <a:off x="4554016" y="4735611"/>
            <a:ext cx="149990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/>
          <p:cNvCxnSpPr/>
          <p:nvPr/>
        </p:nvCxnSpPr>
        <p:spPr>
          <a:xfrm flipV="1">
            <a:off x="4554016" y="6017346"/>
            <a:ext cx="1499901" cy="152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36"/>
          <p:cNvCxnSpPr/>
          <p:nvPr/>
        </p:nvCxnSpPr>
        <p:spPr>
          <a:xfrm>
            <a:off x="9194317" y="2211857"/>
            <a:ext cx="690223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36"/>
          <p:cNvCxnSpPr/>
          <p:nvPr/>
        </p:nvCxnSpPr>
        <p:spPr>
          <a:xfrm>
            <a:off x="9200115" y="5235966"/>
            <a:ext cx="734872" cy="532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4564242" y="1425805"/>
            <a:ext cx="1744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流大小已知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4577971" y="2582380"/>
            <a:ext cx="2007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</a:t>
            </a:r>
            <a:r>
              <a:rPr lang="zh-CN" altLang="en-US" sz="24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大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小未知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4500210" y="5511670"/>
            <a:ext cx="1751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</a:t>
            </a:r>
            <a:r>
              <a:rPr lang="zh-CN" altLang="en-US" sz="24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大小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未知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459108" y="4273946"/>
            <a:ext cx="1744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流大小已知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2111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/>
          <p:cNvGrpSpPr/>
          <p:nvPr/>
        </p:nvGrpSpPr>
        <p:grpSpPr>
          <a:xfrm>
            <a:off x="2438401" y="2133600"/>
            <a:ext cx="4193123" cy="3572220"/>
            <a:chOff x="2553762" y="2124177"/>
            <a:chExt cx="4193123" cy="3572220"/>
          </a:xfrm>
        </p:grpSpPr>
        <p:sp>
          <p:nvSpPr>
            <p:cNvPr id="6" name="Rectangle 5"/>
            <p:cNvSpPr/>
            <p:nvPr/>
          </p:nvSpPr>
          <p:spPr>
            <a:xfrm>
              <a:off x="2553762" y="5334000"/>
              <a:ext cx="383123" cy="362397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kern="0" dirty="0">
                  <a:solidFill>
                    <a:schemeClr val="bg1"/>
                  </a:solidFill>
                  <a:latin typeface="Calibri"/>
                </a:rPr>
                <a:t>H1</a:t>
              </a:r>
            </a:p>
          </p:txBody>
        </p:sp>
        <p:cxnSp>
          <p:nvCxnSpPr>
            <p:cNvPr id="7" name="Straight Connector 6"/>
            <p:cNvCxnSpPr>
              <a:stCxn id="6" idx="0"/>
            </p:cNvCxnSpPr>
            <p:nvPr/>
          </p:nvCxnSpPr>
          <p:spPr>
            <a:xfrm flipV="1">
              <a:off x="2745324" y="4419600"/>
              <a:ext cx="452426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3241685" y="2636519"/>
              <a:ext cx="6858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3241685" y="2636519"/>
              <a:ext cx="15240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3241685" y="2636519"/>
              <a:ext cx="23622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 flipV="1">
              <a:off x="3927485" y="2636519"/>
              <a:ext cx="6858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4613285" y="2636519"/>
              <a:ext cx="1524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4613285" y="2636519"/>
              <a:ext cx="9906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05" idx="0"/>
            </p:cNvCxnSpPr>
            <p:nvPr/>
          </p:nvCxnSpPr>
          <p:spPr>
            <a:xfrm flipH="1" flipV="1">
              <a:off x="3927485" y="2636520"/>
              <a:ext cx="2185658" cy="1835569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 flipV="1">
              <a:off x="4765685" y="2636520"/>
              <a:ext cx="1332439" cy="1819425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05" idx="0"/>
            </p:cNvCxnSpPr>
            <p:nvPr/>
          </p:nvCxnSpPr>
          <p:spPr>
            <a:xfrm flipH="1" flipV="1">
              <a:off x="5603885" y="2636520"/>
              <a:ext cx="509258" cy="1835569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3010962" y="5334000"/>
              <a:ext cx="383123" cy="362397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kern="0" dirty="0">
                  <a:solidFill>
                    <a:schemeClr val="bg1"/>
                  </a:solidFill>
                  <a:latin typeface="Calibri"/>
                </a:rPr>
                <a:t>H2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468162" y="5334000"/>
              <a:ext cx="383123" cy="362397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kern="0" dirty="0">
                  <a:solidFill>
                    <a:schemeClr val="bg1"/>
                  </a:solidFill>
                  <a:latin typeface="Calibri"/>
                </a:rPr>
                <a:t>H3</a:t>
              </a:r>
            </a:p>
          </p:txBody>
        </p:sp>
        <p:cxnSp>
          <p:nvCxnSpPr>
            <p:cNvPr id="19" name="Straight Connector 18"/>
            <p:cNvCxnSpPr>
              <a:stCxn id="17" idx="0"/>
            </p:cNvCxnSpPr>
            <p:nvPr/>
          </p:nvCxnSpPr>
          <p:spPr>
            <a:xfrm flipH="1" flipV="1">
              <a:off x="3197750" y="4419600"/>
              <a:ext cx="4774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8" idx="0"/>
            </p:cNvCxnSpPr>
            <p:nvPr/>
          </p:nvCxnSpPr>
          <p:spPr>
            <a:xfrm flipH="1" flipV="1">
              <a:off x="3197750" y="4419600"/>
              <a:ext cx="461974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4003685" y="5334000"/>
              <a:ext cx="383123" cy="362397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defTabSz="914400"/>
              <a:r>
                <a:rPr lang="en-US" sz="1200" kern="0" dirty="0">
                  <a:solidFill>
                    <a:schemeClr val="bg1"/>
                  </a:solidFill>
                  <a:latin typeface="Calibri"/>
                </a:rPr>
                <a:t>H4</a:t>
              </a:r>
            </a:p>
          </p:txBody>
        </p:sp>
        <p:cxnSp>
          <p:nvCxnSpPr>
            <p:cNvPr id="22" name="Straight Connector 21"/>
            <p:cNvCxnSpPr>
              <a:stCxn id="21" idx="0"/>
            </p:cNvCxnSpPr>
            <p:nvPr/>
          </p:nvCxnSpPr>
          <p:spPr>
            <a:xfrm flipV="1">
              <a:off x="4195247" y="4419600"/>
              <a:ext cx="450303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4460885" y="5334000"/>
              <a:ext cx="383123" cy="362397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kern="0" dirty="0">
                  <a:solidFill>
                    <a:schemeClr val="bg1"/>
                  </a:solidFill>
                  <a:latin typeface="Calibri"/>
                </a:rPr>
                <a:t>H5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918085" y="5334000"/>
              <a:ext cx="383123" cy="362397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sz="1200" kern="0" dirty="0">
                  <a:solidFill>
                    <a:schemeClr val="bg1"/>
                  </a:solidFill>
                  <a:latin typeface="Calibri"/>
                </a:rPr>
                <a:t>H6</a:t>
              </a:r>
            </a:p>
          </p:txBody>
        </p:sp>
        <p:cxnSp>
          <p:nvCxnSpPr>
            <p:cNvPr id="25" name="Straight Connector 24"/>
            <p:cNvCxnSpPr>
              <a:stCxn id="23" idx="0"/>
            </p:cNvCxnSpPr>
            <p:nvPr/>
          </p:nvCxnSpPr>
          <p:spPr>
            <a:xfrm flipH="1" flipV="1">
              <a:off x="4645550" y="4419600"/>
              <a:ext cx="6897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4" idx="0"/>
            </p:cNvCxnSpPr>
            <p:nvPr/>
          </p:nvCxnSpPr>
          <p:spPr>
            <a:xfrm flipH="1" flipV="1">
              <a:off x="4645550" y="4419600"/>
              <a:ext cx="464097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3622685" y="2124177"/>
              <a:ext cx="545969" cy="678181"/>
              <a:chOff x="1027560" y="1988818"/>
              <a:chExt cx="545969" cy="678181"/>
            </a:xfrm>
          </p:grpSpPr>
          <p:sp>
            <p:nvSpPr>
              <p:cNvPr id="28" name="Cube 27"/>
              <p:cNvSpPr/>
              <p:nvPr/>
            </p:nvSpPr>
            <p:spPr>
              <a:xfrm flipH="1">
                <a:off x="1027560" y="1988818"/>
                <a:ext cx="545969" cy="678181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171574" y="2133601"/>
                <a:ext cx="401955" cy="5295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0" name="Rectangle 83"/>
              <p:cNvSpPr/>
              <p:nvPr/>
            </p:nvSpPr>
            <p:spPr>
              <a:xfrm>
                <a:off x="1028484" y="2005964"/>
                <a:ext cx="125948" cy="653415"/>
              </a:xfrm>
              <a:custGeom>
                <a:avLst/>
                <a:gdLst>
                  <a:gd name="connsiteX0" fmla="*/ 0 w 230723"/>
                  <a:gd name="connsiteY0" fmla="*/ 0 h 609600"/>
                  <a:gd name="connsiteX1" fmla="*/ 230723 w 230723"/>
                  <a:gd name="connsiteY1" fmla="*/ 0 h 609600"/>
                  <a:gd name="connsiteX2" fmla="*/ 230723 w 230723"/>
                  <a:gd name="connsiteY2" fmla="*/ 609600 h 609600"/>
                  <a:gd name="connsiteX3" fmla="*/ 0 w 230723"/>
                  <a:gd name="connsiteY3" fmla="*/ 609600 h 609600"/>
                  <a:gd name="connsiteX4" fmla="*/ 0 w 230723"/>
                  <a:gd name="connsiteY4" fmla="*/ 0 h 609600"/>
                  <a:gd name="connsiteX0" fmla="*/ 123825 w 230723"/>
                  <a:gd name="connsiteY0" fmla="*/ 0 h 645795"/>
                  <a:gd name="connsiteX1" fmla="*/ 230723 w 230723"/>
                  <a:gd name="connsiteY1" fmla="*/ 36195 h 645795"/>
                  <a:gd name="connsiteX2" fmla="*/ 230723 w 230723"/>
                  <a:gd name="connsiteY2" fmla="*/ 645795 h 645795"/>
                  <a:gd name="connsiteX3" fmla="*/ 0 w 230723"/>
                  <a:gd name="connsiteY3" fmla="*/ 645795 h 645795"/>
                  <a:gd name="connsiteX4" fmla="*/ 123825 w 230723"/>
                  <a:gd name="connsiteY4" fmla="*/ 0 h 645795"/>
                  <a:gd name="connsiteX0" fmla="*/ 123825 w 234533"/>
                  <a:gd name="connsiteY0" fmla="*/ 0 h 645795"/>
                  <a:gd name="connsiteX1" fmla="*/ 234533 w 234533"/>
                  <a:gd name="connsiteY1" fmla="*/ 116205 h 645795"/>
                  <a:gd name="connsiteX2" fmla="*/ 230723 w 234533"/>
                  <a:gd name="connsiteY2" fmla="*/ 645795 h 645795"/>
                  <a:gd name="connsiteX3" fmla="*/ 0 w 234533"/>
                  <a:gd name="connsiteY3" fmla="*/ 645795 h 645795"/>
                  <a:gd name="connsiteX4" fmla="*/ 123825 w 234533"/>
                  <a:gd name="connsiteY4" fmla="*/ 0 h 645795"/>
                  <a:gd name="connsiteX0" fmla="*/ 13335 w 124043"/>
                  <a:gd name="connsiteY0" fmla="*/ 0 h 645795"/>
                  <a:gd name="connsiteX1" fmla="*/ 124043 w 124043"/>
                  <a:gd name="connsiteY1" fmla="*/ 116205 h 645795"/>
                  <a:gd name="connsiteX2" fmla="*/ 120233 w 124043"/>
                  <a:gd name="connsiteY2" fmla="*/ 645795 h 645795"/>
                  <a:gd name="connsiteX3" fmla="*/ 0 w 124043"/>
                  <a:gd name="connsiteY3" fmla="*/ 502920 h 645795"/>
                  <a:gd name="connsiteX4" fmla="*/ 13335 w 124043"/>
                  <a:gd name="connsiteY4" fmla="*/ 0 h 645795"/>
                  <a:gd name="connsiteX0" fmla="*/ 13335 w 125948"/>
                  <a:gd name="connsiteY0" fmla="*/ 0 h 628650"/>
                  <a:gd name="connsiteX1" fmla="*/ 124043 w 125948"/>
                  <a:gd name="connsiteY1" fmla="*/ 116205 h 628650"/>
                  <a:gd name="connsiteX2" fmla="*/ 125948 w 125948"/>
                  <a:gd name="connsiteY2" fmla="*/ 628650 h 628650"/>
                  <a:gd name="connsiteX3" fmla="*/ 0 w 125948"/>
                  <a:gd name="connsiteY3" fmla="*/ 502920 h 628650"/>
                  <a:gd name="connsiteX4" fmla="*/ 13335 w 125948"/>
                  <a:gd name="connsiteY4" fmla="*/ 0 h 628650"/>
                  <a:gd name="connsiteX0" fmla="*/ 3810 w 116423"/>
                  <a:gd name="connsiteY0" fmla="*/ 0 h 628650"/>
                  <a:gd name="connsiteX1" fmla="*/ 114518 w 116423"/>
                  <a:gd name="connsiteY1" fmla="*/ 116205 h 628650"/>
                  <a:gd name="connsiteX2" fmla="*/ 116423 w 116423"/>
                  <a:gd name="connsiteY2" fmla="*/ 628650 h 628650"/>
                  <a:gd name="connsiteX3" fmla="*/ 0 w 116423"/>
                  <a:gd name="connsiteY3" fmla="*/ 514350 h 628650"/>
                  <a:gd name="connsiteX4" fmla="*/ 3810 w 116423"/>
                  <a:gd name="connsiteY4" fmla="*/ 0 h 628650"/>
                  <a:gd name="connsiteX0" fmla="*/ 0 w 120233"/>
                  <a:gd name="connsiteY0" fmla="*/ 0 h 632460"/>
                  <a:gd name="connsiteX1" fmla="*/ 118328 w 120233"/>
                  <a:gd name="connsiteY1" fmla="*/ 120015 h 632460"/>
                  <a:gd name="connsiteX2" fmla="*/ 120233 w 120233"/>
                  <a:gd name="connsiteY2" fmla="*/ 632460 h 632460"/>
                  <a:gd name="connsiteX3" fmla="*/ 3810 w 120233"/>
                  <a:gd name="connsiteY3" fmla="*/ 518160 h 632460"/>
                  <a:gd name="connsiteX4" fmla="*/ 0 w 120233"/>
                  <a:gd name="connsiteY4" fmla="*/ 0 h 632460"/>
                  <a:gd name="connsiteX0" fmla="*/ 0 w 118328"/>
                  <a:gd name="connsiteY0" fmla="*/ 0 h 643890"/>
                  <a:gd name="connsiteX1" fmla="*/ 116423 w 118328"/>
                  <a:gd name="connsiteY1" fmla="*/ 131445 h 643890"/>
                  <a:gd name="connsiteX2" fmla="*/ 118328 w 118328"/>
                  <a:gd name="connsiteY2" fmla="*/ 643890 h 643890"/>
                  <a:gd name="connsiteX3" fmla="*/ 1905 w 118328"/>
                  <a:gd name="connsiteY3" fmla="*/ 529590 h 643890"/>
                  <a:gd name="connsiteX4" fmla="*/ 0 w 118328"/>
                  <a:gd name="connsiteY4" fmla="*/ 0 h 643890"/>
                  <a:gd name="connsiteX0" fmla="*/ 0 w 122138"/>
                  <a:gd name="connsiteY0" fmla="*/ 0 h 643890"/>
                  <a:gd name="connsiteX1" fmla="*/ 122138 w 122138"/>
                  <a:gd name="connsiteY1" fmla="*/ 121920 h 643890"/>
                  <a:gd name="connsiteX2" fmla="*/ 118328 w 122138"/>
                  <a:gd name="connsiteY2" fmla="*/ 643890 h 643890"/>
                  <a:gd name="connsiteX3" fmla="*/ 1905 w 122138"/>
                  <a:gd name="connsiteY3" fmla="*/ 529590 h 643890"/>
                  <a:gd name="connsiteX4" fmla="*/ 0 w 122138"/>
                  <a:gd name="connsiteY4" fmla="*/ 0 h 643890"/>
                  <a:gd name="connsiteX0" fmla="*/ 0 w 124043"/>
                  <a:gd name="connsiteY0" fmla="*/ 0 h 653415"/>
                  <a:gd name="connsiteX1" fmla="*/ 122138 w 124043"/>
                  <a:gd name="connsiteY1" fmla="*/ 121920 h 653415"/>
                  <a:gd name="connsiteX2" fmla="*/ 124043 w 124043"/>
                  <a:gd name="connsiteY2" fmla="*/ 653415 h 653415"/>
                  <a:gd name="connsiteX3" fmla="*/ 1905 w 124043"/>
                  <a:gd name="connsiteY3" fmla="*/ 529590 h 653415"/>
                  <a:gd name="connsiteX4" fmla="*/ 0 w 124043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31495 h 653415"/>
                  <a:gd name="connsiteX4" fmla="*/ 1905 w 125948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27685 h 653415"/>
                  <a:gd name="connsiteX4" fmla="*/ 1905 w 125948"/>
                  <a:gd name="connsiteY4" fmla="*/ 0 h 653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948" h="653415">
                    <a:moveTo>
                      <a:pt x="1905" y="0"/>
                    </a:moveTo>
                    <a:lnTo>
                      <a:pt x="124043" y="121920"/>
                    </a:lnTo>
                    <a:lnTo>
                      <a:pt x="125948" y="653415"/>
                    </a:lnTo>
                    <a:lnTo>
                      <a:pt x="0" y="527685"/>
                    </a:lnTo>
                    <a:lnTo>
                      <a:pt x="1905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dk1">
                      <a:tint val="50000"/>
                      <a:satMod val="300000"/>
                    </a:schemeClr>
                  </a:gs>
                  <a:gs pos="61000">
                    <a:schemeClr val="dk1">
                      <a:tint val="37000"/>
                      <a:satMod val="300000"/>
                      <a:lumMod val="66000"/>
                    </a:schemeClr>
                  </a:gs>
                  <a:gs pos="100000">
                    <a:schemeClr val="dk1">
                      <a:tint val="15000"/>
                      <a:satMod val="3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83"/>
              <p:cNvSpPr/>
              <p:nvPr/>
            </p:nvSpPr>
            <p:spPr>
              <a:xfrm>
                <a:off x="1037545" y="1988820"/>
                <a:ext cx="520283" cy="127635"/>
              </a:xfrm>
              <a:custGeom>
                <a:avLst/>
                <a:gdLst>
                  <a:gd name="connsiteX0" fmla="*/ 0 w 230723"/>
                  <a:gd name="connsiteY0" fmla="*/ 0 h 609600"/>
                  <a:gd name="connsiteX1" fmla="*/ 230723 w 230723"/>
                  <a:gd name="connsiteY1" fmla="*/ 0 h 609600"/>
                  <a:gd name="connsiteX2" fmla="*/ 230723 w 230723"/>
                  <a:gd name="connsiteY2" fmla="*/ 609600 h 609600"/>
                  <a:gd name="connsiteX3" fmla="*/ 0 w 230723"/>
                  <a:gd name="connsiteY3" fmla="*/ 609600 h 609600"/>
                  <a:gd name="connsiteX4" fmla="*/ 0 w 230723"/>
                  <a:gd name="connsiteY4" fmla="*/ 0 h 609600"/>
                  <a:gd name="connsiteX0" fmla="*/ 123825 w 230723"/>
                  <a:gd name="connsiteY0" fmla="*/ 0 h 645795"/>
                  <a:gd name="connsiteX1" fmla="*/ 230723 w 230723"/>
                  <a:gd name="connsiteY1" fmla="*/ 36195 h 645795"/>
                  <a:gd name="connsiteX2" fmla="*/ 230723 w 230723"/>
                  <a:gd name="connsiteY2" fmla="*/ 645795 h 645795"/>
                  <a:gd name="connsiteX3" fmla="*/ 0 w 230723"/>
                  <a:gd name="connsiteY3" fmla="*/ 645795 h 645795"/>
                  <a:gd name="connsiteX4" fmla="*/ 123825 w 230723"/>
                  <a:gd name="connsiteY4" fmla="*/ 0 h 645795"/>
                  <a:gd name="connsiteX0" fmla="*/ 123825 w 234533"/>
                  <a:gd name="connsiteY0" fmla="*/ 0 h 645795"/>
                  <a:gd name="connsiteX1" fmla="*/ 234533 w 234533"/>
                  <a:gd name="connsiteY1" fmla="*/ 116205 h 645795"/>
                  <a:gd name="connsiteX2" fmla="*/ 230723 w 234533"/>
                  <a:gd name="connsiteY2" fmla="*/ 645795 h 645795"/>
                  <a:gd name="connsiteX3" fmla="*/ 0 w 234533"/>
                  <a:gd name="connsiteY3" fmla="*/ 645795 h 645795"/>
                  <a:gd name="connsiteX4" fmla="*/ 123825 w 234533"/>
                  <a:gd name="connsiteY4" fmla="*/ 0 h 645795"/>
                  <a:gd name="connsiteX0" fmla="*/ 13335 w 124043"/>
                  <a:gd name="connsiteY0" fmla="*/ 0 h 645795"/>
                  <a:gd name="connsiteX1" fmla="*/ 124043 w 124043"/>
                  <a:gd name="connsiteY1" fmla="*/ 116205 h 645795"/>
                  <a:gd name="connsiteX2" fmla="*/ 120233 w 124043"/>
                  <a:gd name="connsiteY2" fmla="*/ 645795 h 645795"/>
                  <a:gd name="connsiteX3" fmla="*/ 0 w 124043"/>
                  <a:gd name="connsiteY3" fmla="*/ 502920 h 645795"/>
                  <a:gd name="connsiteX4" fmla="*/ 13335 w 124043"/>
                  <a:gd name="connsiteY4" fmla="*/ 0 h 645795"/>
                  <a:gd name="connsiteX0" fmla="*/ 13335 w 125948"/>
                  <a:gd name="connsiteY0" fmla="*/ 0 h 628650"/>
                  <a:gd name="connsiteX1" fmla="*/ 124043 w 125948"/>
                  <a:gd name="connsiteY1" fmla="*/ 116205 h 628650"/>
                  <a:gd name="connsiteX2" fmla="*/ 125948 w 125948"/>
                  <a:gd name="connsiteY2" fmla="*/ 628650 h 628650"/>
                  <a:gd name="connsiteX3" fmla="*/ 0 w 125948"/>
                  <a:gd name="connsiteY3" fmla="*/ 502920 h 628650"/>
                  <a:gd name="connsiteX4" fmla="*/ 13335 w 125948"/>
                  <a:gd name="connsiteY4" fmla="*/ 0 h 628650"/>
                  <a:gd name="connsiteX0" fmla="*/ 3810 w 116423"/>
                  <a:gd name="connsiteY0" fmla="*/ 0 h 628650"/>
                  <a:gd name="connsiteX1" fmla="*/ 114518 w 116423"/>
                  <a:gd name="connsiteY1" fmla="*/ 116205 h 628650"/>
                  <a:gd name="connsiteX2" fmla="*/ 116423 w 116423"/>
                  <a:gd name="connsiteY2" fmla="*/ 628650 h 628650"/>
                  <a:gd name="connsiteX3" fmla="*/ 0 w 116423"/>
                  <a:gd name="connsiteY3" fmla="*/ 514350 h 628650"/>
                  <a:gd name="connsiteX4" fmla="*/ 3810 w 116423"/>
                  <a:gd name="connsiteY4" fmla="*/ 0 h 628650"/>
                  <a:gd name="connsiteX0" fmla="*/ 0 w 120233"/>
                  <a:gd name="connsiteY0" fmla="*/ 0 h 632460"/>
                  <a:gd name="connsiteX1" fmla="*/ 118328 w 120233"/>
                  <a:gd name="connsiteY1" fmla="*/ 120015 h 632460"/>
                  <a:gd name="connsiteX2" fmla="*/ 120233 w 120233"/>
                  <a:gd name="connsiteY2" fmla="*/ 632460 h 632460"/>
                  <a:gd name="connsiteX3" fmla="*/ 3810 w 120233"/>
                  <a:gd name="connsiteY3" fmla="*/ 518160 h 632460"/>
                  <a:gd name="connsiteX4" fmla="*/ 0 w 120233"/>
                  <a:gd name="connsiteY4" fmla="*/ 0 h 632460"/>
                  <a:gd name="connsiteX0" fmla="*/ 0 w 118328"/>
                  <a:gd name="connsiteY0" fmla="*/ 0 h 643890"/>
                  <a:gd name="connsiteX1" fmla="*/ 116423 w 118328"/>
                  <a:gd name="connsiteY1" fmla="*/ 131445 h 643890"/>
                  <a:gd name="connsiteX2" fmla="*/ 118328 w 118328"/>
                  <a:gd name="connsiteY2" fmla="*/ 643890 h 643890"/>
                  <a:gd name="connsiteX3" fmla="*/ 1905 w 118328"/>
                  <a:gd name="connsiteY3" fmla="*/ 529590 h 643890"/>
                  <a:gd name="connsiteX4" fmla="*/ 0 w 118328"/>
                  <a:gd name="connsiteY4" fmla="*/ 0 h 643890"/>
                  <a:gd name="connsiteX0" fmla="*/ 0 w 122138"/>
                  <a:gd name="connsiteY0" fmla="*/ 0 h 643890"/>
                  <a:gd name="connsiteX1" fmla="*/ 122138 w 122138"/>
                  <a:gd name="connsiteY1" fmla="*/ 121920 h 643890"/>
                  <a:gd name="connsiteX2" fmla="*/ 118328 w 122138"/>
                  <a:gd name="connsiteY2" fmla="*/ 643890 h 643890"/>
                  <a:gd name="connsiteX3" fmla="*/ 1905 w 122138"/>
                  <a:gd name="connsiteY3" fmla="*/ 529590 h 643890"/>
                  <a:gd name="connsiteX4" fmla="*/ 0 w 122138"/>
                  <a:gd name="connsiteY4" fmla="*/ 0 h 643890"/>
                  <a:gd name="connsiteX0" fmla="*/ 0 w 124043"/>
                  <a:gd name="connsiteY0" fmla="*/ 0 h 653415"/>
                  <a:gd name="connsiteX1" fmla="*/ 122138 w 124043"/>
                  <a:gd name="connsiteY1" fmla="*/ 121920 h 653415"/>
                  <a:gd name="connsiteX2" fmla="*/ 124043 w 124043"/>
                  <a:gd name="connsiteY2" fmla="*/ 653415 h 653415"/>
                  <a:gd name="connsiteX3" fmla="*/ 1905 w 124043"/>
                  <a:gd name="connsiteY3" fmla="*/ 529590 h 653415"/>
                  <a:gd name="connsiteX4" fmla="*/ 0 w 124043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31495 h 653415"/>
                  <a:gd name="connsiteX4" fmla="*/ 1905 w 125948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27685 h 653415"/>
                  <a:gd name="connsiteX4" fmla="*/ 1905 w 125948"/>
                  <a:gd name="connsiteY4" fmla="*/ 0 h 653415"/>
                  <a:gd name="connsiteX0" fmla="*/ 1905 w 305018"/>
                  <a:gd name="connsiteY0" fmla="*/ 0 h 527685"/>
                  <a:gd name="connsiteX1" fmla="*/ 124043 w 305018"/>
                  <a:gd name="connsiteY1" fmla="*/ 121920 h 527685"/>
                  <a:gd name="connsiteX2" fmla="*/ 305018 w 305018"/>
                  <a:gd name="connsiteY2" fmla="*/ 358140 h 527685"/>
                  <a:gd name="connsiteX3" fmla="*/ 0 w 305018"/>
                  <a:gd name="connsiteY3" fmla="*/ 527685 h 527685"/>
                  <a:gd name="connsiteX4" fmla="*/ 1905 w 305018"/>
                  <a:gd name="connsiteY4" fmla="*/ 0 h 527685"/>
                  <a:gd name="connsiteX0" fmla="*/ 62865 w 365978"/>
                  <a:gd name="connsiteY0" fmla="*/ 0 h 360045"/>
                  <a:gd name="connsiteX1" fmla="*/ 185003 w 365978"/>
                  <a:gd name="connsiteY1" fmla="*/ 121920 h 360045"/>
                  <a:gd name="connsiteX2" fmla="*/ 365978 w 365978"/>
                  <a:gd name="connsiteY2" fmla="*/ 358140 h 360045"/>
                  <a:gd name="connsiteX3" fmla="*/ 0 w 365978"/>
                  <a:gd name="connsiteY3" fmla="*/ 360045 h 360045"/>
                  <a:gd name="connsiteX4" fmla="*/ 62865 w 365978"/>
                  <a:gd name="connsiteY4" fmla="*/ 0 h 360045"/>
                  <a:gd name="connsiteX0" fmla="*/ 0 w 489803"/>
                  <a:gd name="connsiteY0" fmla="*/ 123825 h 238125"/>
                  <a:gd name="connsiteX1" fmla="*/ 308828 w 489803"/>
                  <a:gd name="connsiteY1" fmla="*/ 0 h 238125"/>
                  <a:gd name="connsiteX2" fmla="*/ 489803 w 489803"/>
                  <a:gd name="connsiteY2" fmla="*/ 236220 h 238125"/>
                  <a:gd name="connsiteX3" fmla="*/ 123825 w 489803"/>
                  <a:gd name="connsiteY3" fmla="*/ 238125 h 238125"/>
                  <a:gd name="connsiteX4" fmla="*/ 0 w 489803"/>
                  <a:gd name="connsiteY4" fmla="*/ 123825 h 238125"/>
                  <a:gd name="connsiteX0" fmla="*/ 0 w 489803"/>
                  <a:gd name="connsiteY0" fmla="*/ 15240 h 129540"/>
                  <a:gd name="connsiteX1" fmla="*/ 331688 w 489803"/>
                  <a:gd name="connsiteY1" fmla="*/ 0 h 129540"/>
                  <a:gd name="connsiteX2" fmla="*/ 489803 w 489803"/>
                  <a:gd name="connsiteY2" fmla="*/ 127635 h 129540"/>
                  <a:gd name="connsiteX3" fmla="*/ 123825 w 489803"/>
                  <a:gd name="connsiteY3" fmla="*/ 129540 h 129540"/>
                  <a:gd name="connsiteX4" fmla="*/ 0 w 489803"/>
                  <a:gd name="connsiteY4" fmla="*/ 15240 h 129540"/>
                  <a:gd name="connsiteX0" fmla="*/ 0 w 489803"/>
                  <a:gd name="connsiteY0" fmla="*/ 1905 h 116205"/>
                  <a:gd name="connsiteX1" fmla="*/ 385028 w 489803"/>
                  <a:gd name="connsiteY1" fmla="*/ 0 h 116205"/>
                  <a:gd name="connsiteX2" fmla="*/ 489803 w 489803"/>
                  <a:gd name="connsiteY2" fmla="*/ 114300 h 116205"/>
                  <a:gd name="connsiteX3" fmla="*/ 123825 w 489803"/>
                  <a:gd name="connsiteY3" fmla="*/ 116205 h 116205"/>
                  <a:gd name="connsiteX4" fmla="*/ 0 w 489803"/>
                  <a:gd name="connsiteY4" fmla="*/ 1905 h 116205"/>
                  <a:gd name="connsiteX0" fmla="*/ 0 w 505043"/>
                  <a:gd name="connsiteY0" fmla="*/ 0 h 121920"/>
                  <a:gd name="connsiteX1" fmla="*/ 400268 w 505043"/>
                  <a:gd name="connsiteY1" fmla="*/ 5715 h 121920"/>
                  <a:gd name="connsiteX2" fmla="*/ 505043 w 505043"/>
                  <a:gd name="connsiteY2" fmla="*/ 120015 h 121920"/>
                  <a:gd name="connsiteX3" fmla="*/ 139065 w 505043"/>
                  <a:gd name="connsiteY3" fmla="*/ 121920 h 121920"/>
                  <a:gd name="connsiteX4" fmla="*/ 0 w 505043"/>
                  <a:gd name="connsiteY4" fmla="*/ 0 h 121920"/>
                  <a:gd name="connsiteX0" fmla="*/ 0 w 505043"/>
                  <a:gd name="connsiteY0" fmla="*/ 1905 h 123825"/>
                  <a:gd name="connsiteX1" fmla="*/ 404078 w 505043"/>
                  <a:gd name="connsiteY1" fmla="*/ 0 h 123825"/>
                  <a:gd name="connsiteX2" fmla="*/ 505043 w 505043"/>
                  <a:gd name="connsiteY2" fmla="*/ 121920 h 123825"/>
                  <a:gd name="connsiteX3" fmla="*/ 139065 w 505043"/>
                  <a:gd name="connsiteY3" fmla="*/ 123825 h 123825"/>
                  <a:gd name="connsiteX4" fmla="*/ 0 w 505043"/>
                  <a:gd name="connsiteY4" fmla="*/ 1905 h 123825"/>
                  <a:gd name="connsiteX0" fmla="*/ 0 w 514568"/>
                  <a:gd name="connsiteY0" fmla="*/ 1905 h 123825"/>
                  <a:gd name="connsiteX1" fmla="*/ 404078 w 514568"/>
                  <a:gd name="connsiteY1" fmla="*/ 0 h 123825"/>
                  <a:gd name="connsiteX2" fmla="*/ 514568 w 514568"/>
                  <a:gd name="connsiteY2" fmla="*/ 121920 h 123825"/>
                  <a:gd name="connsiteX3" fmla="*/ 139065 w 514568"/>
                  <a:gd name="connsiteY3" fmla="*/ 123825 h 123825"/>
                  <a:gd name="connsiteX4" fmla="*/ 0 w 514568"/>
                  <a:gd name="connsiteY4" fmla="*/ 1905 h 123825"/>
                  <a:gd name="connsiteX0" fmla="*/ 0 w 514568"/>
                  <a:gd name="connsiteY0" fmla="*/ 1905 h 123825"/>
                  <a:gd name="connsiteX1" fmla="*/ 398363 w 514568"/>
                  <a:gd name="connsiteY1" fmla="*/ 0 h 123825"/>
                  <a:gd name="connsiteX2" fmla="*/ 514568 w 514568"/>
                  <a:gd name="connsiteY2" fmla="*/ 121920 h 123825"/>
                  <a:gd name="connsiteX3" fmla="*/ 139065 w 514568"/>
                  <a:gd name="connsiteY3" fmla="*/ 123825 h 123825"/>
                  <a:gd name="connsiteX4" fmla="*/ 0 w 514568"/>
                  <a:gd name="connsiteY4" fmla="*/ 1905 h 123825"/>
                  <a:gd name="connsiteX0" fmla="*/ 0 w 514568"/>
                  <a:gd name="connsiteY0" fmla="*/ 1905 h 121920"/>
                  <a:gd name="connsiteX1" fmla="*/ 398363 w 514568"/>
                  <a:gd name="connsiteY1" fmla="*/ 0 h 121920"/>
                  <a:gd name="connsiteX2" fmla="*/ 514568 w 514568"/>
                  <a:gd name="connsiteY2" fmla="*/ 121920 h 121920"/>
                  <a:gd name="connsiteX3" fmla="*/ 129540 w 514568"/>
                  <a:gd name="connsiteY3" fmla="*/ 121920 h 121920"/>
                  <a:gd name="connsiteX4" fmla="*/ 0 w 514568"/>
                  <a:gd name="connsiteY4" fmla="*/ 1905 h 121920"/>
                  <a:gd name="connsiteX0" fmla="*/ 0 w 520283"/>
                  <a:gd name="connsiteY0" fmla="*/ 1905 h 125730"/>
                  <a:gd name="connsiteX1" fmla="*/ 398363 w 520283"/>
                  <a:gd name="connsiteY1" fmla="*/ 0 h 125730"/>
                  <a:gd name="connsiteX2" fmla="*/ 520283 w 520283"/>
                  <a:gd name="connsiteY2" fmla="*/ 125730 h 125730"/>
                  <a:gd name="connsiteX3" fmla="*/ 129540 w 520283"/>
                  <a:gd name="connsiteY3" fmla="*/ 121920 h 125730"/>
                  <a:gd name="connsiteX4" fmla="*/ 0 w 520283"/>
                  <a:gd name="connsiteY4" fmla="*/ 1905 h 125730"/>
                  <a:gd name="connsiteX0" fmla="*/ 0 w 520283"/>
                  <a:gd name="connsiteY0" fmla="*/ 1905 h 127635"/>
                  <a:gd name="connsiteX1" fmla="*/ 398363 w 520283"/>
                  <a:gd name="connsiteY1" fmla="*/ 0 h 127635"/>
                  <a:gd name="connsiteX2" fmla="*/ 520283 w 520283"/>
                  <a:gd name="connsiteY2" fmla="*/ 125730 h 127635"/>
                  <a:gd name="connsiteX3" fmla="*/ 133350 w 520283"/>
                  <a:gd name="connsiteY3" fmla="*/ 127635 h 127635"/>
                  <a:gd name="connsiteX4" fmla="*/ 0 w 520283"/>
                  <a:gd name="connsiteY4" fmla="*/ 1905 h 127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283" h="127635">
                    <a:moveTo>
                      <a:pt x="0" y="1905"/>
                    </a:moveTo>
                    <a:lnTo>
                      <a:pt x="398363" y="0"/>
                    </a:lnTo>
                    <a:lnTo>
                      <a:pt x="520283" y="125730"/>
                    </a:lnTo>
                    <a:lnTo>
                      <a:pt x="133350" y="127635"/>
                    </a:lnTo>
                    <a:lnTo>
                      <a:pt x="0" y="1905"/>
                    </a:lnTo>
                    <a:close/>
                  </a:path>
                </a:pathLst>
              </a:custGeom>
              <a:gradFill>
                <a:gsLst>
                  <a:gs pos="0">
                    <a:schemeClr val="dk1">
                      <a:tint val="50000"/>
                      <a:satMod val="300000"/>
                    </a:schemeClr>
                  </a:gs>
                  <a:gs pos="61000">
                    <a:schemeClr val="dk1">
                      <a:tint val="37000"/>
                      <a:satMod val="300000"/>
                      <a:lumMod val="66000"/>
                    </a:schemeClr>
                  </a:gs>
                  <a:gs pos="100000">
                    <a:schemeClr val="dk1">
                      <a:tint val="15000"/>
                      <a:satMod val="350000"/>
                    </a:schemeClr>
                  </a:gs>
                </a:gsLst>
              </a:gradFill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2747082" y="4333601"/>
              <a:ext cx="978209" cy="243008"/>
              <a:chOff x="5220661" y="3675707"/>
              <a:chExt cx="978209" cy="243008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5220661" y="3675707"/>
                <a:ext cx="978209" cy="243008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4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247331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247331" y="3805705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339542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339542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431754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431754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523965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523965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616121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616121" y="3805705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708333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708333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00544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00544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92756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92756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986833" y="3716979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986833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6079045" y="3716979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6079045" y="3805702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4" name="Group 53"/>
            <p:cNvGrpSpPr/>
            <p:nvPr/>
          </p:nvGrpSpPr>
          <p:grpSpPr>
            <a:xfrm>
              <a:off x="4168476" y="4333601"/>
              <a:ext cx="978209" cy="243008"/>
              <a:chOff x="5220661" y="3675707"/>
              <a:chExt cx="978209" cy="243008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5220661" y="3675707"/>
                <a:ext cx="978209" cy="243008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6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247331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7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247331" y="3805705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8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339542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9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339542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0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431754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431754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2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523965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523965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4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616121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5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616121" y="3805705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6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708333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708333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8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00544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9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00544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92756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92756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986833" y="3716979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986833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4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6079045" y="3716979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6079045" y="3805702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6" name="Group 75"/>
            <p:cNvGrpSpPr/>
            <p:nvPr/>
          </p:nvGrpSpPr>
          <p:grpSpPr>
            <a:xfrm>
              <a:off x="4486020" y="2128098"/>
              <a:ext cx="545969" cy="678181"/>
              <a:chOff x="1027560" y="1988818"/>
              <a:chExt cx="545969" cy="678181"/>
            </a:xfrm>
          </p:grpSpPr>
          <p:sp>
            <p:nvSpPr>
              <p:cNvPr id="77" name="Cube 76"/>
              <p:cNvSpPr/>
              <p:nvPr/>
            </p:nvSpPr>
            <p:spPr>
              <a:xfrm flipH="1">
                <a:off x="1027560" y="1988818"/>
                <a:ext cx="545969" cy="678181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8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171574" y="2133601"/>
                <a:ext cx="401955" cy="5295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9" name="Rectangle 83"/>
              <p:cNvSpPr/>
              <p:nvPr/>
            </p:nvSpPr>
            <p:spPr>
              <a:xfrm>
                <a:off x="1028484" y="2005964"/>
                <a:ext cx="125948" cy="653415"/>
              </a:xfrm>
              <a:custGeom>
                <a:avLst/>
                <a:gdLst>
                  <a:gd name="connsiteX0" fmla="*/ 0 w 230723"/>
                  <a:gd name="connsiteY0" fmla="*/ 0 h 609600"/>
                  <a:gd name="connsiteX1" fmla="*/ 230723 w 230723"/>
                  <a:gd name="connsiteY1" fmla="*/ 0 h 609600"/>
                  <a:gd name="connsiteX2" fmla="*/ 230723 w 230723"/>
                  <a:gd name="connsiteY2" fmla="*/ 609600 h 609600"/>
                  <a:gd name="connsiteX3" fmla="*/ 0 w 230723"/>
                  <a:gd name="connsiteY3" fmla="*/ 609600 h 609600"/>
                  <a:gd name="connsiteX4" fmla="*/ 0 w 230723"/>
                  <a:gd name="connsiteY4" fmla="*/ 0 h 609600"/>
                  <a:gd name="connsiteX0" fmla="*/ 123825 w 230723"/>
                  <a:gd name="connsiteY0" fmla="*/ 0 h 645795"/>
                  <a:gd name="connsiteX1" fmla="*/ 230723 w 230723"/>
                  <a:gd name="connsiteY1" fmla="*/ 36195 h 645795"/>
                  <a:gd name="connsiteX2" fmla="*/ 230723 w 230723"/>
                  <a:gd name="connsiteY2" fmla="*/ 645795 h 645795"/>
                  <a:gd name="connsiteX3" fmla="*/ 0 w 230723"/>
                  <a:gd name="connsiteY3" fmla="*/ 645795 h 645795"/>
                  <a:gd name="connsiteX4" fmla="*/ 123825 w 230723"/>
                  <a:gd name="connsiteY4" fmla="*/ 0 h 645795"/>
                  <a:gd name="connsiteX0" fmla="*/ 123825 w 234533"/>
                  <a:gd name="connsiteY0" fmla="*/ 0 h 645795"/>
                  <a:gd name="connsiteX1" fmla="*/ 234533 w 234533"/>
                  <a:gd name="connsiteY1" fmla="*/ 116205 h 645795"/>
                  <a:gd name="connsiteX2" fmla="*/ 230723 w 234533"/>
                  <a:gd name="connsiteY2" fmla="*/ 645795 h 645795"/>
                  <a:gd name="connsiteX3" fmla="*/ 0 w 234533"/>
                  <a:gd name="connsiteY3" fmla="*/ 645795 h 645795"/>
                  <a:gd name="connsiteX4" fmla="*/ 123825 w 234533"/>
                  <a:gd name="connsiteY4" fmla="*/ 0 h 645795"/>
                  <a:gd name="connsiteX0" fmla="*/ 13335 w 124043"/>
                  <a:gd name="connsiteY0" fmla="*/ 0 h 645795"/>
                  <a:gd name="connsiteX1" fmla="*/ 124043 w 124043"/>
                  <a:gd name="connsiteY1" fmla="*/ 116205 h 645795"/>
                  <a:gd name="connsiteX2" fmla="*/ 120233 w 124043"/>
                  <a:gd name="connsiteY2" fmla="*/ 645795 h 645795"/>
                  <a:gd name="connsiteX3" fmla="*/ 0 w 124043"/>
                  <a:gd name="connsiteY3" fmla="*/ 502920 h 645795"/>
                  <a:gd name="connsiteX4" fmla="*/ 13335 w 124043"/>
                  <a:gd name="connsiteY4" fmla="*/ 0 h 645795"/>
                  <a:gd name="connsiteX0" fmla="*/ 13335 w 125948"/>
                  <a:gd name="connsiteY0" fmla="*/ 0 h 628650"/>
                  <a:gd name="connsiteX1" fmla="*/ 124043 w 125948"/>
                  <a:gd name="connsiteY1" fmla="*/ 116205 h 628650"/>
                  <a:gd name="connsiteX2" fmla="*/ 125948 w 125948"/>
                  <a:gd name="connsiteY2" fmla="*/ 628650 h 628650"/>
                  <a:gd name="connsiteX3" fmla="*/ 0 w 125948"/>
                  <a:gd name="connsiteY3" fmla="*/ 502920 h 628650"/>
                  <a:gd name="connsiteX4" fmla="*/ 13335 w 125948"/>
                  <a:gd name="connsiteY4" fmla="*/ 0 h 628650"/>
                  <a:gd name="connsiteX0" fmla="*/ 3810 w 116423"/>
                  <a:gd name="connsiteY0" fmla="*/ 0 h 628650"/>
                  <a:gd name="connsiteX1" fmla="*/ 114518 w 116423"/>
                  <a:gd name="connsiteY1" fmla="*/ 116205 h 628650"/>
                  <a:gd name="connsiteX2" fmla="*/ 116423 w 116423"/>
                  <a:gd name="connsiteY2" fmla="*/ 628650 h 628650"/>
                  <a:gd name="connsiteX3" fmla="*/ 0 w 116423"/>
                  <a:gd name="connsiteY3" fmla="*/ 514350 h 628650"/>
                  <a:gd name="connsiteX4" fmla="*/ 3810 w 116423"/>
                  <a:gd name="connsiteY4" fmla="*/ 0 h 628650"/>
                  <a:gd name="connsiteX0" fmla="*/ 0 w 120233"/>
                  <a:gd name="connsiteY0" fmla="*/ 0 h 632460"/>
                  <a:gd name="connsiteX1" fmla="*/ 118328 w 120233"/>
                  <a:gd name="connsiteY1" fmla="*/ 120015 h 632460"/>
                  <a:gd name="connsiteX2" fmla="*/ 120233 w 120233"/>
                  <a:gd name="connsiteY2" fmla="*/ 632460 h 632460"/>
                  <a:gd name="connsiteX3" fmla="*/ 3810 w 120233"/>
                  <a:gd name="connsiteY3" fmla="*/ 518160 h 632460"/>
                  <a:gd name="connsiteX4" fmla="*/ 0 w 120233"/>
                  <a:gd name="connsiteY4" fmla="*/ 0 h 632460"/>
                  <a:gd name="connsiteX0" fmla="*/ 0 w 118328"/>
                  <a:gd name="connsiteY0" fmla="*/ 0 h 643890"/>
                  <a:gd name="connsiteX1" fmla="*/ 116423 w 118328"/>
                  <a:gd name="connsiteY1" fmla="*/ 131445 h 643890"/>
                  <a:gd name="connsiteX2" fmla="*/ 118328 w 118328"/>
                  <a:gd name="connsiteY2" fmla="*/ 643890 h 643890"/>
                  <a:gd name="connsiteX3" fmla="*/ 1905 w 118328"/>
                  <a:gd name="connsiteY3" fmla="*/ 529590 h 643890"/>
                  <a:gd name="connsiteX4" fmla="*/ 0 w 118328"/>
                  <a:gd name="connsiteY4" fmla="*/ 0 h 643890"/>
                  <a:gd name="connsiteX0" fmla="*/ 0 w 122138"/>
                  <a:gd name="connsiteY0" fmla="*/ 0 h 643890"/>
                  <a:gd name="connsiteX1" fmla="*/ 122138 w 122138"/>
                  <a:gd name="connsiteY1" fmla="*/ 121920 h 643890"/>
                  <a:gd name="connsiteX2" fmla="*/ 118328 w 122138"/>
                  <a:gd name="connsiteY2" fmla="*/ 643890 h 643890"/>
                  <a:gd name="connsiteX3" fmla="*/ 1905 w 122138"/>
                  <a:gd name="connsiteY3" fmla="*/ 529590 h 643890"/>
                  <a:gd name="connsiteX4" fmla="*/ 0 w 122138"/>
                  <a:gd name="connsiteY4" fmla="*/ 0 h 643890"/>
                  <a:gd name="connsiteX0" fmla="*/ 0 w 124043"/>
                  <a:gd name="connsiteY0" fmla="*/ 0 h 653415"/>
                  <a:gd name="connsiteX1" fmla="*/ 122138 w 124043"/>
                  <a:gd name="connsiteY1" fmla="*/ 121920 h 653415"/>
                  <a:gd name="connsiteX2" fmla="*/ 124043 w 124043"/>
                  <a:gd name="connsiteY2" fmla="*/ 653415 h 653415"/>
                  <a:gd name="connsiteX3" fmla="*/ 1905 w 124043"/>
                  <a:gd name="connsiteY3" fmla="*/ 529590 h 653415"/>
                  <a:gd name="connsiteX4" fmla="*/ 0 w 124043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31495 h 653415"/>
                  <a:gd name="connsiteX4" fmla="*/ 1905 w 125948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27685 h 653415"/>
                  <a:gd name="connsiteX4" fmla="*/ 1905 w 125948"/>
                  <a:gd name="connsiteY4" fmla="*/ 0 h 653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948" h="653415">
                    <a:moveTo>
                      <a:pt x="1905" y="0"/>
                    </a:moveTo>
                    <a:lnTo>
                      <a:pt x="124043" y="121920"/>
                    </a:lnTo>
                    <a:lnTo>
                      <a:pt x="125948" y="653415"/>
                    </a:lnTo>
                    <a:lnTo>
                      <a:pt x="0" y="527685"/>
                    </a:lnTo>
                    <a:lnTo>
                      <a:pt x="1905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dk1">
                      <a:tint val="50000"/>
                      <a:satMod val="300000"/>
                    </a:schemeClr>
                  </a:gs>
                  <a:gs pos="61000">
                    <a:schemeClr val="dk1">
                      <a:tint val="37000"/>
                      <a:satMod val="300000"/>
                      <a:lumMod val="66000"/>
                    </a:schemeClr>
                  </a:gs>
                  <a:gs pos="100000">
                    <a:schemeClr val="dk1">
                      <a:tint val="15000"/>
                      <a:satMod val="3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83"/>
              <p:cNvSpPr/>
              <p:nvPr/>
            </p:nvSpPr>
            <p:spPr>
              <a:xfrm>
                <a:off x="1037545" y="1988820"/>
                <a:ext cx="520283" cy="127635"/>
              </a:xfrm>
              <a:custGeom>
                <a:avLst/>
                <a:gdLst>
                  <a:gd name="connsiteX0" fmla="*/ 0 w 230723"/>
                  <a:gd name="connsiteY0" fmla="*/ 0 h 609600"/>
                  <a:gd name="connsiteX1" fmla="*/ 230723 w 230723"/>
                  <a:gd name="connsiteY1" fmla="*/ 0 h 609600"/>
                  <a:gd name="connsiteX2" fmla="*/ 230723 w 230723"/>
                  <a:gd name="connsiteY2" fmla="*/ 609600 h 609600"/>
                  <a:gd name="connsiteX3" fmla="*/ 0 w 230723"/>
                  <a:gd name="connsiteY3" fmla="*/ 609600 h 609600"/>
                  <a:gd name="connsiteX4" fmla="*/ 0 w 230723"/>
                  <a:gd name="connsiteY4" fmla="*/ 0 h 609600"/>
                  <a:gd name="connsiteX0" fmla="*/ 123825 w 230723"/>
                  <a:gd name="connsiteY0" fmla="*/ 0 h 645795"/>
                  <a:gd name="connsiteX1" fmla="*/ 230723 w 230723"/>
                  <a:gd name="connsiteY1" fmla="*/ 36195 h 645795"/>
                  <a:gd name="connsiteX2" fmla="*/ 230723 w 230723"/>
                  <a:gd name="connsiteY2" fmla="*/ 645795 h 645795"/>
                  <a:gd name="connsiteX3" fmla="*/ 0 w 230723"/>
                  <a:gd name="connsiteY3" fmla="*/ 645795 h 645795"/>
                  <a:gd name="connsiteX4" fmla="*/ 123825 w 230723"/>
                  <a:gd name="connsiteY4" fmla="*/ 0 h 645795"/>
                  <a:gd name="connsiteX0" fmla="*/ 123825 w 234533"/>
                  <a:gd name="connsiteY0" fmla="*/ 0 h 645795"/>
                  <a:gd name="connsiteX1" fmla="*/ 234533 w 234533"/>
                  <a:gd name="connsiteY1" fmla="*/ 116205 h 645795"/>
                  <a:gd name="connsiteX2" fmla="*/ 230723 w 234533"/>
                  <a:gd name="connsiteY2" fmla="*/ 645795 h 645795"/>
                  <a:gd name="connsiteX3" fmla="*/ 0 w 234533"/>
                  <a:gd name="connsiteY3" fmla="*/ 645795 h 645795"/>
                  <a:gd name="connsiteX4" fmla="*/ 123825 w 234533"/>
                  <a:gd name="connsiteY4" fmla="*/ 0 h 645795"/>
                  <a:gd name="connsiteX0" fmla="*/ 13335 w 124043"/>
                  <a:gd name="connsiteY0" fmla="*/ 0 h 645795"/>
                  <a:gd name="connsiteX1" fmla="*/ 124043 w 124043"/>
                  <a:gd name="connsiteY1" fmla="*/ 116205 h 645795"/>
                  <a:gd name="connsiteX2" fmla="*/ 120233 w 124043"/>
                  <a:gd name="connsiteY2" fmla="*/ 645795 h 645795"/>
                  <a:gd name="connsiteX3" fmla="*/ 0 w 124043"/>
                  <a:gd name="connsiteY3" fmla="*/ 502920 h 645795"/>
                  <a:gd name="connsiteX4" fmla="*/ 13335 w 124043"/>
                  <a:gd name="connsiteY4" fmla="*/ 0 h 645795"/>
                  <a:gd name="connsiteX0" fmla="*/ 13335 w 125948"/>
                  <a:gd name="connsiteY0" fmla="*/ 0 h 628650"/>
                  <a:gd name="connsiteX1" fmla="*/ 124043 w 125948"/>
                  <a:gd name="connsiteY1" fmla="*/ 116205 h 628650"/>
                  <a:gd name="connsiteX2" fmla="*/ 125948 w 125948"/>
                  <a:gd name="connsiteY2" fmla="*/ 628650 h 628650"/>
                  <a:gd name="connsiteX3" fmla="*/ 0 w 125948"/>
                  <a:gd name="connsiteY3" fmla="*/ 502920 h 628650"/>
                  <a:gd name="connsiteX4" fmla="*/ 13335 w 125948"/>
                  <a:gd name="connsiteY4" fmla="*/ 0 h 628650"/>
                  <a:gd name="connsiteX0" fmla="*/ 3810 w 116423"/>
                  <a:gd name="connsiteY0" fmla="*/ 0 h 628650"/>
                  <a:gd name="connsiteX1" fmla="*/ 114518 w 116423"/>
                  <a:gd name="connsiteY1" fmla="*/ 116205 h 628650"/>
                  <a:gd name="connsiteX2" fmla="*/ 116423 w 116423"/>
                  <a:gd name="connsiteY2" fmla="*/ 628650 h 628650"/>
                  <a:gd name="connsiteX3" fmla="*/ 0 w 116423"/>
                  <a:gd name="connsiteY3" fmla="*/ 514350 h 628650"/>
                  <a:gd name="connsiteX4" fmla="*/ 3810 w 116423"/>
                  <a:gd name="connsiteY4" fmla="*/ 0 h 628650"/>
                  <a:gd name="connsiteX0" fmla="*/ 0 w 120233"/>
                  <a:gd name="connsiteY0" fmla="*/ 0 h 632460"/>
                  <a:gd name="connsiteX1" fmla="*/ 118328 w 120233"/>
                  <a:gd name="connsiteY1" fmla="*/ 120015 h 632460"/>
                  <a:gd name="connsiteX2" fmla="*/ 120233 w 120233"/>
                  <a:gd name="connsiteY2" fmla="*/ 632460 h 632460"/>
                  <a:gd name="connsiteX3" fmla="*/ 3810 w 120233"/>
                  <a:gd name="connsiteY3" fmla="*/ 518160 h 632460"/>
                  <a:gd name="connsiteX4" fmla="*/ 0 w 120233"/>
                  <a:gd name="connsiteY4" fmla="*/ 0 h 632460"/>
                  <a:gd name="connsiteX0" fmla="*/ 0 w 118328"/>
                  <a:gd name="connsiteY0" fmla="*/ 0 h 643890"/>
                  <a:gd name="connsiteX1" fmla="*/ 116423 w 118328"/>
                  <a:gd name="connsiteY1" fmla="*/ 131445 h 643890"/>
                  <a:gd name="connsiteX2" fmla="*/ 118328 w 118328"/>
                  <a:gd name="connsiteY2" fmla="*/ 643890 h 643890"/>
                  <a:gd name="connsiteX3" fmla="*/ 1905 w 118328"/>
                  <a:gd name="connsiteY3" fmla="*/ 529590 h 643890"/>
                  <a:gd name="connsiteX4" fmla="*/ 0 w 118328"/>
                  <a:gd name="connsiteY4" fmla="*/ 0 h 643890"/>
                  <a:gd name="connsiteX0" fmla="*/ 0 w 122138"/>
                  <a:gd name="connsiteY0" fmla="*/ 0 h 643890"/>
                  <a:gd name="connsiteX1" fmla="*/ 122138 w 122138"/>
                  <a:gd name="connsiteY1" fmla="*/ 121920 h 643890"/>
                  <a:gd name="connsiteX2" fmla="*/ 118328 w 122138"/>
                  <a:gd name="connsiteY2" fmla="*/ 643890 h 643890"/>
                  <a:gd name="connsiteX3" fmla="*/ 1905 w 122138"/>
                  <a:gd name="connsiteY3" fmla="*/ 529590 h 643890"/>
                  <a:gd name="connsiteX4" fmla="*/ 0 w 122138"/>
                  <a:gd name="connsiteY4" fmla="*/ 0 h 643890"/>
                  <a:gd name="connsiteX0" fmla="*/ 0 w 124043"/>
                  <a:gd name="connsiteY0" fmla="*/ 0 h 653415"/>
                  <a:gd name="connsiteX1" fmla="*/ 122138 w 124043"/>
                  <a:gd name="connsiteY1" fmla="*/ 121920 h 653415"/>
                  <a:gd name="connsiteX2" fmla="*/ 124043 w 124043"/>
                  <a:gd name="connsiteY2" fmla="*/ 653415 h 653415"/>
                  <a:gd name="connsiteX3" fmla="*/ 1905 w 124043"/>
                  <a:gd name="connsiteY3" fmla="*/ 529590 h 653415"/>
                  <a:gd name="connsiteX4" fmla="*/ 0 w 124043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31495 h 653415"/>
                  <a:gd name="connsiteX4" fmla="*/ 1905 w 125948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27685 h 653415"/>
                  <a:gd name="connsiteX4" fmla="*/ 1905 w 125948"/>
                  <a:gd name="connsiteY4" fmla="*/ 0 h 653415"/>
                  <a:gd name="connsiteX0" fmla="*/ 1905 w 305018"/>
                  <a:gd name="connsiteY0" fmla="*/ 0 h 527685"/>
                  <a:gd name="connsiteX1" fmla="*/ 124043 w 305018"/>
                  <a:gd name="connsiteY1" fmla="*/ 121920 h 527685"/>
                  <a:gd name="connsiteX2" fmla="*/ 305018 w 305018"/>
                  <a:gd name="connsiteY2" fmla="*/ 358140 h 527685"/>
                  <a:gd name="connsiteX3" fmla="*/ 0 w 305018"/>
                  <a:gd name="connsiteY3" fmla="*/ 527685 h 527685"/>
                  <a:gd name="connsiteX4" fmla="*/ 1905 w 305018"/>
                  <a:gd name="connsiteY4" fmla="*/ 0 h 527685"/>
                  <a:gd name="connsiteX0" fmla="*/ 62865 w 365978"/>
                  <a:gd name="connsiteY0" fmla="*/ 0 h 360045"/>
                  <a:gd name="connsiteX1" fmla="*/ 185003 w 365978"/>
                  <a:gd name="connsiteY1" fmla="*/ 121920 h 360045"/>
                  <a:gd name="connsiteX2" fmla="*/ 365978 w 365978"/>
                  <a:gd name="connsiteY2" fmla="*/ 358140 h 360045"/>
                  <a:gd name="connsiteX3" fmla="*/ 0 w 365978"/>
                  <a:gd name="connsiteY3" fmla="*/ 360045 h 360045"/>
                  <a:gd name="connsiteX4" fmla="*/ 62865 w 365978"/>
                  <a:gd name="connsiteY4" fmla="*/ 0 h 360045"/>
                  <a:gd name="connsiteX0" fmla="*/ 0 w 489803"/>
                  <a:gd name="connsiteY0" fmla="*/ 123825 h 238125"/>
                  <a:gd name="connsiteX1" fmla="*/ 308828 w 489803"/>
                  <a:gd name="connsiteY1" fmla="*/ 0 h 238125"/>
                  <a:gd name="connsiteX2" fmla="*/ 489803 w 489803"/>
                  <a:gd name="connsiteY2" fmla="*/ 236220 h 238125"/>
                  <a:gd name="connsiteX3" fmla="*/ 123825 w 489803"/>
                  <a:gd name="connsiteY3" fmla="*/ 238125 h 238125"/>
                  <a:gd name="connsiteX4" fmla="*/ 0 w 489803"/>
                  <a:gd name="connsiteY4" fmla="*/ 123825 h 238125"/>
                  <a:gd name="connsiteX0" fmla="*/ 0 w 489803"/>
                  <a:gd name="connsiteY0" fmla="*/ 15240 h 129540"/>
                  <a:gd name="connsiteX1" fmla="*/ 331688 w 489803"/>
                  <a:gd name="connsiteY1" fmla="*/ 0 h 129540"/>
                  <a:gd name="connsiteX2" fmla="*/ 489803 w 489803"/>
                  <a:gd name="connsiteY2" fmla="*/ 127635 h 129540"/>
                  <a:gd name="connsiteX3" fmla="*/ 123825 w 489803"/>
                  <a:gd name="connsiteY3" fmla="*/ 129540 h 129540"/>
                  <a:gd name="connsiteX4" fmla="*/ 0 w 489803"/>
                  <a:gd name="connsiteY4" fmla="*/ 15240 h 129540"/>
                  <a:gd name="connsiteX0" fmla="*/ 0 w 489803"/>
                  <a:gd name="connsiteY0" fmla="*/ 1905 h 116205"/>
                  <a:gd name="connsiteX1" fmla="*/ 385028 w 489803"/>
                  <a:gd name="connsiteY1" fmla="*/ 0 h 116205"/>
                  <a:gd name="connsiteX2" fmla="*/ 489803 w 489803"/>
                  <a:gd name="connsiteY2" fmla="*/ 114300 h 116205"/>
                  <a:gd name="connsiteX3" fmla="*/ 123825 w 489803"/>
                  <a:gd name="connsiteY3" fmla="*/ 116205 h 116205"/>
                  <a:gd name="connsiteX4" fmla="*/ 0 w 489803"/>
                  <a:gd name="connsiteY4" fmla="*/ 1905 h 116205"/>
                  <a:gd name="connsiteX0" fmla="*/ 0 w 505043"/>
                  <a:gd name="connsiteY0" fmla="*/ 0 h 121920"/>
                  <a:gd name="connsiteX1" fmla="*/ 400268 w 505043"/>
                  <a:gd name="connsiteY1" fmla="*/ 5715 h 121920"/>
                  <a:gd name="connsiteX2" fmla="*/ 505043 w 505043"/>
                  <a:gd name="connsiteY2" fmla="*/ 120015 h 121920"/>
                  <a:gd name="connsiteX3" fmla="*/ 139065 w 505043"/>
                  <a:gd name="connsiteY3" fmla="*/ 121920 h 121920"/>
                  <a:gd name="connsiteX4" fmla="*/ 0 w 505043"/>
                  <a:gd name="connsiteY4" fmla="*/ 0 h 121920"/>
                  <a:gd name="connsiteX0" fmla="*/ 0 w 505043"/>
                  <a:gd name="connsiteY0" fmla="*/ 1905 h 123825"/>
                  <a:gd name="connsiteX1" fmla="*/ 404078 w 505043"/>
                  <a:gd name="connsiteY1" fmla="*/ 0 h 123825"/>
                  <a:gd name="connsiteX2" fmla="*/ 505043 w 505043"/>
                  <a:gd name="connsiteY2" fmla="*/ 121920 h 123825"/>
                  <a:gd name="connsiteX3" fmla="*/ 139065 w 505043"/>
                  <a:gd name="connsiteY3" fmla="*/ 123825 h 123825"/>
                  <a:gd name="connsiteX4" fmla="*/ 0 w 505043"/>
                  <a:gd name="connsiteY4" fmla="*/ 1905 h 123825"/>
                  <a:gd name="connsiteX0" fmla="*/ 0 w 514568"/>
                  <a:gd name="connsiteY0" fmla="*/ 1905 h 123825"/>
                  <a:gd name="connsiteX1" fmla="*/ 404078 w 514568"/>
                  <a:gd name="connsiteY1" fmla="*/ 0 h 123825"/>
                  <a:gd name="connsiteX2" fmla="*/ 514568 w 514568"/>
                  <a:gd name="connsiteY2" fmla="*/ 121920 h 123825"/>
                  <a:gd name="connsiteX3" fmla="*/ 139065 w 514568"/>
                  <a:gd name="connsiteY3" fmla="*/ 123825 h 123825"/>
                  <a:gd name="connsiteX4" fmla="*/ 0 w 514568"/>
                  <a:gd name="connsiteY4" fmla="*/ 1905 h 123825"/>
                  <a:gd name="connsiteX0" fmla="*/ 0 w 514568"/>
                  <a:gd name="connsiteY0" fmla="*/ 1905 h 123825"/>
                  <a:gd name="connsiteX1" fmla="*/ 398363 w 514568"/>
                  <a:gd name="connsiteY1" fmla="*/ 0 h 123825"/>
                  <a:gd name="connsiteX2" fmla="*/ 514568 w 514568"/>
                  <a:gd name="connsiteY2" fmla="*/ 121920 h 123825"/>
                  <a:gd name="connsiteX3" fmla="*/ 139065 w 514568"/>
                  <a:gd name="connsiteY3" fmla="*/ 123825 h 123825"/>
                  <a:gd name="connsiteX4" fmla="*/ 0 w 514568"/>
                  <a:gd name="connsiteY4" fmla="*/ 1905 h 123825"/>
                  <a:gd name="connsiteX0" fmla="*/ 0 w 514568"/>
                  <a:gd name="connsiteY0" fmla="*/ 1905 h 121920"/>
                  <a:gd name="connsiteX1" fmla="*/ 398363 w 514568"/>
                  <a:gd name="connsiteY1" fmla="*/ 0 h 121920"/>
                  <a:gd name="connsiteX2" fmla="*/ 514568 w 514568"/>
                  <a:gd name="connsiteY2" fmla="*/ 121920 h 121920"/>
                  <a:gd name="connsiteX3" fmla="*/ 129540 w 514568"/>
                  <a:gd name="connsiteY3" fmla="*/ 121920 h 121920"/>
                  <a:gd name="connsiteX4" fmla="*/ 0 w 514568"/>
                  <a:gd name="connsiteY4" fmla="*/ 1905 h 121920"/>
                  <a:gd name="connsiteX0" fmla="*/ 0 w 520283"/>
                  <a:gd name="connsiteY0" fmla="*/ 1905 h 125730"/>
                  <a:gd name="connsiteX1" fmla="*/ 398363 w 520283"/>
                  <a:gd name="connsiteY1" fmla="*/ 0 h 125730"/>
                  <a:gd name="connsiteX2" fmla="*/ 520283 w 520283"/>
                  <a:gd name="connsiteY2" fmla="*/ 125730 h 125730"/>
                  <a:gd name="connsiteX3" fmla="*/ 129540 w 520283"/>
                  <a:gd name="connsiteY3" fmla="*/ 121920 h 125730"/>
                  <a:gd name="connsiteX4" fmla="*/ 0 w 520283"/>
                  <a:gd name="connsiteY4" fmla="*/ 1905 h 125730"/>
                  <a:gd name="connsiteX0" fmla="*/ 0 w 520283"/>
                  <a:gd name="connsiteY0" fmla="*/ 1905 h 127635"/>
                  <a:gd name="connsiteX1" fmla="*/ 398363 w 520283"/>
                  <a:gd name="connsiteY1" fmla="*/ 0 h 127635"/>
                  <a:gd name="connsiteX2" fmla="*/ 520283 w 520283"/>
                  <a:gd name="connsiteY2" fmla="*/ 125730 h 127635"/>
                  <a:gd name="connsiteX3" fmla="*/ 133350 w 520283"/>
                  <a:gd name="connsiteY3" fmla="*/ 127635 h 127635"/>
                  <a:gd name="connsiteX4" fmla="*/ 0 w 520283"/>
                  <a:gd name="connsiteY4" fmla="*/ 1905 h 127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283" h="127635">
                    <a:moveTo>
                      <a:pt x="0" y="1905"/>
                    </a:moveTo>
                    <a:lnTo>
                      <a:pt x="398363" y="0"/>
                    </a:lnTo>
                    <a:lnTo>
                      <a:pt x="520283" y="125730"/>
                    </a:lnTo>
                    <a:lnTo>
                      <a:pt x="133350" y="127635"/>
                    </a:lnTo>
                    <a:lnTo>
                      <a:pt x="0" y="1905"/>
                    </a:lnTo>
                    <a:close/>
                  </a:path>
                </a:pathLst>
              </a:custGeom>
              <a:gradFill>
                <a:gsLst>
                  <a:gs pos="0">
                    <a:schemeClr val="dk1">
                      <a:tint val="50000"/>
                      <a:satMod val="300000"/>
                    </a:schemeClr>
                  </a:gs>
                  <a:gs pos="61000">
                    <a:schemeClr val="dk1">
                      <a:tint val="37000"/>
                      <a:satMod val="300000"/>
                      <a:lumMod val="66000"/>
                    </a:schemeClr>
                  </a:gs>
                  <a:gs pos="100000">
                    <a:schemeClr val="dk1">
                      <a:tint val="15000"/>
                      <a:satMod val="350000"/>
                    </a:schemeClr>
                  </a:gs>
                </a:gsLst>
              </a:gradFill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5362716" y="2141219"/>
              <a:ext cx="545969" cy="678181"/>
              <a:chOff x="1027560" y="1988818"/>
              <a:chExt cx="545969" cy="678181"/>
            </a:xfrm>
          </p:grpSpPr>
          <p:sp>
            <p:nvSpPr>
              <p:cNvPr id="82" name="Cube 81"/>
              <p:cNvSpPr/>
              <p:nvPr/>
            </p:nvSpPr>
            <p:spPr>
              <a:xfrm flipH="1">
                <a:off x="1027560" y="1988818"/>
                <a:ext cx="545969" cy="678181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3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171574" y="2133601"/>
                <a:ext cx="401955" cy="5295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84" name="Rectangle 83"/>
              <p:cNvSpPr/>
              <p:nvPr/>
            </p:nvSpPr>
            <p:spPr>
              <a:xfrm>
                <a:off x="1028484" y="2005964"/>
                <a:ext cx="125948" cy="653415"/>
              </a:xfrm>
              <a:custGeom>
                <a:avLst/>
                <a:gdLst>
                  <a:gd name="connsiteX0" fmla="*/ 0 w 230723"/>
                  <a:gd name="connsiteY0" fmla="*/ 0 h 609600"/>
                  <a:gd name="connsiteX1" fmla="*/ 230723 w 230723"/>
                  <a:gd name="connsiteY1" fmla="*/ 0 h 609600"/>
                  <a:gd name="connsiteX2" fmla="*/ 230723 w 230723"/>
                  <a:gd name="connsiteY2" fmla="*/ 609600 h 609600"/>
                  <a:gd name="connsiteX3" fmla="*/ 0 w 230723"/>
                  <a:gd name="connsiteY3" fmla="*/ 609600 h 609600"/>
                  <a:gd name="connsiteX4" fmla="*/ 0 w 230723"/>
                  <a:gd name="connsiteY4" fmla="*/ 0 h 609600"/>
                  <a:gd name="connsiteX0" fmla="*/ 123825 w 230723"/>
                  <a:gd name="connsiteY0" fmla="*/ 0 h 645795"/>
                  <a:gd name="connsiteX1" fmla="*/ 230723 w 230723"/>
                  <a:gd name="connsiteY1" fmla="*/ 36195 h 645795"/>
                  <a:gd name="connsiteX2" fmla="*/ 230723 w 230723"/>
                  <a:gd name="connsiteY2" fmla="*/ 645795 h 645795"/>
                  <a:gd name="connsiteX3" fmla="*/ 0 w 230723"/>
                  <a:gd name="connsiteY3" fmla="*/ 645795 h 645795"/>
                  <a:gd name="connsiteX4" fmla="*/ 123825 w 230723"/>
                  <a:gd name="connsiteY4" fmla="*/ 0 h 645795"/>
                  <a:gd name="connsiteX0" fmla="*/ 123825 w 234533"/>
                  <a:gd name="connsiteY0" fmla="*/ 0 h 645795"/>
                  <a:gd name="connsiteX1" fmla="*/ 234533 w 234533"/>
                  <a:gd name="connsiteY1" fmla="*/ 116205 h 645795"/>
                  <a:gd name="connsiteX2" fmla="*/ 230723 w 234533"/>
                  <a:gd name="connsiteY2" fmla="*/ 645795 h 645795"/>
                  <a:gd name="connsiteX3" fmla="*/ 0 w 234533"/>
                  <a:gd name="connsiteY3" fmla="*/ 645795 h 645795"/>
                  <a:gd name="connsiteX4" fmla="*/ 123825 w 234533"/>
                  <a:gd name="connsiteY4" fmla="*/ 0 h 645795"/>
                  <a:gd name="connsiteX0" fmla="*/ 13335 w 124043"/>
                  <a:gd name="connsiteY0" fmla="*/ 0 h 645795"/>
                  <a:gd name="connsiteX1" fmla="*/ 124043 w 124043"/>
                  <a:gd name="connsiteY1" fmla="*/ 116205 h 645795"/>
                  <a:gd name="connsiteX2" fmla="*/ 120233 w 124043"/>
                  <a:gd name="connsiteY2" fmla="*/ 645795 h 645795"/>
                  <a:gd name="connsiteX3" fmla="*/ 0 w 124043"/>
                  <a:gd name="connsiteY3" fmla="*/ 502920 h 645795"/>
                  <a:gd name="connsiteX4" fmla="*/ 13335 w 124043"/>
                  <a:gd name="connsiteY4" fmla="*/ 0 h 645795"/>
                  <a:gd name="connsiteX0" fmla="*/ 13335 w 125948"/>
                  <a:gd name="connsiteY0" fmla="*/ 0 h 628650"/>
                  <a:gd name="connsiteX1" fmla="*/ 124043 w 125948"/>
                  <a:gd name="connsiteY1" fmla="*/ 116205 h 628650"/>
                  <a:gd name="connsiteX2" fmla="*/ 125948 w 125948"/>
                  <a:gd name="connsiteY2" fmla="*/ 628650 h 628650"/>
                  <a:gd name="connsiteX3" fmla="*/ 0 w 125948"/>
                  <a:gd name="connsiteY3" fmla="*/ 502920 h 628650"/>
                  <a:gd name="connsiteX4" fmla="*/ 13335 w 125948"/>
                  <a:gd name="connsiteY4" fmla="*/ 0 h 628650"/>
                  <a:gd name="connsiteX0" fmla="*/ 3810 w 116423"/>
                  <a:gd name="connsiteY0" fmla="*/ 0 h 628650"/>
                  <a:gd name="connsiteX1" fmla="*/ 114518 w 116423"/>
                  <a:gd name="connsiteY1" fmla="*/ 116205 h 628650"/>
                  <a:gd name="connsiteX2" fmla="*/ 116423 w 116423"/>
                  <a:gd name="connsiteY2" fmla="*/ 628650 h 628650"/>
                  <a:gd name="connsiteX3" fmla="*/ 0 w 116423"/>
                  <a:gd name="connsiteY3" fmla="*/ 514350 h 628650"/>
                  <a:gd name="connsiteX4" fmla="*/ 3810 w 116423"/>
                  <a:gd name="connsiteY4" fmla="*/ 0 h 628650"/>
                  <a:gd name="connsiteX0" fmla="*/ 0 w 120233"/>
                  <a:gd name="connsiteY0" fmla="*/ 0 h 632460"/>
                  <a:gd name="connsiteX1" fmla="*/ 118328 w 120233"/>
                  <a:gd name="connsiteY1" fmla="*/ 120015 h 632460"/>
                  <a:gd name="connsiteX2" fmla="*/ 120233 w 120233"/>
                  <a:gd name="connsiteY2" fmla="*/ 632460 h 632460"/>
                  <a:gd name="connsiteX3" fmla="*/ 3810 w 120233"/>
                  <a:gd name="connsiteY3" fmla="*/ 518160 h 632460"/>
                  <a:gd name="connsiteX4" fmla="*/ 0 w 120233"/>
                  <a:gd name="connsiteY4" fmla="*/ 0 h 632460"/>
                  <a:gd name="connsiteX0" fmla="*/ 0 w 118328"/>
                  <a:gd name="connsiteY0" fmla="*/ 0 h 643890"/>
                  <a:gd name="connsiteX1" fmla="*/ 116423 w 118328"/>
                  <a:gd name="connsiteY1" fmla="*/ 131445 h 643890"/>
                  <a:gd name="connsiteX2" fmla="*/ 118328 w 118328"/>
                  <a:gd name="connsiteY2" fmla="*/ 643890 h 643890"/>
                  <a:gd name="connsiteX3" fmla="*/ 1905 w 118328"/>
                  <a:gd name="connsiteY3" fmla="*/ 529590 h 643890"/>
                  <a:gd name="connsiteX4" fmla="*/ 0 w 118328"/>
                  <a:gd name="connsiteY4" fmla="*/ 0 h 643890"/>
                  <a:gd name="connsiteX0" fmla="*/ 0 w 122138"/>
                  <a:gd name="connsiteY0" fmla="*/ 0 h 643890"/>
                  <a:gd name="connsiteX1" fmla="*/ 122138 w 122138"/>
                  <a:gd name="connsiteY1" fmla="*/ 121920 h 643890"/>
                  <a:gd name="connsiteX2" fmla="*/ 118328 w 122138"/>
                  <a:gd name="connsiteY2" fmla="*/ 643890 h 643890"/>
                  <a:gd name="connsiteX3" fmla="*/ 1905 w 122138"/>
                  <a:gd name="connsiteY3" fmla="*/ 529590 h 643890"/>
                  <a:gd name="connsiteX4" fmla="*/ 0 w 122138"/>
                  <a:gd name="connsiteY4" fmla="*/ 0 h 643890"/>
                  <a:gd name="connsiteX0" fmla="*/ 0 w 124043"/>
                  <a:gd name="connsiteY0" fmla="*/ 0 h 653415"/>
                  <a:gd name="connsiteX1" fmla="*/ 122138 w 124043"/>
                  <a:gd name="connsiteY1" fmla="*/ 121920 h 653415"/>
                  <a:gd name="connsiteX2" fmla="*/ 124043 w 124043"/>
                  <a:gd name="connsiteY2" fmla="*/ 653415 h 653415"/>
                  <a:gd name="connsiteX3" fmla="*/ 1905 w 124043"/>
                  <a:gd name="connsiteY3" fmla="*/ 529590 h 653415"/>
                  <a:gd name="connsiteX4" fmla="*/ 0 w 124043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31495 h 653415"/>
                  <a:gd name="connsiteX4" fmla="*/ 1905 w 125948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27685 h 653415"/>
                  <a:gd name="connsiteX4" fmla="*/ 1905 w 125948"/>
                  <a:gd name="connsiteY4" fmla="*/ 0 h 653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948" h="653415">
                    <a:moveTo>
                      <a:pt x="1905" y="0"/>
                    </a:moveTo>
                    <a:lnTo>
                      <a:pt x="124043" y="121920"/>
                    </a:lnTo>
                    <a:lnTo>
                      <a:pt x="125948" y="653415"/>
                    </a:lnTo>
                    <a:lnTo>
                      <a:pt x="0" y="527685"/>
                    </a:lnTo>
                    <a:lnTo>
                      <a:pt x="1905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dk1">
                      <a:tint val="50000"/>
                      <a:satMod val="300000"/>
                    </a:schemeClr>
                  </a:gs>
                  <a:gs pos="61000">
                    <a:schemeClr val="dk1">
                      <a:tint val="37000"/>
                      <a:satMod val="300000"/>
                      <a:lumMod val="66000"/>
                    </a:schemeClr>
                  </a:gs>
                  <a:gs pos="100000">
                    <a:schemeClr val="dk1">
                      <a:tint val="15000"/>
                      <a:satMod val="3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3"/>
              <p:cNvSpPr/>
              <p:nvPr/>
            </p:nvSpPr>
            <p:spPr>
              <a:xfrm>
                <a:off x="1037545" y="1988820"/>
                <a:ext cx="520283" cy="127635"/>
              </a:xfrm>
              <a:custGeom>
                <a:avLst/>
                <a:gdLst>
                  <a:gd name="connsiteX0" fmla="*/ 0 w 230723"/>
                  <a:gd name="connsiteY0" fmla="*/ 0 h 609600"/>
                  <a:gd name="connsiteX1" fmla="*/ 230723 w 230723"/>
                  <a:gd name="connsiteY1" fmla="*/ 0 h 609600"/>
                  <a:gd name="connsiteX2" fmla="*/ 230723 w 230723"/>
                  <a:gd name="connsiteY2" fmla="*/ 609600 h 609600"/>
                  <a:gd name="connsiteX3" fmla="*/ 0 w 230723"/>
                  <a:gd name="connsiteY3" fmla="*/ 609600 h 609600"/>
                  <a:gd name="connsiteX4" fmla="*/ 0 w 230723"/>
                  <a:gd name="connsiteY4" fmla="*/ 0 h 609600"/>
                  <a:gd name="connsiteX0" fmla="*/ 123825 w 230723"/>
                  <a:gd name="connsiteY0" fmla="*/ 0 h 645795"/>
                  <a:gd name="connsiteX1" fmla="*/ 230723 w 230723"/>
                  <a:gd name="connsiteY1" fmla="*/ 36195 h 645795"/>
                  <a:gd name="connsiteX2" fmla="*/ 230723 w 230723"/>
                  <a:gd name="connsiteY2" fmla="*/ 645795 h 645795"/>
                  <a:gd name="connsiteX3" fmla="*/ 0 w 230723"/>
                  <a:gd name="connsiteY3" fmla="*/ 645795 h 645795"/>
                  <a:gd name="connsiteX4" fmla="*/ 123825 w 230723"/>
                  <a:gd name="connsiteY4" fmla="*/ 0 h 645795"/>
                  <a:gd name="connsiteX0" fmla="*/ 123825 w 234533"/>
                  <a:gd name="connsiteY0" fmla="*/ 0 h 645795"/>
                  <a:gd name="connsiteX1" fmla="*/ 234533 w 234533"/>
                  <a:gd name="connsiteY1" fmla="*/ 116205 h 645795"/>
                  <a:gd name="connsiteX2" fmla="*/ 230723 w 234533"/>
                  <a:gd name="connsiteY2" fmla="*/ 645795 h 645795"/>
                  <a:gd name="connsiteX3" fmla="*/ 0 w 234533"/>
                  <a:gd name="connsiteY3" fmla="*/ 645795 h 645795"/>
                  <a:gd name="connsiteX4" fmla="*/ 123825 w 234533"/>
                  <a:gd name="connsiteY4" fmla="*/ 0 h 645795"/>
                  <a:gd name="connsiteX0" fmla="*/ 13335 w 124043"/>
                  <a:gd name="connsiteY0" fmla="*/ 0 h 645795"/>
                  <a:gd name="connsiteX1" fmla="*/ 124043 w 124043"/>
                  <a:gd name="connsiteY1" fmla="*/ 116205 h 645795"/>
                  <a:gd name="connsiteX2" fmla="*/ 120233 w 124043"/>
                  <a:gd name="connsiteY2" fmla="*/ 645795 h 645795"/>
                  <a:gd name="connsiteX3" fmla="*/ 0 w 124043"/>
                  <a:gd name="connsiteY3" fmla="*/ 502920 h 645795"/>
                  <a:gd name="connsiteX4" fmla="*/ 13335 w 124043"/>
                  <a:gd name="connsiteY4" fmla="*/ 0 h 645795"/>
                  <a:gd name="connsiteX0" fmla="*/ 13335 w 125948"/>
                  <a:gd name="connsiteY0" fmla="*/ 0 h 628650"/>
                  <a:gd name="connsiteX1" fmla="*/ 124043 w 125948"/>
                  <a:gd name="connsiteY1" fmla="*/ 116205 h 628650"/>
                  <a:gd name="connsiteX2" fmla="*/ 125948 w 125948"/>
                  <a:gd name="connsiteY2" fmla="*/ 628650 h 628650"/>
                  <a:gd name="connsiteX3" fmla="*/ 0 w 125948"/>
                  <a:gd name="connsiteY3" fmla="*/ 502920 h 628650"/>
                  <a:gd name="connsiteX4" fmla="*/ 13335 w 125948"/>
                  <a:gd name="connsiteY4" fmla="*/ 0 h 628650"/>
                  <a:gd name="connsiteX0" fmla="*/ 3810 w 116423"/>
                  <a:gd name="connsiteY0" fmla="*/ 0 h 628650"/>
                  <a:gd name="connsiteX1" fmla="*/ 114518 w 116423"/>
                  <a:gd name="connsiteY1" fmla="*/ 116205 h 628650"/>
                  <a:gd name="connsiteX2" fmla="*/ 116423 w 116423"/>
                  <a:gd name="connsiteY2" fmla="*/ 628650 h 628650"/>
                  <a:gd name="connsiteX3" fmla="*/ 0 w 116423"/>
                  <a:gd name="connsiteY3" fmla="*/ 514350 h 628650"/>
                  <a:gd name="connsiteX4" fmla="*/ 3810 w 116423"/>
                  <a:gd name="connsiteY4" fmla="*/ 0 h 628650"/>
                  <a:gd name="connsiteX0" fmla="*/ 0 w 120233"/>
                  <a:gd name="connsiteY0" fmla="*/ 0 h 632460"/>
                  <a:gd name="connsiteX1" fmla="*/ 118328 w 120233"/>
                  <a:gd name="connsiteY1" fmla="*/ 120015 h 632460"/>
                  <a:gd name="connsiteX2" fmla="*/ 120233 w 120233"/>
                  <a:gd name="connsiteY2" fmla="*/ 632460 h 632460"/>
                  <a:gd name="connsiteX3" fmla="*/ 3810 w 120233"/>
                  <a:gd name="connsiteY3" fmla="*/ 518160 h 632460"/>
                  <a:gd name="connsiteX4" fmla="*/ 0 w 120233"/>
                  <a:gd name="connsiteY4" fmla="*/ 0 h 632460"/>
                  <a:gd name="connsiteX0" fmla="*/ 0 w 118328"/>
                  <a:gd name="connsiteY0" fmla="*/ 0 h 643890"/>
                  <a:gd name="connsiteX1" fmla="*/ 116423 w 118328"/>
                  <a:gd name="connsiteY1" fmla="*/ 131445 h 643890"/>
                  <a:gd name="connsiteX2" fmla="*/ 118328 w 118328"/>
                  <a:gd name="connsiteY2" fmla="*/ 643890 h 643890"/>
                  <a:gd name="connsiteX3" fmla="*/ 1905 w 118328"/>
                  <a:gd name="connsiteY3" fmla="*/ 529590 h 643890"/>
                  <a:gd name="connsiteX4" fmla="*/ 0 w 118328"/>
                  <a:gd name="connsiteY4" fmla="*/ 0 h 643890"/>
                  <a:gd name="connsiteX0" fmla="*/ 0 w 122138"/>
                  <a:gd name="connsiteY0" fmla="*/ 0 h 643890"/>
                  <a:gd name="connsiteX1" fmla="*/ 122138 w 122138"/>
                  <a:gd name="connsiteY1" fmla="*/ 121920 h 643890"/>
                  <a:gd name="connsiteX2" fmla="*/ 118328 w 122138"/>
                  <a:gd name="connsiteY2" fmla="*/ 643890 h 643890"/>
                  <a:gd name="connsiteX3" fmla="*/ 1905 w 122138"/>
                  <a:gd name="connsiteY3" fmla="*/ 529590 h 643890"/>
                  <a:gd name="connsiteX4" fmla="*/ 0 w 122138"/>
                  <a:gd name="connsiteY4" fmla="*/ 0 h 643890"/>
                  <a:gd name="connsiteX0" fmla="*/ 0 w 124043"/>
                  <a:gd name="connsiteY0" fmla="*/ 0 h 653415"/>
                  <a:gd name="connsiteX1" fmla="*/ 122138 w 124043"/>
                  <a:gd name="connsiteY1" fmla="*/ 121920 h 653415"/>
                  <a:gd name="connsiteX2" fmla="*/ 124043 w 124043"/>
                  <a:gd name="connsiteY2" fmla="*/ 653415 h 653415"/>
                  <a:gd name="connsiteX3" fmla="*/ 1905 w 124043"/>
                  <a:gd name="connsiteY3" fmla="*/ 529590 h 653415"/>
                  <a:gd name="connsiteX4" fmla="*/ 0 w 124043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31495 h 653415"/>
                  <a:gd name="connsiteX4" fmla="*/ 1905 w 125948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27685 h 653415"/>
                  <a:gd name="connsiteX4" fmla="*/ 1905 w 125948"/>
                  <a:gd name="connsiteY4" fmla="*/ 0 h 653415"/>
                  <a:gd name="connsiteX0" fmla="*/ 1905 w 305018"/>
                  <a:gd name="connsiteY0" fmla="*/ 0 h 527685"/>
                  <a:gd name="connsiteX1" fmla="*/ 124043 w 305018"/>
                  <a:gd name="connsiteY1" fmla="*/ 121920 h 527685"/>
                  <a:gd name="connsiteX2" fmla="*/ 305018 w 305018"/>
                  <a:gd name="connsiteY2" fmla="*/ 358140 h 527685"/>
                  <a:gd name="connsiteX3" fmla="*/ 0 w 305018"/>
                  <a:gd name="connsiteY3" fmla="*/ 527685 h 527685"/>
                  <a:gd name="connsiteX4" fmla="*/ 1905 w 305018"/>
                  <a:gd name="connsiteY4" fmla="*/ 0 h 527685"/>
                  <a:gd name="connsiteX0" fmla="*/ 62865 w 365978"/>
                  <a:gd name="connsiteY0" fmla="*/ 0 h 360045"/>
                  <a:gd name="connsiteX1" fmla="*/ 185003 w 365978"/>
                  <a:gd name="connsiteY1" fmla="*/ 121920 h 360045"/>
                  <a:gd name="connsiteX2" fmla="*/ 365978 w 365978"/>
                  <a:gd name="connsiteY2" fmla="*/ 358140 h 360045"/>
                  <a:gd name="connsiteX3" fmla="*/ 0 w 365978"/>
                  <a:gd name="connsiteY3" fmla="*/ 360045 h 360045"/>
                  <a:gd name="connsiteX4" fmla="*/ 62865 w 365978"/>
                  <a:gd name="connsiteY4" fmla="*/ 0 h 360045"/>
                  <a:gd name="connsiteX0" fmla="*/ 0 w 489803"/>
                  <a:gd name="connsiteY0" fmla="*/ 123825 h 238125"/>
                  <a:gd name="connsiteX1" fmla="*/ 308828 w 489803"/>
                  <a:gd name="connsiteY1" fmla="*/ 0 h 238125"/>
                  <a:gd name="connsiteX2" fmla="*/ 489803 w 489803"/>
                  <a:gd name="connsiteY2" fmla="*/ 236220 h 238125"/>
                  <a:gd name="connsiteX3" fmla="*/ 123825 w 489803"/>
                  <a:gd name="connsiteY3" fmla="*/ 238125 h 238125"/>
                  <a:gd name="connsiteX4" fmla="*/ 0 w 489803"/>
                  <a:gd name="connsiteY4" fmla="*/ 123825 h 238125"/>
                  <a:gd name="connsiteX0" fmla="*/ 0 w 489803"/>
                  <a:gd name="connsiteY0" fmla="*/ 15240 h 129540"/>
                  <a:gd name="connsiteX1" fmla="*/ 331688 w 489803"/>
                  <a:gd name="connsiteY1" fmla="*/ 0 h 129540"/>
                  <a:gd name="connsiteX2" fmla="*/ 489803 w 489803"/>
                  <a:gd name="connsiteY2" fmla="*/ 127635 h 129540"/>
                  <a:gd name="connsiteX3" fmla="*/ 123825 w 489803"/>
                  <a:gd name="connsiteY3" fmla="*/ 129540 h 129540"/>
                  <a:gd name="connsiteX4" fmla="*/ 0 w 489803"/>
                  <a:gd name="connsiteY4" fmla="*/ 15240 h 129540"/>
                  <a:gd name="connsiteX0" fmla="*/ 0 w 489803"/>
                  <a:gd name="connsiteY0" fmla="*/ 1905 h 116205"/>
                  <a:gd name="connsiteX1" fmla="*/ 385028 w 489803"/>
                  <a:gd name="connsiteY1" fmla="*/ 0 h 116205"/>
                  <a:gd name="connsiteX2" fmla="*/ 489803 w 489803"/>
                  <a:gd name="connsiteY2" fmla="*/ 114300 h 116205"/>
                  <a:gd name="connsiteX3" fmla="*/ 123825 w 489803"/>
                  <a:gd name="connsiteY3" fmla="*/ 116205 h 116205"/>
                  <a:gd name="connsiteX4" fmla="*/ 0 w 489803"/>
                  <a:gd name="connsiteY4" fmla="*/ 1905 h 116205"/>
                  <a:gd name="connsiteX0" fmla="*/ 0 w 505043"/>
                  <a:gd name="connsiteY0" fmla="*/ 0 h 121920"/>
                  <a:gd name="connsiteX1" fmla="*/ 400268 w 505043"/>
                  <a:gd name="connsiteY1" fmla="*/ 5715 h 121920"/>
                  <a:gd name="connsiteX2" fmla="*/ 505043 w 505043"/>
                  <a:gd name="connsiteY2" fmla="*/ 120015 h 121920"/>
                  <a:gd name="connsiteX3" fmla="*/ 139065 w 505043"/>
                  <a:gd name="connsiteY3" fmla="*/ 121920 h 121920"/>
                  <a:gd name="connsiteX4" fmla="*/ 0 w 505043"/>
                  <a:gd name="connsiteY4" fmla="*/ 0 h 121920"/>
                  <a:gd name="connsiteX0" fmla="*/ 0 w 505043"/>
                  <a:gd name="connsiteY0" fmla="*/ 1905 h 123825"/>
                  <a:gd name="connsiteX1" fmla="*/ 404078 w 505043"/>
                  <a:gd name="connsiteY1" fmla="*/ 0 h 123825"/>
                  <a:gd name="connsiteX2" fmla="*/ 505043 w 505043"/>
                  <a:gd name="connsiteY2" fmla="*/ 121920 h 123825"/>
                  <a:gd name="connsiteX3" fmla="*/ 139065 w 505043"/>
                  <a:gd name="connsiteY3" fmla="*/ 123825 h 123825"/>
                  <a:gd name="connsiteX4" fmla="*/ 0 w 505043"/>
                  <a:gd name="connsiteY4" fmla="*/ 1905 h 123825"/>
                  <a:gd name="connsiteX0" fmla="*/ 0 w 514568"/>
                  <a:gd name="connsiteY0" fmla="*/ 1905 h 123825"/>
                  <a:gd name="connsiteX1" fmla="*/ 404078 w 514568"/>
                  <a:gd name="connsiteY1" fmla="*/ 0 h 123825"/>
                  <a:gd name="connsiteX2" fmla="*/ 514568 w 514568"/>
                  <a:gd name="connsiteY2" fmla="*/ 121920 h 123825"/>
                  <a:gd name="connsiteX3" fmla="*/ 139065 w 514568"/>
                  <a:gd name="connsiteY3" fmla="*/ 123825 h 123825"/>
                  <a:gd name="connsiteX4" fmla="*/ 0 w 514568"/>
                  <a:gd name="connsiteY4" fmla="*/ 1905 h 123825"/>
                  <a:gd name="connsiteX0" fmla="*/ 0 w 514568"/>
                  <a:gd name="connsiteY0" fmla="*/ 1905 h 123825"/>
                  <a:gd name="connsiteX1" fmla="*/ 398363 w 514568"/>
                  <a:gd name="connsiteY1" fmla="*/ 0 h 123825"/>
                  <a:gd name="connsiteX2" fmla="*/ 514568 w 514568"/>
                  <a:gd name="connsiteY2" fmla="*/ 121920 h 123825"/>
                  <a:gd name="connsiteX3" fmla="*/ 139065 w 514568"/>
                  <a:gd name="connsiteY3" fmla="*/ 123825 h 123825"/>
                  <a:gd name="connsiteX4" fmla="*/ 0 w 514568"/>
                  <a:gd name="connsiteY4" fmla="*/ 1905 h 123825"/>
                  <a:gd name="connsiteX0" fmla="*/ 0 w 514568"/>
                  <a:gd name="connsiteY0" fmla="*/ 1905 h 121920"/>
                  <a:gd name="connsiteX1" fmla="*/ 398363 w 514568"/>
                  <a:gd name="connsiteY1" fmla="*/ 0 h 121920"/>
                  <a:gd name="connsiteX2" fmla="*/ 514568 w 514568"/>
                  <a:gd name="connsiteY2" fmla="*/ 121920 h 121920"/>
                  <a:gd name="connsiteX3" fmla="*/ 129540 w 514568"/>
                  <a:gd name="connsiteY3" fmla="*/ 121920 h 121920"/>
                  <a:gd name="connsiteX4" fmla="*/ 0 w 514568"/>
                  <a:gd name="connsiteY4" fmla="*/ 1905 h 121920"/>
                  <a:gd name="connsiteX0" fmla="*/ 0 w 520283"/>
                  <a:gd name="connsiteY0" fmla="*/ 1905 h 125730"/>
                  <a:gd name="connsiteX1" fmla="*/ 398363 w 520283"/>
                  <a:gd name="connsiteY1" fmla="*/ 0 h 125730"/>
                  <a:gd name="connsiteX2" fmla="*/ 520283 w 520283"/>
                  <a:gd name="connsiteY2" fmla="*/ 125730 h 125730"/>
                  <a:gd name="connsiteX3" fmla="*/ 129540 w 520283"/>
                  <a:gd name="connsiteY3" fmla="*/ 121920 h 125730"/>
                  <a:gd name="connsiteX4" fmla="*/ 0 w 520283"/>
                  <a:gd name="connsiteY4" fmla="*/ 1905 h 125730"/>
                  <a:gd name="connsiteX0" fmla="*/ 0 w 520283"/>
                  <a:gd name="connsiteY0" fmla="*/ 1905 h 127635"/>
                  <a:gd name="connsiteX1" fmla="*/ 398363 w 520283"/>
                  <a:gd name="connsiteY1" fmla="*/ 0 h 127635"/>
                  <a:gd name="connsiteX2" fmla="*/ 520283 w 520283"/>
                  <a:gd name="connsiteY2" fmla="*/ 125730 h 127635"/>
                  <a:gd name="connsiteX3" fmla="*/ 133350 w 520283"/>
                  <a:gd name="connsiteY3" fmla="*/ 127635 h 127635"/>
                  <a:gd name="connsiteX4" fmla="*/ 0 w 520283"/>
                  <a:gd name="connsiteY4" fmla="*/ 1905 h 127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283" h="127635">
                    <a:moveTo>
                      <a:pt x="0" y="1905"/>
                    </a:moveTo>
                    <a:lnTo>
                      <a:pt x="398363" y="0"/>
                    </a:lnTo>
                    <a:lnTo>
                      <a:pt x="520283" y="125730"/>
                    </a:lnTo>
                    <a:lnTo>
                      <a:pt x="133350" y="127635"/>
                    </a:lnTo>
                    <a:lnTo>
                      <a:pt x="0" y="1905"/>
                    </a:lnTo>
                    <a:close/>
                  </a:path>
                </a:pathLst>
              </a:custGeom>
              <a:gradFill>
                <a:gsLst>
                  <a:gs pos="0">
                    <a:schemeClr val="dk1">
                      <a:tint val="50000"/>
                      <a:satMod val="300000"/>
                    </a:schemeClr>
                  </a:gs>
                  <a:gs pos="61000">
                    <a:schemeClr val="dk1">
                      <a:tint val="37000"/>
                      <a:satMod val="300000"/>
                      <a:lumMod val="66000"/>
                    </a:schemeClr>
                  </a:gs>
                  <a:gs pos="100000">
                    <a:schemeClr val="dk1">
                      <a:tint val="15000"/>
                      <a:satMod val="350000"/>
                    </a:schemeClr>
                  </a:gs>
                </a:gsLst>
              </a:gradFill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6" name="Rectangle 85"/>
            <p:cNvSpPr/>
            <p:nvPr/>
          </p:nvSpPr>
          <p:spPr>
            <a:xfrm>
              <a:off x="5449362" y="5333999"/>
              <a:ext cx="383123" cy="362397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kern="0" dirty="0">
                  <a:solidFill>
                    <a:schemeClr val="bg1"/>
                  </a:solidFill>
                  <a:latin typeface="Calibri"/>
                </a:rPr>
                <a:t>H7</a:t>
              </a:r>
            </a:p>
          </p:txBody>
        </p:sp>
        <p:cxnSp>
          <p:nvCxnSpPr>
            <p:cNvPr id="87" name="Straight Connector 86"/>
            <p:cNvCxnSpPr>
              <a:stCxn id="86" idx="0"/>
            </p:cNvCxnSpPr>
            <p:nvPr/>
          </p:nvCxnSpPr>
          <p:spPr>
            <a:xfrm flipV="1">
              <a:off x="5640924" y="4419599"/>
              <a:ext cx="452426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/>
            <p:cNvSpPr/>
            <p:nvPr/>
          </p:nvSpPr>
          <p:spPr>
            <a:xfrm>
              <a:off x="5906562" y="5333999"/>
              <a:ext cx="383123" cy="362397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kern="0" dirty="0">
                  <a:solidFill>
                    <a:schemeClr val="bg1"/>
                  </a:solidFill>
                  <a:latin typeface="Calibri"/>
                </a:rPr>
                <a:t>H8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363762" y="5333999"/>
              <a:ext cx="383123" cy="362397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kern="0" dirty="0">
                  <a:solidFill>
                    <a:schemeClr val="bg1"/>
                  </a:solidFill>
                  <a:latin typeface="Calibri"/>
                </a:rPr>
                <a:t>H9</a:t>
              </a:r>
            </a:p>
          </p:txBody>
        </p:sp>
        <p:cxnSp>
          <p:nvCxnSpPr>
            <p:cNvPr id="90" name="Straight Connector 89"/>
            <p:cNvCxnSpPr>
              <a:stCxn id="88" idx="0"/>
            </p:cNvCxnSpPr>
            <p:nvPr/>
          </p:nvCxnSpPr>
          <p:spPr>
            <a:xfrm flipH="1" flipV="1">
              <a:off x="6093350" y="4419599"/>
              <a:ext cx="4774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89" idx="0"/>
            </p:cNvCxnSpPr>
            <p:nvPr/>
          </p:nvCxnSpPr>
          <p:spPr>
            <a:xfrm flipH="1" flipV="1">
              <a:off x="6093350" y="4419599"/>
              <a:ext cx="461974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Group 91"/>
            <p:cNvGrpSpPr/>
            <p:nvPr/>
          </p:nvGrpSpPr>
          <p:grpSpPr>
            <a:xfrm>
              <a:off x="5579365" y="4342092"/>
              <a:ext cx="978209" cy="243008"/>
              <a:chOff x="5220661" y="3675707"/>
              <a:chExt cx="978209" cy="243008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5220661" y="3675707"/>
                <a:ext cx="978209" cy="243008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4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247331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5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247331" y="3805705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6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339542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7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339542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8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431754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9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431754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0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523965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1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523965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616121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616121" y="3805705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708333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708333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6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00544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7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00544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8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92756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9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92756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0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986833" y="3716979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1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986833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2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6079045" y="3716979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3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6079045" y="3805702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16" name="Title 1"/>
          <p:cNvSpPr>
            <a:spLocks noGrp="1"/>
          </p:cNvSpPr>
          <p:nvPr>
            <p:ph type="title"/>
          </p:nvPr>
        </p:nvSpPr>
        <p:spPr>
          <a:xfrm>
            <a:off x="1602323" y="-3912"/>
            <a:ext cx="9144000" cy="1143000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数据中心非阻塞模型</a:t>
            </a:r>
            <a:endParaRPr lang="en-US" dirty="0">
              <a:solidFill>
                <a:srgbClr val="534EFD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3458793"/>
      </p:ext>
    </p:extLst>
  </p:cSld>
  <p:clrMapOvr>
    <a:masterClrMapping/>
  </p:clrMapOvr>
  <p:transition advClick="0" advTm="13154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7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roup 353"/>
          <p:cNvGrpSpPr/>
          <p:nvPr/>
        </p:nvGrpSpPr>
        <p:grpSpPr>
          <a:xfrm>
            <a:off x="6160322" y="1826678"/>
            <a:ext cx="3059879" cy="4193123"/>
            <a:chOff x="4636321" y="1826677"/>
            <a:chExt cx="3059879" cy="4193123"/>
          </a:xfrm>
        </p:grpSpPr>
        <p:sp>
          <p:nvSpPr>
            <p:cNvPr id="116" name="Rectangle 115"/>
            <p:cNvSpPr/>
            <p:nvPr/>
          </p:nvSpPr>
          <p:spPr>
            <a:xfrm rot="16200000" flipH="1">
              <a:off x="7323440" y="1837040"/>
              <a:ext cx="383123" cy="362397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kern="0" dirty="0">
                  <a:solidFill>
                    <a:schemeClr val="bg1"/>
                  </a:solidFill>
                  <a:latin typeface="Calibri"/>
                </a:rPr>
                <a:t>H1</a:t>
              </a:r>
            </a:p>
          </p:txBody>
        </p:sp>
        <p:cxnSp>
          <p:nvCxnSpPr>
            <p:cNvPr id="117" name="Straight Connector 116"/>
            <p:cNvCxnSpPr>
              <a:stCxn id="116" idx="0"/>
            </p:cNvCxnSpPr>
            <p:nvPr/>
          </p:nvCxnSpPr>
          <p:spPr>
            <a:xfrm rot="16200000" flipH="1" flipV="1">
              <a:off x="6650390" y="1787252"/>
              <a:ext cx="452426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/>
            <p:nvPr/>
          </p:nvCxnSpPr>
          <p:spPr>
            <a:xfrm rot="16200000" flipH="1" flipV="1">
              <a:off x="5223062" y="1927859"/>
              <a:ext cx="6858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/>
            <p:nvPr/>
          </p:nvCxnSpPr>
          <p:spPr>
            <a:xfrm rot="16200000" flipH="1" flipV="1">
              <a:off x="4803962" y="2346959"/>
              <a:ext cx="15240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/>
            <p:nvPr/>
          </p:nvCxnSpPr>
          <p:spPr>
            <a:xfrm rot="16200000" flipV="1">
              <a:off x="5223062" y="2613659"/>
              <a:ext cx="6858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/>
            <p:nvPr/>
          </p:nvCxnSpPr>
          <p:spPr>
            <a:xfrm rot="16200000" flipH="1" flipV="1">
              <a:off x="5489762" y="3032759"/>
              <a:ext cx="1524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/>
            <p:nvPr/>
          </p:nvCxnSpPr>
          <p:spPr>
            <a:xfrm rot="16200000" flipH="1" flipV="1">
              <a:off x="5070662" y="3451859"/>
              <a:ext cx="9906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stCxn id="161" idx="0"/>
            </p:cNvCxnSpPr>
            <p:nvPr/>
          </p:nvCxnSpPr>
          <p:spPr>
            <a:xfrm rot="16200000" flipV="1">
              <a:off x="4461278" y="3375444"/>
              <a:ext cx="2185658" cy="1835569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 rot="16200000" flipV="1">
              <a:off x="4879816" y="3795107"/>
              <a:ext cx="1332439" cy="1819425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161" idx="0"/>
            </p:cNvCxnSpPr>
            <p:nvPr/>
          </p:nvCxnSpPr>
          <p:spPr>
            <a:xfrm rot="16200000" flipV="1">
              <a:off x="5299478" y="4213644"/>
              <a:ext cx="509258" cy="1835569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Rectangle 126"/>
            <p:cNvSpPr/>
            <p:nvPr/>
          </p:nvSpPr>
          <p:spPr>
            <a:xfrm rot="16200000" flipH="1">
              <a:off x="7323440" y="2294240"/>
              <a:ext cx="383123" cy="362397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kern="0" dirty="0">
                  <a:solidFill>
                    <a:schemeClr val="bg1"/>
                  </a:solidFill>
                  <a:latin typeface="Calibri"/>
                </a:rPr>
                <a:t>H2</a:t>
              </a:r>
            </a:p>
          </p:txBody>
        </p:sp>
        <p:sp>
          <p:nvSpPr>
            <p:cNvPr id="128" name="Rectangle 127"/>
            <p:cNvSpPr/>
            <p:nvPr/>
          </p:nvSpPr>
          <p:spPr>
            <a:xfrm rot="16200000" flipH="1">
              <a:off x="7323440" y="2751440"/>
              <a:ext cx="383123" cy="362397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kern="0" dirty="0">
                  <a:solidFill>
                    <a:schemeClr val="bg1"/>
                  </a:solidFill>
                  <a:latin typeface="Calibri"/>
                </a:rPr>
                <a:t>H3</a:t>
              </a:r>
            </a:p>
          </p:txBody>
        </p:sp>
        <p:cxnSp>
          <p:nvCxnSpPr>
            <p:cNvPr id="129" name="Straight Connector 128"/>
            <p:cNvCxnSpPr>
              <a:stCxn id="127" idx="0"/>
            </p:cNvCxnSpPr>
            <p:nvPr/>
          </p:nvCxnSpPr>
          <p:spPr>
            <a:xfrm rot="16200000" flipV="1">
              <a:off x="6874216" y="2015852"/>
              <a:ext cx="4774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28" idx="0"/>
            </p:cNvCxnSpPr>
            <p:nvPr/>
          </p:nvCxnSpPr>
          <p:spPr>
            <a:xfrm rot="16200000" flipV="1">
              <a:off x="6645616" y="2244452"/>
              <a:ext cx="461974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Rectangle 130"/>
            <p:cNvSpPr/>
            <p:nvPr/>
          </p:nvSpPr>
          <p:spPr>
            <a:xfrm rot="16200000" flipH="1">
              <a:off x="7323440" y="3286963"/>
              <a:ext cx="383123" cy="362397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defTabSz="914400"/>
              <a:r>
                <a:rPr lang="en-US" sz="1200" kern="0" dirty="0">
                  <a:solidFill>
                    <a:schemeClr val="bg1"/>
                  </a:solidFill>
                  <a:latin typeface="Calibri"/>
                </a:rPr>
                <a:t>H4</a:t>
              </a:r>
            </a:p>
          </p:txBody>
        </p:sp>
        <p:cxnSp>
          <p:nvCxnSpPr>
            <p:cNvPr id="132" name="Straight Connector 131"/>
            <p:cNvCxnSpPr>
              <a:stCxn id="131" idx="0"/>
            </p:cNvCxnSpPr>
            <p:nvPr/>
          </p:nvCxnSpPr>
          <p:spPr>
            <a:xfrm rot="16200000" flipH="1" flipV="1">
              <a:off x="6651451" y="3236113"/>
              <a:ext cx="450303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Rectangle 132"/>
            <p:cNvSpPr/>
            <p:nvPr/>
          </p:nvSpPr>
          <p:spPr>
            <a:xfrm rot="16200000" flipH="1">
              <a:off x="7323440" y="3744163"/>
              <a:ext cx="383123" cy="362397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kern="0" dirty="0">
                  <a:solidFill>
                    <a:schemeClr val="bg1"/>
                  </a:solidFill>
                  <a:latin typeface="Calibri"/>
                </a:rPr>
                <a:t>H5</a:t>
              </a:r>
            </a:p>
          </p:txBody>
        </p:sp>
        <p:sp>
          <p:nvSpPr>
            <p:cNvPr id="134" name="Rectangle 133"/>
            <p:cNvSpPr/>
            <p:nvPr/>
          </p:nvSpPr>
          <p:spPr>
            <a:xfrm rot="16200000" flipH="1">
              <a:off x="7323440" y="4201363"/>
              <a:ext cx="383123" cy="362397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sz="1200" kern="0" dirty="0">
                  <a:solidFill>
                    <a:schemeClr val="bg1"/>
                  </a:solidFill>
                  <a:latin typeface="Calibri"/>
                </a:rPr>
                <a:t>H6</a:t>
              </a:r>
            </a:p>
          </p:txBody>
        </p:sp>
        <p:cxnSp>
          <p:nvCxnSpPr>
            <p:cNvPr id="135" name="Straight Connector 134"/>
            <p:cNvCxnSpPr>
              <a:stCxn id="133" idx="0"/>
            </p:cNvCxnSpPr>
            <p:nvPr/>
          </p:nvCxnSpPr>
          <p:spPr>
            <a:xfrm rot="16200000" flipV="1">
              <a:off x="6873154" y="3464713"/>
              <a:ext cx="6897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34" idx="0"/>
            </p:cNvCxnSpPr>
            <p:nvPr/>
          </p:nvCxnSpPr>
          <p:spPr>
            <a:xfrm rot="16200000" flipV="1">
              <a:off x="6644554" y="3693313"/>
              <a:ext cx="464097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Rectangle 177"/>
            <p:cNvSpPr/>
            <p:nvPr/>
          </p:nvSpPr>
          <p:spPr>
            <a:xfrm rot="16200000" flipH="1">
              <a:off x="5965803" y="3808991"/>
              <a:ext cx="978209" cy="24300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2" y="3477877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6" y="3477877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2" y="3570088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5" y="3570088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1" y="366230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5" y="366230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1" y="375451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4" y="375451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2" y="3846667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6" y="3846667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2" y="39388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5" y="39388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1" y="403109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5" y="403109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1" y="4123302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4" y="4123302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0" y="42173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4" y="42173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0" y="430959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3" y="430959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2" name="Rectangle 141"/>
            <p:cNvSpPr/>
            <p:nvPr/>
          </p:nvSpPr>
          <p:spPr>
            <a:xfrm rot="16200000" flipH="1">
              <a:off x="7323439" y="4732640"/>
              <a:ext cx="383123" cy="362397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kern="0" dirty="0">
                  <a:solidFill>
                    <a:schemeClr val="bg1"/>
                  </a:solidFill>
                  <a:latin typeface="Calibri"/>
                </a:rPr>
                <a:t>H7</a:t>
              </a:r>
            </a:p>
          </p:txBody>
        </p:sp>
        <p:cxnSp>
          <p:nvCxnSpPr>
            <p:cNvPr id="143" name="Straight Connector 142"/>
            <p:cNvCxnSpPr>
              <a:stCxn id="142" idx="0"/>
            </p:cNvCxnSpPr>
            <p:nvPr/>
          </p:nvCxnSpPr>
          <p:spPr>
            <a:xfrm rot="16200000" flipH="1" flipV="1">
              <a:off x="6650389" y="4682852"/>
              <a:ext cx="452426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Rectangle 143"/>
            <p:cNvSpPr/>
            <p:nvPr/>
          </p:nvSpPr>
          <p:spPr>
            <a:xfrm rot="16200000" flipH="1">
              <a:off x="7323439" y="5189840"/>
              <a:ext cx="383123" cy="362397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kern="0" dirty="0">
                  <a:solidFill>
                    <a:schemeClr val="bg1"/>
                  </a:solidFill>
                  <a:latin typeface="Calibri"/>
                </a:rPr>
                <a:t>H8</a:t>
              </a:r>
            </a:p>
          </p:txBody>
        </p:sp>
        <p:sp>
          <p:nvSpPr>
            <p:cNvPr id="145" name="Rectangle 144"/>
            <p:cNvSpPr/>
            <p:nvPr/>
          </p:nvSpPr>
          <p:spPr>
            <a:xfrm rot="16200000" flipH="1">
              <a:off x="7323439" y="5647040"/>
              <a:ext cx="383123" cy="362397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kern="0" dirty="0">
                  <a:solidFill>
                    <a:schemeClr val="bg1"/>
                  </a:solidFill>
                  <a:latin typeface="Calibri"/>
                </a:rPr>
                <a:t>H9</a:t>
              </a:r>
            </a:p>
          </p:txBody>
        </p:sp>
        <p:cxnSp>
          <p:nvCxnSpPr>
            <p:cNvPr id="146" name="Straight Connector 145"/>
            <p:cNvCxnSpPr>
              <a:stCxn id="144" idx="0"/>
            </p:cNvCxnSpPr>
            <p:nvPr/>
          </p:nvCxnSpPr>
          <p:spPr>
            <a:xfrm rot="16200000" flipV="1">
              <a:off x="6874215" y="4911452"/>
              <a:ext cx="4774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stCxn id="145" idx="0"/>
            </p:cNvCxnSpPr>
            <p:nvPr/>
          </p:nvCxnSpPr>
          <p:spPr>
            <a:xfrm rot="16200000" flipV="1">
              <a:off x="6645615" y="5140052"/>
              <a:ext cx="461974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Rectangle 148"/>
            <p:cNvSpPr/>
            <p:nvPr/>
          </p:nvSpPr>
          <p:spPr>
            <a:xfrm rot="16200000" flipH="1">
              <a:off x="5974294" y="5219880"/>
              <a:ext cx="978209" cy="24300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73353" y="4888766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62077" y="4888766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73353" y="4980977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62076" y="4980977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73352" y="507318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62076" y="507318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73352" y="516540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62075" y="516540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73353" y="5257556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62077" y="5257556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73353" y="5349768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62076" y="5349768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73352" y="54419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62076" y="54419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73352" y="553419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62075" y="553419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73351" y="5628268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62075" y="5628268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73351" y="57204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62074" y="57204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0" name="Straight Arrow Connector 119"/>
            <p:cNvCxnSpPr/>
            <p:nvPr/>
          </p:nvCxnSpPr>
          <p:spPr>
            <a:xfrm rot="16200000" flipH="1" flipV="1">
              <a:off x="4384862" y="2766059"/>
              <a:ext cx="23622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Rectangle 198"/>
            <p:cNvSpPr/>
            <p:nvPr/>
          </p:nvSpPr>
          <p:spPr>
            <a:xfrm rot="16200000" flipH="1">
              <a:off x="5965803" y="2387597"/>
              <a:ext cx="978209" cy="24300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2" y="205648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6" y="205648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2" y="214869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5" y="214869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1" y="2240906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5" y="2240906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1" y="2333117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4" y="2333117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2" y="242527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6" y="242527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2" y="2517485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5" y="2517485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1" y="2609696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5" y="2609696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1" y="2701908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4" y="2701908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0" y="2795985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4" y="2795985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0" y="2888197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3" y="2888197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3" name="Group 352"/>
          <p:cNvGrpSpPr/>
          <p:nvPr/>
        </p:nvGrpSpPr>
        <p:grpSpPr>
          <a:xfrm>
            <a:off x="2770984" y="1826678"/>
            <a:ext cx="3059877" cy="4193123"/>
            <a:chOff x="1399382" y="1978991"/>
            <a:chExt cx="3059877" cy="4193123"/>
          </a:xfrm>
        </p:grpSpPr>
        <p:grpSp>
          <p:nvGrpSpPr>
            <p:cNvPr id="256" name="Group 255"/>
            <p:cNvGrpSpPr/>
            <p:nvPr/>
          </p:nvGrpSpPr>
          <p:grpSpPr>
            <a:xfrm>
              <a:off x="2599978" y="2666914"/>
              <a:ext cx="1859281" cy="2871458"/>
              <a:chOff x="2447578" y="2514514"/>
              <a:chExt cx="1859281" cy="2871458"/>
            </a:xfrm>
          </p:grpSpPr>
          <p:cxnSp>
            <p:nvCxnSpPr>
              <p:cNvPr id="257" name="Straight Arrow Connector 256"/>
              <p:cNvCxnSpPr/>
              <p:nvPr/>
            </p:nvCxnSpPr>
            <p:spPr>
              <a:xfrm rot="5400000" flipV="1">
                <a:off x="3034319" y="1927773"/>
                <a:ext cx="685800" cy="1859281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Arrow Connector 257"/>
              <p:cNvCxnSpPr/>
              <p:nvPr/>
            </p:nvCxnSpPr>
            <p:spPr>
              <a:xfrm rot="5400000" flipV="1">
                <a:off x="2615219" y="2346873"/>
                <a:ext cx="1524000" cy="1859281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Arrow Connector 258"/>
              <p:cNvCxnSpPr/>
              <p:nvPr/>
            </p:nvCxnSpPr>
            <p:spPr>
              <a:xfrm rot="5400000" flipV="1">
                <a:off x="2196119" y="2765973"/>
                <a:ext cx="2362200" cy="1859281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Arrow Connector 259"/>
              <p:cNvCxnSpPr/>
              <p:nvPr/>
            </p:nvCxnSpPr>
            <p:spPr>
              <a:xfrm rot="5400000" flipH="1" flipV="1">
                <a:off x="3034319" y="2613573"/>
                <a:ext cx="685800" cy="1859281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Arrow Connector 260"/>
              <p:cNvCxnSpPr/>
              <p:nvPr/>
            </p:nvCxnSpPr>
            <p:spPr>
              <a:xfrm rot="5400000" flipV="1">
                <a:off x="3301019" y="3032673"/>
                <a:ext cx="152400" cy="1859281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Arrow Connector 261"/>
              <p:cNvCxnSpPr/>
              <p:nvPr/>
            </p:nvCxnSpPr>
            <p:spPr>
              <a:xfrm rot="5400000" flipV="1">
                <a:off x="2881919" y="3451773"/>
                <a:ext cx="990600" cy="1859281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Arrow Connector 262"/>
              <p:cNvCxnSpPr>
                <a:stCxn id="302" idx="0"/>
              </p:cNvCxnSpPr>
              <p:nvPr/>
            </p:nvCxnSpPr>
            <p:spPr>
              <a:xfrm rot="5400000" flipH="1" flipV="1">
                <a:off x="2296245" y="3375358"/>
                <a:ext cx="2185658" cy="1835569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Arrow Connector 263"/>
              <p:cNvCxnSpPr/>
              <p:nvPr/>
            </p:nvCxnSpPr>
            <p:spPr>
              <a:xfrm rot="5400000" flipH="1" flipV="1">
                <a:off x="2730927" y="3795021"/>
                <a:ext cx="1332439" cy="1819425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Arrow Connector 264"/>
              <p:cNvCxnSpPr>
                <a:stCxn id="302" idx="0"/>
              </p:cNvCxnSpPr>
              <p:nvPr/>
            </p:nvCxnSpPr>
            <p:spPr>
              <a:xfrm rot="5400000" flipH="1" flipV="1">
                <a:off x="3134445" y="4213558"/>
                <a:ext cx="509258" cy="1835569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/>
            <p:cNvGrpSpPr/>
            <p:nvPr/>
          </p:nvGrpSpPr>
          <p:grpSpPr>
            <a:xfrm>
              <a:off x="1399382" y="1978991"/>
              <a:ext cx="362398" cy="4193123"/>
              <a:chOff x="1246982" y="1826591"/>
              <a:chExt cx="362398" cy="4193123"/>
            </a:xfrm>
          </p:grpSpPr>
          <p:sp>
            <p:nvSpPr>
              <p:cNvPr id="267" name="Rectangle 266"/>
              <p:cNvSpPr/>
              <p:nvPr/>
            </p:nvSpPr>
            <p:spPr>
              <a:xfrm rot="5400000">
                <a:off x="1236619" y="1836954"/>
                <a:ext cx="383123" cy="362397"/>
              </a:xfrm>
              <a:prstGeom prst="rect">
                <a:avLst/>
              </a:prstGeom>
              <a:gradFill rotWithShape="1">
                <a:gsLst>
                  <a:gs pos="0">
                    <a:srgbClr val="C0504D">
                      <a:shade val="51000"/>
                      <a:satMod val="130000"/>
                    </a:srgbClr>
                  </a:gs>
                  <a:gs pos="80000">
                    <a:srgbClr val="C0504D">
                      <a:shade val="93000"/>
                      <a:satMod val="130000"/>
                    </a:srgbClr>
                  </a:gs>
                  <a:gs pos="100000">
                    <a:srgbClr val="C0504D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rtlCol="0" anchor="ctr"/>
              <a:lstStyle/>
              <a:p>
                <a:pPr algn="ctr" defTabSz="914400">
                  <a:defRPr/>
                </a:pPr>
                <a:r>
                  <a:rPr lang="en-US" sz="1200" kern="0" dirty="0">
                    <a:solidFill>
                      <a:schemeClr val="bg1"/>
                    </a:solidFill>
                    <a:latin typeface="Calibri"/>
                  </a:rPr>
                  <a:t>H1</a:t>
                </a:r>
              </a:p>
            </p:txBody>
          </p:sp>
          <p:sp>
            <p:nvSpPr>
              <p:cNvPr id="268" name="Rectangle 267"/>
              <p:cNvSpPr/>
              <p:nvPr/>
            </p:nvSpPr>
            <p:spPr>
              <a:xfrm rot="5400000">
                <a:off x="1236619" y="2294154"/>
                <a:ext cx="383123" cy="362397"/>
              </a:xfrm>
              <a:prstGeom prst="rect">
                <a:avLst/>
              </a:prstGeom>
              <a:gradFill rotWithShape="1">
                <a:gsLst>
                  <a:gs pos="0">
                    <a:srgbClr val="C0504D">
                      <a:shade val="51000"/>
                      <a:satMod val="130000"/>
                    </a:srgbClr>
                  </a:gs>
                  <a:gs pos="80000">
                    <a:srgbClr val="C0504D">
                      <a:shade val="93000"/>
                      <a:satMod val="130000"/>
                    </a:srgbClr>
                  </a:gs>
                  <a:gs pos="100000">
                    <a:srgbClr val="C0504D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rtlCol="0" anchor="ctr"/>
              <a:lstStyle/>
              <a:p>
                <a:pPr algn="ctr" defTabSz="914400">
                  <a:defRPr/>
                </a:pPr>
                <a:r>
                  <a:rPr lang="en-US" sz="1200" kern="0" dirty="0">
                    <a:solidFill>
                      <a:schemeClr val="bg1"/>
                    </a:solidFill>
                    <a:latin typeface="Calibri"/>
                  </a:rPr>
                  <a:t>H2</a:t>
                </a:r>
              </a:p>
            </p:txBody>
          </p:sp>
          <p:sp>
            <p:nvSpPr>
              <p:cNvPr id="269" name="Rectangle 268"/>
              <p:cNvSpPr/>
              <p:nvPr/>
            </p:nvSpPr>
            <p:spPr>
              <a:xfrm rot="5400000">
                <a:off x="1236619" y="2751354"/>
                <a:ext cx="383123" cy="362397"/>
              </a:xfrm>
              <a:prstGeom prst="rect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r>
                  <a:rPr lang="en-US" sz="1200" kern="0" dirty="0">
                    <a:solidFill>
                      <a:schemeClr val="bg1"/>
                    </a:solidFill>
                    <a:latin typeface="Calibri"/>
                  </a:rPr>
                  <a:t>H3</a:t>
                </a:r>
              </a:p>
            </p:txBody>
          </p:sp>
          <p:sp>
            <p:nvSpPr>
              <p:cNvPr id="270" name="Rectangle 269"/>
              <p:cNvSpPr/>
              <p:nvPr/>
            </p:nvSpPr>
            <p:spPr>
              <a:xfrm rot="5400000">
                <a:off x="1236619" y="3286877"/>
                <a:ext cx="383123" cy="362397"/>
              </a:xfrm>
              <a:prstGeom prst="rect">
                <a:avLst/>
              </a:prstGeom>
              <a:gradFill rotWithShape="1">
                <a:gsLst>
                  <a:gs pos="0">
                    <a:srgbClr val="C0504D">
                      <a:shade val="51000"/>
                      <a:satMod val="130000"/>
                    </a:srgbClr>
                  </a:gs>
                  <a:gs pos="80000">
                    <a:srgbClr val="C0504D">
                      <a:shade val="93000"/>
                      <a:satMod val="130000"/>
                    </a:srgbClr>
                  </a:gs>
                  <a:gs pos="100000">
                    <a:srgbClr val="C0504D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rtlCol="0" anchor="ctr"/>
              <a:lstStyle/>
              <a:p>
                <a:pPr algn="ctr" defTabSz="914400"/>
                <a:r>
                  <a:rPr lang="en-US" sz="1200" kern="0" dirty="0">
                    <a:solidFill>
                      <a:schemeClr val="bg1"/>
                    </a:solidFill>
                    <a:latin typeface="Calibri"/>
                  </a:rPr>
                  <a:t>H4</a:t>
                </a:r>
              </a:p>
            </p:txBody>
          </p:sp>
          <p:sp>
            <p:nvSpPr>
              <p:cNvPr id="271" name="Rectangle 270"/>
              <p:cNvSpPr/>
              <p:nvPr/>
            </p:nvSpPr>
            <p:spPr>
              <a:xfrm rot="5400000">
                <a:off x="1236619" y="3744077"/>
                <a:ext cx="383123" cy="362397"/>
              </a:xfrm>
              <a:prstGeom prst="rect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r>
                  <a:rPr lang="en-US" sz="1200" kern="0" dirty="0">
                    <a:solidFill>
                      <a:schemeClr val="bg1"/>
                    </a:solidFill>
                    <a:latin typeface="Calibri"/>
                  </a:rPr>
                  <a:t>H5</a:t>
                </a:r>
              </a:p>
            </p:txBody>
          </p:sp>
          <p:sp>
            <p:nvSpPr>
              <p:cNvPr id="272" name="Rectangle 271"/>
              <p:cNvSpPr/>
              <p:nvPr/>
            </p:nvSpPr>
            <p:spPr>
              <a:xfrm rot="5400000">
                <a:off x="1236619" y="4201277"/>
                <a:ext cx="383123" cy="362397"/>
              </a:xfrm>
              <a:prstGeom prst="rect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r>
                  <a:rPr lang="en-US" sz="1200" kern="0" dirty="0">
                    <a:solidFill>
                      <a:schemeClr val="bg1"/>
                    </a:solidFill>
                    <a:latin typeface="Calibri"/>
                  </a:rPr>
                  <a:t>H6</a:t>
                </a:r>
              </a:p>
            </p:txBody>
          </p:sp>
          <p:sp>
            <p:nvSpPr>
              <p:cNvPr id="273" name="Rectangle 272"/>
              <p:cNvSpPr/>
              <p:nvPr/>
            </p:nvSpPr>
            <p:spPr>
              <a:xfrm rot="5400000">
                <a:off x="1236620" y="4732554"/>
                <a:ext cx="383123" cy="362397"/>
              </a:xfrm>
              <a:prstGeom prst="rect">
                <a:avLst/>
              </a:prstGeom>
              <a:gradFill rotWithShape="1">
                <a:gsLst>
                  <a:gs pos="0">
                    <a:srgbClr val="C0504D">
                      <a:shade val="51000"/>
                      <a:satMod val="130000"/>
                    </a:srgbClr>
                  </a:gs>
                  <a:gs pos="80000">
                    <a:srgbClr val="C0504D">
                      <a:shade val="93000"/>
                      <a:satMod val="130000"/>
                    </a:srgbClr>
                  </a:gs>
                  <a:gs pos="100000">
                    <a:srgbClr val="C0504D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rtlCol="0" anchor="ctr"/>
              <a:lstStyle/>
              <a:p>
                <a:pPr algn="ctr" defTabSz="914400">
                  <a:defRPr/>
                </a:pPr>
                <a:r>
                  <a:rPr lang="en-US" sz="1200" kern="0" dirty="0">
                    <a:solidFill>
                      <a:schemeClr val="bg1"/>
                    </a:solidFill>
                    <a:latin typeface="Calibri"/>
                  </a:rPr>
                  <a:t>H7</a:t>
                </a:r>
              </a:p>
            </p:txBody>
          </p:sp>
          <p:sp>
            <p:nvSpPr>
              <p:cNvPr id="274" name="Rectangle 273"/>
              <p:cNvSpPr/>
              <p:nvPr/>
            </p:nvSpPr>
            <p:spPr>
              <a:xfrm rot="5400000">
                <a:off x="1236620" y="5189754"/>
                <a:ext cx="383123" cy="362397"/>
              </a:xfrm>
              <a:prstGeom prst="rect">
                <a:avLst/>
              </a:prstGeom>
              <a:gradFill rotWithShape="1">
                <a:gsLst>
                  <a:gs pos="0">
                    <a:srgbClr val="C0504D">
                      <a:shade val="51000"/>
                      <a:satMod val="130000"/>
                    </a:srgbClr>
                  </a:gs>
                  <a:gs pos="80000">
                    <a:srgbClr val="C0504D">
                      <a:shade val="93000"/>
                      <a:satMod val="130000"/>
                    </a:srgbClr>
                  </a:gs>
                  <a:gs pos="100000">
                    <a:srgbClr val="C0504D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rtlCol="0" anchor="ctr"/>
              <a:lstStyle/>
              <a:p>
                <a:pPr algn="ctr" defTabSz="914400">
                  <a:defRPr/>
                </a:pPr>
                <a:r>
                  <a:rPr lang="en-US" sz="1200" kern="0" dirty="0">
                    <a:solidFill>
                      <a:schemeClr val="bg1"/>
                    </a:solidFill>
                    <a:latin typeface="Calibri"/>
                  </a:rPr>
                  <a:t>H8</a:t>
                </a:r>
              </a:p>
            </p:txBody>
          </p:sp>
          <p:sp>
            <p:nvSpPr>
              <p:cNvPr id="275" name="Rectangle 274"/>
              <p:cNvSpPr/>
              <p:nvPr/>
            </p:nvSpPr>
            <p:spPr>
              <a:xfrm rot="5400000">
                <a:off x="1236620" y="5646954"/>
                <a:ext cx="383123" cy="362397"/>
              </a:xfrm>
              <a:prstGeom prst="rect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r>
                  <a:rPr lang="en-US" sz="1200" kern="0" dirty="0">
                    <a:solidFill>
                      <a:schemeClr val="bg1"/>
                    </a:solidFill>
                    <a:latin typeface="Calibri"/>
                  </a:rPr>
                  <a:t>H9</a:t>
                </a:r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1761779" y="2170553"/>
              <a:ext cx="914401" cy="3810000"/>
              <a:chOff x="1609379" y="2018153"/>
              <a:chExt cx="914401" cy="3810000"/>
            </a:xfrm>
          </p:grpSpPr>
          <p:cxnSp>
            <p:nvCxnSpPr>
              <p:cNvPr id="277" name="Straight Connector 276"/>
              <p:cNvCxnSpPr>
                <a:stCxn id="267" idx="0"/>
              </p:cNvCxnSpPr>
              <p:nvPr/>
            </p:nvCxnSpPr>
            <p:spPr>
              <a:xfrm rot="5400000" flipV="1">
                <a:off x="1840366" y="1787166"/>
                <a:ext cx="452426" cy="9144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>
                <a:stCxn id="268" idx="0"/>
              </p:cNvCxnSpPr>
              <p:nvPr/>
            </p:nvCxnSpPr>
            <p:spPr>
              <a:xfrm rot="5400000" flipH="1" flipV="1">
                <a:off x="2064192" y="2015766"/>
                <a:ext cx="4774" cy="9144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>
                <a:stCxn id="269" idx="0"/>
              </p:cNvCxnSpPr>
              <p:nvPr/>
            </p:nvCxnSpPr>
            <p:spPr>
              <a:xfrm rot="5400000" flipH="1" flipV="1">
                <a:off x="1835592" y="2244366"/>
                <a:ext cx="461974" cy="9144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>
                <a:stCxn id="270" idx="0"/>
              </p:cNvCxnSpPr>
              <p:nvPr/>
            </p:nvCxnSpPr>
            <p:spPr>
              <a:xfrm rot="5400000" flipV="1">
                <a:off x="1841427" y="3236027"/>
                <a:ext cx="450303" cy="9144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>
                <a:stCxn id="271" idx="0"/>
              </p:cNvCxnSpPr>
              <p:nvPr/>
            </p:nvCxnSpPr>
            <p:spPr>
              <a:xfrm rot="5400000" flipH="1" flipV="1">
                <a:off x="2063130" y="3464627"/>
                <a:ext cx="6897" cy="9144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/>
              <p:cNvCxnSpPr>
                <a:stCxn id="272" idx="0"/>
              </p:cNvCxnSpPr>
              <p:nvPr/>
            </p:nvCxnSpPr>
            <p:spPr>
              <a:xfrm rot="5400000" flipH="1" flipV="1">
                <a:off x="1834530" y="3693227"/>
                <a:ext cx="464097" cy="9144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/>
              <p:cNvCxnSpPr>
                <a:stCxn id="273" idx="0"/>
              </p:cNvCxnSpPr>
              <p:nvPr/>
            </p:nvCxnSpPr>
            <p:spPr>
              <a:xfrm rot="5400000" flipV="1">
                <a:off x="1840367" y="4682766"/>
                <a:ext cx="452426" cy="9144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/>
              <p:cNvCxnSpPr>
                <a:stCxn id="274" idx="0"/>
              </p:cNvCxnSpPr>
              <p:nvPr/>
            </p:nvCxnSpPr>
            <p:spPr>
              <a:xfrm rot="5400000" flipH="1" flipV="1">
                <a:off x="2064193" y="4911366"/>
                <a:ext cx="4774" cy="9144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/>
              <p:cNvCxnSpPr>
                <a:stCxn id="275" idx="0"/>
              </p:cNvCxnSpPr>
              <p:nvPr/>
            </p:nvCxnSpPr>
            <p:spPr>
              <a:xfrm rot="5400000" flipH="1" flipV="1">
                <a:off x="1835593" y="5139966"/>
                <a:ext cx="461974" cy="9144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6" name="Group 285"/>
            <p:cNvGrpSpPr/>
            <p:nvPr/>
          </p:nvGrpSpPr>
          <p:grpSpPr>
            <a:xfrm>
              <a:off x="2510679" y="2172310"/>
              <a:ext cx="251499" cy="3810492"/>
              <a:chOff x="2358279" y="2019910"/>
              <a:chExt cx="251499" cy="3810492"/>
            </a:xfrm>
          </p:grpSpPr>
          <p:grpSp>
            <p:nvGrpSpPr>
              <p:cNvPr id="287" name="Group 286"/>
              <p:cNvGrpSpPr/>
              <p:nvPr/>
            </p:nvGrpSpPr>
            <p:grpSpPr>
              <a:xfrm rot="5400000">
                <a:off x="1999169" y="2387511"/>
                <a:ext cx="978209" cy="243008"/>
                <a:chOff x="5220661" y="3675707"/>
                <a:chExt cx="978209" cy="243008"/>
              </a:xfrm>
            </p:grpSpPr>
            <p:sp>
              <p:nvSpPr>
                <p:cNvPr id="332" name="Rectangle 331"/>
                <p:cNvSpPr/>
                <p:nvPr/>
              </p:nvSpPr>
              <p:spPr>
                <a:xfrm>
                  <a:off x="5220661" y="3675707"/>
                  <a:ext cx="978209" cy="243008"/>
                </a:xfrm>
                <a:prstGeom prst="rect">
                  <a:avLst/>
                </a:prstGeom>
                <a:ln>
                  <a:solidFill>
                    <a:schemeClr val="tx2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33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247331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4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247331" y="3805705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5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339542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6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339542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7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431754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8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431754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9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523965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0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523965" y="3805703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1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616121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2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616121" y="3805705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3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708333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4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708333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5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00544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6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00544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7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92756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8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92756" y="3805703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9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986833" y="3716979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50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986833" y="3805703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51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6079045" y="3716979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52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6079045" y="3805702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88" name="Group 287"/>
              <p:cNvGrpSpPr/>
              <p:nvPr/>
            </p:nvGrpSpPr>
            <p:grpSpPr>
              <a:xfrm rot="5400000">
                <a:off x="1999169" y="3808905"/>
                <a:ext cx="978209" cy="243008"/>
                <a:chOff x="5220661" y="3675707"/>
                <a:chExt cx="978209" cy="243008"/>
              </a:xfrm>
            </p:grpSpPr>
            <p:sp>
              <p:nvSpPr>
                <p:cNvPr id="311" name="Rectangle 310"/>
                <p:cNvSpPr/>
                <p:nvPr/>
              </p:nvSpPr>
              <p:spPr>
                <a:xfrm>
                  <a:off x="5220661" y="3675707"/>
                  <a:ext cx="978209" cy="243008"/>
                </a:xfrm>
                <a:prstGeom prst="rect">
                  <a:avLst/>
                </a:prstGeom>
                <a:ln>
                  <a:solidFill>
                    <a:schemeClr val="tx2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12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247331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3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247331" y="3805705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4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339542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5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339542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6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431754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7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431754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8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523965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9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523965" y="3805703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0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616121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1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616121" y="3805705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2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708333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3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708333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4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00544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5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00544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6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92756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7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92756" y="3805703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8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986833" y="3716979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9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986833" y="3805703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0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6079045" y="3716979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1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6079045" y="3805702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89" name="Group 288"/>
              <p:cNvGrpSpPr/>
              <p:nvPr/>
            </p:nvGrpSpPr>
            <p:grpSpPr>
              <a:xfrm rot="5400000">
                <a:off x="1990678" y="5219794"/>
                <a:ext cx="978209" cy="243008"/>
                <a:chOff x="5220661" y="3675707"/>
                <a:chExt cx="978209" cy="243008"/>
              </a:xfrm>
            </p:grpSpPr>
            <p:sp>
              <p:nvSpPr>
                <p:cNvPr id="290" name="Rectangle 289"/>
                <p:cNvSpPr/>
                <p:nvPr/>
              </p:nvSpPr>
              <p:spPr>
                <a:xfrm>
                  <a:off x="5220661" y="3675707"/>
                  <a:ext cx="978209" cy="243008"/>
                </a:xfrm>
                <a:prstGeom prst="rect">
                  <a:avLst/>
                </a:prstGeom>
                <a:ln>
                  <a:solidFill>
                    <a:schemeClr val="tx2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91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247331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92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247331" y="3805705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93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339542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94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339542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95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431754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96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431754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97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523965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98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523965" y="3805703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99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616121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0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616121" y="3805705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1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708333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2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708333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3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00544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4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00544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5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92756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6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92756" y="3805703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986833" y="3716979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8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986833" y="3805703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9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6079045" y="3716979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0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6079045" y="3805702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255" name="Group 254"/>
          <p:cNvGrpSpPr/>
          <p:nvPr/>
        </p:nvGrpSpPr>
        <p:grpSpPr>
          <a:xfrm>
            <a:off x="3971579" y="2514514"/>
            <a:ext cx="1859281" cy="2871458"/>
            <a:chOff x="2447578" y="2514514"/>
            <a:chExt cx="1859281" cy="2871458"/>
          </a:xfrm>
        </p:grpSpPr>
        <p:cxnSp>
          <p:nvCxnSpPr>
            <p:cNvPr id="9" name="Straight Arrow Connector 8"/>
            <p:cNvCxnSpPr/>
            <p:nvPr/>
          </p:nvCxnSpPr>
          <p:spPr>
            <a:xfrm rot="5400000" flipV="1">
              <a:off x="3034319" y="1927773"/>
              <a:ext cx="6858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rot="5400000" flipV="1">
              <a:off x="2615219" y="2346873"/>
              <a:ext cx="15240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rot="5400000" flipV="1">
              <a:off x="2196119" y="2765973"/>
              <a:ext cx="23622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5400000" flipH="1" flipV="1">
              <a:off x="3034319" y="2613573"/>
              <a:ext cx="6858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rot="5400000" flipV="1">
              <a:off x="3301019" y="3032673"/>
              <a:ext cx="1524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5400000" flipV="1">
              <a:off x="2881919" y="3451773"/>
              <a:ext cx="9906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52" idx="0"/>
            </p:cNvCxnSpPr>
            <p:nvPr/>
          </p:nvCxnSpPr>
          <p:spPr>
            <a:xfrm rot="5400000" flipH="1" flipV="1">
              <a:off x="2296245" y="3375358"/>
              <a:ext cx="2185658" cy="1835569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rot="5400000" flipH="1" flipV="1">
              <a:off x="2730927" y="3795021"/>
              <a:ext cx="1332439" cy="1819425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52" idx="0"/>
            </p:cNvCxnSpPr>
            <p:nvPr/>
          </p:nvCxnSpPr>
          <p:spPr>
            <a:xfrm rot="5400000" flipH="1" flipV="1">
              <a:off x="3134445" y="4213558"/>
              <a:ext cx="509258" cy="1835569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2" name="Group 251"/>
          <p:cNvGrpSpPr/>
          <p:nvPr/>
        </p:nvGrpSpPr>
        <p:grpSpPr>
          <a:xfrm>
            <a:off x="2761802" y="1826592"/>
            <a:ext cx="362398" cy="4193123"/>
            <a:chOff x="1246982" y="1826591"/>
            <a:chExt cx="362398" cy="4193123"/>
          </a:xfrm>
        </p:grpSpPr>
        <p:sp>
          <p:nvSpPr>
            <p:cNvPr id="7" name="Rectangle 6"/>
            <p:cNvSpPr/>
            <p:nvPr/>
          </p:nvSpPr>
          <p:spPr>
            <a:xfrm rot="5400000">
              <a:off x="1236619" y="1836954"/>
              <a:ext cx="383123" cy="362397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kern="0" dirty="0">
                  <a:solidFill>
                    <a:schemeClr val="bg1"/>
                  </a:solidFill>
                  <a:latin typeface="Calibri"/>
                </a:rPr>
                <a:t>H1</a:t>
              </a:r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1236619" y="2294154"/>
              <a:ext cx="383123" cy="362397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kern="0" dirty="0">
                  <a:solidFill>
                    <a:schemeClr val="bg1"/>
                  </a:solidFill>
                  <a:latin typeface="Calibri"/>
                </a:rPr>
                <a:t>H2</a:t>
              </a:r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1236619" y="2751354"/>
              <a:ext cx="383123" cy="362397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kern="0" dirty="0">
                  <a:solidFill>
                    <a:schemeClr val="bg1"/>
                  </a:solidFill>
                  <a:latin typeface="Calibri"/>
                </a:rPr>
                <a:t>H3</a:t>
              </a:r>
            </a:p>
          </p:txBody>
        </p:sp>
        <p:sp>
          <p:nvSpPr>
            <p:cNvPr id="22" name="Rectangle 21"/>
            <p:cNvSpPr/>
            <p:nvPr/>
          </p:nvSpPr>
          <p:spPr>
            <a:xfrm rot="5400000">
              <a:off x="1236619" y="3286877"/>
              <a:ext cx="383123" cy="362397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defTabSz="914400"/>
              <a:r>
                <a:rPr lang="en-US" sz="1200" kern="0" dirty="0">
                  <a:solidFill>
                    <a:schemeClr val="bg1"/>
                  </a:solidFill>
                  <a:latin typeface="Calibri"/>
                </a:rPr>
                <a:t>H4</a:t>
              </a:r>
            </a:p>
          </p:txBody>
        </p:sp>
        <p:sp>
          <p:nvSpPr>
            <p:cNvPr id="24" name="Rectangle 23"/>
            <p:cNvSpPr/>
            <p:nvPr/>
          </p:nvSpPr>
          <p:spPr>
            <a:xfrm rot="5400000">
              <a:off x="1236619" y="3744077"/>
              <a:ext cx="383123" cy="362397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kern="0" dirty="0">
                  <a:solidFill>
                    <a:schemeClr val="bg1"/>
                  </a:solidFill>
                  <a:latin typeface="Calibri"/>
                </a:rPr>
                <a:t>H5</a:t>
              </a:r>
            </a:p>
          </p:txBody>
        </p:sp>
        <p:sp>
          <p:nvSpPr>
            <p:cNvPr id="25" name="Rectangle 24"/>
            <p:cNvSpPr/>
            <p:nvPr/>
          </p:nvSpPr>
          <p:spPr>
            <a:xfrm rot="5400000">
              <a:off x="1236619" y="4201277"/>
              <a:ext cx="383123" cy="362397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sz="1200" kern="0" dirty="0">
                  <a:solidFill>
                    <a:schemeClr val="bg1"/>
                  </a:solidFill>
                  <a:latin typeface="Calibri"/>
                </a:rPr>
                <a:t>H6</a:t>
              </a:r>
            </a:p>
          </p:txBody>
        </p:sp>
        <p:sp>
          <p:nvSpPr>
            <p:cNvPr id="33" name="Rectangle 32"/>
            <p:cNvSpPr/>
            <p:nvPr/>
          </p:nvSpPr>
          <p:spPr>
            <a:xfrm rot="5400000">
              <a:off x="1236620" y="4732554"/>
              <a:ext cx="383123" cy="362397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kern="0" dirty="0">
                  <a:solidFill>
                    <a:schemeClr val="bg1"/>
                  </a:solidFill>
                  <a:latin typeface="Calibri"/>
                </a:rPr>
                <a:t>H7</a:t>
              </a:r>
            </a:p>
          </p:txBody>
        </p:sp>
        <p:sp>
          <p:nvSpPr>
            <p:cNvPr id="35" name="Rectangle 34"/>
            <p:cNvSpPr/>
            <p:nvPr/>
          </p:nvSpPr>
          <p:spPr>
            <a:xfrm rot="5400000">
              <a:off x="1236620" y="5189754"/>
              <a:ext cx="383123" cy="362397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kern="0" dirty="0">
                  <a:solidFill>
                    <a:schemeClr val="bg1"/>
                  </a:solidFill>
                  <a:latin typeface="Calibri"/>
                </a:rPr>
                <a:t>H8</a:t>
              </a:r>
            </a:p>
          </p:txBody>
        </p:sp>
        <p:sp>
          <p:nvSpPr>
            <p:cNvPr id="36" name="Rectangle 35"/>
            <p:cNvSpPr/>
            <p:nvPr/>
          </p:nvSpPr>
          <p:spPr>
            <a:xfrm rot="5400000">
              <a:off x="1236620" y="5646954"/>
              <a:ext cx="383123" cy="362397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kern="0" dirty="0">
                  <a:solidFill>
                    <a:schemeClr val="bg1"/>
                  </a:solidFill>
                  <a:latin typeface="Calibri"/>
                </a:rPr>
                <a:t>H9</a:t>
              </a:r>
            </a:p>
          </p:txBody>
        </p:sp>
      </p:grpSp>
      <p:grpSp>
        <p:nvGrpSpPr>
          <p:cNvPr id="254" name="Group 253"/>
          <p:cNvGrpSpPr/>
          <p:nvPr/>
        </p:nvGrpSpPr>
        <p:grpSpPr>
          <a:xfrm>
            <a:off x="3124200" y="2018153"/>
            <a:ext cx="914401" cy="3810000"/>
            <a:chOff x="1600199" y="2018153"/>
            <a:chExt cx="914401" cy="3810000"/>
          </a:xfrm>
        </p:grpSpPr>
        <p:cxnSp>
          <p:nvCxnSpPr>
            <p:cNvPr id="8" name="Straight Connector 7"/>
            <p:cNvCxnSpPr>
              <a:stCxn id="7" idx="0"/>
            </p:cNvCxnSpPr>
            <p:nvPr/>
          </p:nvCxnSpPr>
          <p:spPr>
            <a:xfrm rot="5400000" flipV="1">
              <a:off x="1831186" y="1787166"/>
              <a:ext cx="452426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8" idx="0"/>
            </p:cNvCxnSpPr>
            <p:nvPr/>
          </p:nvCxnSpPr>
          <p:spPr>
            <a:xfrm rot="5400000" flipH="1" flipV="1">
              <a:off x="2055012" y="2015766"/>
              <a:ext cx="4774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9" idx="0"/>
            </p:cNvCxnSpPr>
            <p:nvPr/>
          </p:nvCxnSpPr>
          <p:spPr>
            <a:xfrm rot="5400000" flipH="1" flipV="1">
              <a:off x="1826412" y="2244366"/>
              <a:ext cx="461974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2" idx="0"/>
            </p:cNvCxnSpPr>
            <p:nvPr/>
          </p:nvCxnSpPr>
          <p:spPr>
            <a:xfrm rot="5400000" flipV="1">
              <a:off x="1832247" y="3236027"/>
              <a:ext cx="450303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4" idx="0"/>
            </p:cNvCxnSpPr>
            <p:nvPr/>
          </p:nvCxnSpPr>
          <p:spPr>
            <a:xfrm rot="5400000" flipH="1" flipV="1">
              <a:off x="2053950" y="3464627"/>
              <a:ext cx="6897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25" idx="0"/>
            </p:cNvCxnSpPr>
            <p:nvPr/>
          </p:nvCxnSpPr>
          <p:spPr>
            <a:xfrm rot="5400000" flipH="1" flipV="1">
              <a:off x="1825350" y="3693227"/>
              <a:ext cx="464097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33" idx="0"/>
            </p:cNvCxnSpPr>
            <p:nvPr/>
          </p:nvCxnSpPr>
          <p:spPr>
            <a:xfrm rot="5400000" flipV="1">
              <a:off x="1831187" y="4682766"/>
              <a:ext cx="452426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35" idx="0"/>
            </p:cNvCxnSpPr>
            <p:nvPr/>
          </p:nvCxnSpPr>
          <p:spPr>
            <a:xfrm rot="5400000" flipH="1" flipV="1">
              <a:off x="2055013" y="4911366"/>
              <a:ext cx="4774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36" idx="0"/>
            </p:cNvCxnSpPr>
            <p:nvPr/>
          </p:nvCxnSpPr>
          <p:spPr>
            <a:xfrm rot="5400000" flipH="1" flipV="1">
              <a:off x="1826413" y="5139966"/>
              <a:ext cx="461974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3" name="Group 252"/>
          <p:cNvGrpSpPr/>
          <p:nvPr/>
        </p:nvGrpSpPr>
        <p:grpSpPr>
          <a:xfrm>
            <a:off x="3882280" y="2019910"/>
            <a:ext cx="251499" cy="3810492"/>
            <a:chOff x="2358279" y="2019910"/>
            <a:chExt cx="251499" cy="3810492"/>
          </a:xfrm>
        </p:grpSpPr>
        <p:grpSp>
          <p:nvGrpSpPr>
            <p:cNvPr id="29" name="Group 28"/>
            <p:cNvGrpSpPr/>
            <p:nvPr/>
          </p:nvGrpSpPr>
          <p:grpSpPr>
            <a:xfrm rot="5400000">
              <a:off x="1999169" y="2387511"/>
              <a:ext cx="978209" cy="243008"/>
              <a:chOff x="5220661" y="3675707"/>
              <a:chExt cx="978209" cy="243008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5220661" y="3675707"/>
                <a:ext cx="978209" cy="243008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1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247331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247331" y="3805705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3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339542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4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339542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5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431754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6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431754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7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523965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8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523965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9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616121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0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616121" y="3805705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1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708333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708333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00544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00544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92756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6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92756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7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986833" y="3716979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8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986833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9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6079045" y="3716979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0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6079045" y="3805702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0" name="Group 29"/>
            <p:cNvGrpSpPr/>
            <p:nvPr/>
          </p:nvGrpSpPr>
          <p:grpSpPr>
            <a:xfrm rot="5400000">
              <a:off x="1999169" y="3808905"/>
              <a:ext cx="978209" cy="243008"/>
              <a:chOff x="5220661" y="3675707"/>
              <a:chExt cx="978209" cy="243008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5220661" y="3675707"/>
                <a:ext cx="978209" cy="243008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0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247331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247331" y="3805705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339542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339542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4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431754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431754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523965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523965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616121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616121" y="3805705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708333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708333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2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00544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3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00544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4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92756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5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92756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6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986833" y="3716979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7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986833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6079045" y="3716979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6079045" y="3805702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9" name="Group 38"/>
            <p:cNvGrpSpPr/>
            <p:nvPr/>
          </p:nvGrpSpPr>
          <p:grpSpPr>
            <a:xfrm rot="5400000">
              <a:off x="1990678" y="5219794"/>
              <a:ext cx="978209" cy="243008"/>
              <a:chOff x="5220661" y="3675707"/>
              <a:chExt cx="978209" cy="243008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5220661" y="3675707"/>
                <a:ext cx="978209" cy="243008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1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247331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247331" y="3805705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339542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339542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431754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431754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523965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523965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616121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616121" y="3805705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708333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708333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00544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00544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92756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92756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7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986833" y="3716979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8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986833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9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6079045" y="3716979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0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6079045" y="3805702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8" name="Group 27"/>
          <p:cNvGrpSpPr/>
          <p:nvPr/>
        </p:nvGrpSpPr>
        <p:grpSpPr>
          <a:xfrm rot="5400000">
            <a:off x="5731128" y="2829409"/>
            <a:ext cx="545969" cy="678181"/>
            <a:chOff x="1027560" y="1988818"/>
            <a:chExt cx="545969" cy="678181"/>
          </a:xfrm>
        </p:grpSpPr>
        <p:sp>
          <p:nvSpPr>
            <p:cNvPr id="111" name="Cube 110"/>
            <p:cNvSpPr/>
            <p:nvPr/>
          </p:nvSpPr>
          <p:spPr>
            <a:xfrm flipH="1">
              <a:off x="1027560" y="1988818"/>
              <a:ext cx="545969" cy="67818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71574" y="2133601"/>
              <a:ext cx="401955" cy="529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3" name="Rectangle 83"/>
            <p:cNvSpPr/>
            <p:nvPr/>
          </p:nvSpPr>
          <p:spPr>
            <a:xfrm>
              <a:off x="1028484" y="2005964"/>
              <a:ext cx="125948" cy="65341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48" h="653415">
                  <a:moveTo>
                    <a:pt x="1905" y="0"/>
                  </a:moveTo>
                  <a:lnTo>
                    <a:pt x="124043" y="121920"/>
                  </a:lnTo>
                  <a:lnTo>
                    <a:pt x="125948" y="653415"/>
                  </a:lnTo>
                  <a:lnTo>
                    <a:pt x="0" y="527685"/>
                  </a:lnTo>
                  <a:lnTo>
                    <a:pt x="190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83"/>
            <p:cNvSpPr/>
            <p:nvPr/>
          </p:nvSpPr>
          <p:spPr>
            <a:xfrm>
              <a:off x="1037545" y="1988820"/>
              <a:ext cx="520283" cy="12763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  <a:gd name="connsiteX0" fmla="*/ 1905 w 305018"/>
                <a:gd name="connsiteY0" fmla="*/ 0 h 527685"/>
                <a:gd name="connsiteX1" fmla="*/ 124043 w 305018"/>
                <a:gd name="connsiteY1" fmla="*/ 121920 h 527685"/>
                <a:gd name="connsiteX2" fmla="*/ 305018 w 305018"/>
                <a:gd name="connsiteY2" fmla="*/ 358140 h 527685"/>
                <a:gd name="connsiteX3" fmla="*/ 0 w 305018"/>
                <a:gd name="connsiteY3" fmla="*/ 527685 h 527685"/>
                <a:gd name="connsiteX4" fmla="*/ 1905 w 305018"/>
                <a:gd name="connsiteY4" fmla="*/ 0 h 527685"/>
                <a:gd name="connsiteX0" fmla="*/ 62865 w 365978"/>
                <a:gd name="connsiteY0" fmla="*/ 0 h 360045"/>
                <a:gd name="connsiteX1" fmla="*/ 185003 w 365978"/>
                <a:gd name="connsiteY1" fmla="*/ 121920 h 360045"/>
                <a:gd name="connsiteX2" fmla="*/ 365978 w 365978"/>
                <a:gd name="connsiteY2" fmla="*/ 358140 h 360045"/>
                <a:gd name="connsiteX3" fmla="*/ 0 w 365978"/>
                <a:gd name="connsiteY3" fmla="*/ 360045 h 360045"/>
                <a:gd name="connsiteX4" fmla="*/ 62865 w 365978"/>
                <a:gd name="connsiteY4" fmla="*/ 0 h 360045"/>
                <a:gd name="connsiteX0" fmla="*/ 0 w 489803"/>
                <a:gd name="connsiteY0" fmla="*/ 123825 h 238125"/>
                <a:gd name="connsiteX1" fmla="*/ 308828 w 489803"/>
                <a:gd name="connsiteY1" fmla="*/ 0 h 238125"/>
                <a:gd name="connsiteX2" fmla="*/ 489803 w 489803"/>
                <a:gd name="connsiteY2" fmla="*/ 236220 h 238125"/>
                <a:gd name="connsiteX3" fmla="*/ 123825 w 489803"/>
                <a:gd name="connsiteY3" fmla="*/ 238125 h 238125"/>
                <a:gd name="connsiteX4" fmla="*/ 0 w 489803"/>
                <a:gd name="connsiteY4" fmla="*/ 123825 h 238125"/>
                <a:gd name="connsiteX0" fmla="*/ 0 w 489803"/>
                <a:gd name="connsiteY0" fmla="*/ 15240 h 129540"/>
                <a:gd name="connsiteX1" fmla="*/ 331688 w 489803"/>
                <a:gd name="connsiteY1" fmla="*/ 0 h 129540"/>
                <a:gd name="connsiteX2" fmla="*/ 489803 w 489803"/>
                <a:gd name="connsiteY2" fmla="*/ 127635 h 129540"/>
                <a:gd name="connsiteX3" fmla="*/ 123825 w 489803"/>
                <a:gd name="connsiteY3" fmla="*/ 129540 h 129540"/>
                <a:gd name="connsiteX4" fmla="*/ 0 w 489803"/>
                <a:gd name="connsiteY4" fmla="*/ 15240 h 129540"/>
                <a:gd name="connsiteX0" fmla="*/ 0 w 489803"/>
                <a:gd name="connsiteY0" fmla="*/ 1905 h 116205"/>
                <a:gd name="connsiteX1" fmla="*/ 385028 w 489803"/>
                <a:gd name="connsiteY1" fmla="*/ 0 h 116205"/>
                <a:gd name="connsiteX2" fmla="*/ 489803 w 489803"/>
                <a:gd name="connsiteY2" fmla="*/ 114300 h 116205"/>
                <a:gd name="connsiteX3" fmla="*/ 123825 w 489803"/>
                <a:gd name="connsiteY3" fmla="*/ 116205 h 116205"/>
                <a:gd name="connsiteX4" fmla="*/ 0 w 489803"/>
                <a:gd name="connsiteY4" fmla="*/ 1905 h 116205"/>
                <a:gd name="connsiteX0" fmla="*/ 0 w 505043"/>
                <a:gd name="connsiteY0" fmla="*/ 0 h 121920"/>
                <a:gd name="connsiteX1" fmla="*/ 400268 w 505043"/>
                <a:gd name="connsiteY1" fmla="*/ 5715 h 121920"/>
                <a:gd name="connsiteX2" fmla="*/ 505043 w 505043"/>
                <a:gd name="connsiteY2" fmla="*/ 120015 h 121920"/>
                <a:gd name="connsiteX3" fmla="*/ 139065 w 505043"/>
                <a:gd name="connsiteY3" fmla="*/ 121920 h 121920"/>
                <a:gd name="connsiteX4" fmla="*/ 0 w 505043"/>
                <a:gd name="connsiteY4" fmla="*/ 0 h 121920"/>
                <a:gd name="connsiteX0" fmla="*/ 0 w 505043"/>
                <a:gd name="connsiteY0" fmla="*/ 1905 h 123825"/>
                <a:gd name="connsiteX1" fmla="*/ 404078 w 505043"/>
                <a:gd name="connsiteY1" fmla="*/ 0 h 123825"/>
                <a:gd name="connsiteX2" fmla="*/ 505043 w 505043"/>
                <a:gd name="connsiteY2" fmla="*/ 121920 h 123825"/>
                <a:gd name="connsiteX3" fmla="*/ 139065 w 505043"/>
                <a:gd name="connsiteY3" fmla="*/ 123825 h 123825"/>
                <a:gd name="connsiteX4" fmla="*/ 0 w 505043"/>
                <a:gd name="connsiteY4" fmla="*/ 1905 h 123825"/>
                <a:gd name="connsiteX0" fmla="*/ 0 w 514568"/>
                <a:gd name="connsiteY0" fmla="*/ 1905 h 123825"/>
                <a:gd name="connsiteX1" fmla="*/ 404078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3825"/>
                <a:gd name="connsiteX1" fmla="*/ 398363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1920"/>
                <a:gd name="connsiteX1" fmla="*/ 398363 w 514568"/>
                <a:gd name="connsiteY1" fmla="*/ 0 h 121920"/>
                <a:gd name="connsiteX2" fmla="*/ 514568 w 514568"/>
                <a:gd name="connsiteY2" fmla="*/ 121920 h 121920"/>
                <a:gd name="connsiteX3" fmla="*/ 129540 w 514568"/>
                <a:gd name="connsiteY3" fmla="*/ 121920 h 121920"/>
                <a:gd name="connsiteX4" fmla="*/ 0 w 514568"/>
                <a:gd name="connsiteY4" fmla="*/ 1905 h 121920"/>
                <a:gd name="connsiteX0" fmla="*/ 0 w 520283"/>
                <a:gd name="connsiteY0" fmla="*/ 1905 h 125730"/>
                <a:gd name="connsiteX1" fmla="*/ 398363 w 520283"/>
                <a:gd name="connsiteY1" fmla="*/ 0 h 125730"/>
                <a:gd name="connsiteX2" fmla="*/ 520283 w 520283"/>
                <a:gd name="connsiteY2" fmla="*/ 125730 h 125730"/>
                <a:gd name="connsiteX3" fmla="*/ 129540 w 520283"/>
                <a:gd name="connsiteY3" fmla="*/ 121920 h 125730"/>
                <a:gd name="connsiteX4" fmla="*/ 0 w 520283"/>
                <a:gd name="connsiteY4" fmla="*/ 1905 h 125730"/>
                <a:gd name="connsiteX0" fmla="*/ 0 w 520283"/>
                <a:gd name="connsiteY0" fmla="*/ 1905 h 127635"/>
                <a:gd name="connsiteX1" fmla="*/ 398363 w 520283"/>
                <a:gd name="connsiteY1" fmla="*/ 0 h 127635"/>
                <a:gd name="connsiteX2" fmla="*/ 520283 w 520283"/>
                <a:gd name="connsiteY2" fmla="*/ 125730 h 127635"/>
                <a:gd name="connsiteX3" fmla="*/ 133350 w 520283"/>
                <a:gd name="connsiteY3" fmla="*/ 127635 h 127635"/>
                <a:gd name="connsiteX4" fmla="*/ 0 w 520283"/>
                <a:gd name="connsiteY4" fmla="*/ 1905 h 1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283" h="127635">
                  <a:moveTo>
                    <a:pt x="0" y="1905"/>
                  </a:moveTo>
                  <a:lnTo>
                    <a:pt x="398363" y="0"/>
                  </a:lnTo>
                  <a:lnTo>
                    <a:pt x="520283" y="125730"/>
                  </a:lnTo>
                  <a:lnTo>
                    <a:pt x="133350" y="127635"/>
                  </a:lnTo>
                  <a:lnTo>
                    <a:pt x="0" y="1905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 rot="5400000">
            <a:off x="5727207" y="3692744"/>
            <a:ext cx="545969" cy="678181"/>
            <a:chOff x="1027560" y="1988818"/>
            <a:chExt cx="545969" cy="678181"/>
          </a:xfrm>
        </p:grpSpPr>
        <p:sp>
          <p:nvSpPr>
            <p:cNvPr id="65" name="Cube 64"/>
            <p:cNvSpPr/>
            <p:nvPr/>
          </p:nvSpPr>
          <p:spPr>
            <a:xfrm flipH="1">
              <a:off x="1027560" y="1988818"/>
              <a:ext cx="545969" cy="67818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71574" y="2133601"/>
              <a:ext cx="401955" cy="529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Rectangle 83"/>
            <p:cNvSpPr/>
            <p:nvPr/>
          </p:nvSpPr>
          <p:spPr>
            <a:xfrm>
              <a:off x="1028484" y="2005964"/>
              <a:ext cx="125948" cy="65341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48" h="653415">
                  <a:moveTo>
                    <a:pt x="1905" y="0"/>
                  </a:moveTo>
                  <a:lnTo>
                    <a:pt x="124043" y="121920"/>
                  </a:lnTo>
                  <a:lnTo>
                    <a:pt x="125948" y="653415"/>
                  </a:lnTo>
                  <a:lnTo>
                    <a:pt x="0" y="527685"/>
                  </a:lnTo>
                  <a:lnTo>
                    <a:pt x="190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83"/>
            <p:cNvSpPr/>
            <p:nvPr/>
          </p:nvSpPr>
          <p:spPr>
            <a:xfrm>
              <a:off x="1037545" y="1988820"/>
              <a:ext cx="520283" cy="12763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  <a:gd name="connsiteX0" fmla="*/ 1905 w 305018"/>
                <a:gd name="connsiteY0" fmla="*/ 0 h 527685"/>
                <a:gd name="connsiteX1" fmla="*/ 124043 w 305018"/>
                <a:gd name="connsiteY1" fmla="*/ 121920 h 527685"/>
                <a:gd name="connsiteX2" fmla="*/ 305018 w 305018"/>
                <a:gd name="connsiteY2" fmla="*/ 358140 h 527685"/>
                <a:gd name="connsiteX3" fmla="*/ 0 w 305018"/>
                <a:gd name="connsiteY3" fmla="*/ 527685 h 527685"/>
                <a:gd name="connsiteX4" fmla="*/ 1905 w 305018"/>
                <a:gd name="connsiteY4" fmla="*/ 0 h 527685"/>
                <a:gd name="connsiteX0" fmla="*/ 62865 w 365978"/>
                <a:gd name="connsiteY0" fmla="*/ 0 h 360045"/>
                <a:gd name="connsiteX1" fmla="*/ 185003 w 365978"/>
                <a:gd name="connsiteY1" fmla="*/ 121920 h 360045"/>
                <a:gd name="connsiteX2" fmla="*/ 365978 w 365978"/>
                <a:gd name="connsiteY2" fmla="*/ 358140 h 360045"/>
                <a:gd name="connsiteX3" fmla="*/ 0 w 365978"/>
                <a:gd name="connsiteY3" fmla="*/ 360045 h 360045"/>
                <a:gd name="connsiteX4" fmla="*/ 62865 w 365978"/>
                <a:gd name="connsiteY4" fmla="*/ 0 h 360045"/>
                <a:gd name="connsiteX0" fmla="*/ 0 w 489803"/>
                <a:gd name="connsiteY0" fmla="*/ 123825 h 238125"/>
                <a:gd name="connsiteX1" fmla="*/ 308828 w 489803"/>
                <a:gd name="connsiteY1" fmla="*/ 0 h 238125"/>
                <a:gd name="connsiteX2" fmla="*/ 489803 w 489803"/>
                <a:gd name="connsiteY2" fmla="*/ 236220 h 238125"/>
                <a:gd name="connsiteX3" fmla="*/ 123825 w 489803"/>
                <a:gd name="connsiteY3" fmla="*/ 238125 h 238125"/>
                <a:gd name="connsiteX4" fmla="*/ 0 w 489803"/>
                <a:gd name="connsiteY4" fmla="*/ 123825 h 238125"/>
                <a:gd name="connsiteX0" fmla="*/ 0 w 489803"/>
                <a:gd name="connsiteY0" fmla="*/ 15240 h 129540"/>
                <a:gd name="connsiteX1" fmla="*/ 331688 w 489803"/>
                <a:gd name="connsiteY1" fmla="*/ 0 h 129540"/>
                <a:gd name="connsiteX2" fmla="*/ 489803 w 489803"/>
                <a:gd name="connsiteY2" fmla="*/ 127635 h 129540"/>
                <a:gd name="connsiteX3" fmla="*/ 123825 w 489803"/>
                <a:gd name="connsiteY3" fmla="*/ 129540 h 129540"/>
                <a:gd name="connsiteX4" fmla="*/ 0 w 489803"/>
                <a:gd name="connsiteY4" fmla="*/ 15240 h 129540"/>
                <a:gd name="connsiteX0" fmla="*/ 0 w 489803"/>
                <a:gd name="connsiteY0" fmla="*/ 1905 h 116205"/>
                <a:gd name="connsiteX1" fmla="*/ 385028 w 489803"/>
                <a:gd name="connsiteY1" fmla="*/ 0 h 116205"/>
                <a:gd name="connsiteX2" fmla="*/ 489803 w 489803"/>
                <a:gd name="connsiteY2" fmla="*/ 114300 h 116205"/>
                <a:gd name="connsiteX3" fmla="*/ 123825 w 489803"/>
                <a:gd name="connsiteY3" fmla="*/ 116205 h 116205"/>
                <a:gd name="connsiteX4" fmla="*/ 0 w 489803"/>
                <a:gd name="connsiteY4" fmla="*/ 1905 h 116205"/>
                <a:gd name="connsiteX0" fmla="*/ 0 w 505043"/>
                <a:gd name="connsiteY0" fmla="*/ 0 h 121920"/>
                <a:gd name="connsiteX1" fmla="*/ 400268 w 505043"/>
                <a:gd name="connsiteY1" fmla="*/ 5715 h 121920"/>
                <a:gd name="connsiteX2" fmla="*/ 505043 w 505043"/>
                <a:gd name="connsiteY2" fmla="*/ 120015 h 121920"/>
                <a:gd name="connsiteX3" fmla="*/ 139065 w 505043"/>
                <a:gd name="connsiteY3" fmla="*/ 121920 h 121920"/>
                <a:gd name="connsiteX4" fmla="*/ 0 w 505043"/>
                <a:gd name="connsiteY4" fmla="*/ 0 h 121920"/>
                <a:gd name="connsiteX0" fmla="*/ 0 w 505043"/>
                <a:gd name="connsiteY0" fmla="*/ 1905 h 123825"/>
                <a:gd name="connsiteX1" fmla="*/ 404078 w 505043"/>
                <a:gd name="connsiteY1" fmla="*/ 0 h 123825"/>
                <a:gd name="connsiteX2" fmla="*/ 505043 w 505043"/>
                <a:gd name="connsiteY2" fmla="*/ 121920 h 123825"/>
                <a:gd name="connsiteX3" fmla="*/ 139065 w 505043"/>
                <a:gd name="connsiteY3" fmla="*/ 123825 h 123825"/>
                <a:gd name="connsiteX4" fmla="*/ 0 w 505043"/>
                <a:gd name="connsiteY4" fmla="*/ 1905 h 123825"/>
                <a:gd name="connsiteX0" fmla="*/ 0 w 514568"/>
                <a:gd name="connsiteY0" fmla="*/ 1905 h 123825"/>
                <a:gd name="connsiteX1" fmla="*/ 404078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3825"/>
                <a:gd name="connsiteX1" fmla="*/ 398363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1920"/>
                <a:gd name="connsiteX1" fmla="*/ 398363 w 514568"/>
                <a:gd name="connsiteY1" fmla="*/ 0 h 121920"/>
                <a:gd name="connsiteX2" fmla="*/ 514568 w 514568"/>
                <a:gd name="connsiteY2" fmla="*/ 121920 h 121920"/>
                <a:gd name="connsiteX3" fmla="*/ 129540 w 514568"/>
                <a:gd name="connsiteY3" fmla="*/ 121920 h 121920"/>
                <a:gd name="connsiteX4" fmla="*/ 0 w 514568"/>
                <a:gd name="connsiteY4" fmla="*/ 1905 h 121920"/>
                <a:gd name="connsiteX0" fmla="*/ 0 w 520283"/>
                <a:gd name="connsiteY0" fmla="*/ 1905 h 125730"/>
                <a:gd name="connsiteX1" fmla="*/ 398363 w 520283"/>
                <a:gd name="connsiteY1" fmla="*/ 0 h 125730"/>
                <a:gd name="connsiteX2" fmla="*/ 520283 w 520283"/>
                <a:gd name="connsiteY2" fmla="*/ 125730 h 125730"/>
                <a:gd name="connsiteX3" fmla="*/ 129540 w 520283"/>
                <a:gd name="connsiteY3" fmla="*/ 121920 h 125730"/>
                <a:gd name="connsiteX4" fmla="*/ 0 w 520283"/>
                <a:gd name="connsiteY4" fmla="*/ 1905 h 125730"/>
                <a:gd name="connsiteX0" fmla="*/ 0 w 520283"/>
                <a:gd name="connsiteY0" fmla="*/ 1905 h 127635"/>
                <a:gd name="connsiteX1" fmla="*/ 398363 w 520283"/>
                <a:gd name="connsiteY1" fmla="*/ 0 h 127635"/>
                <a:gd name="connsiteX2" fmla="*/ 520283 w 520283"/>
                <a:gd name="connsiteY2" fmla="*/ 125730 h 127635"/>
                <a:gd name="connsiteX3" fmla="*/ 133350 w 520283"/>
                <a:gd name="connsiteY3" fmla="*/ 127635 h 127635"/>
                <a:gd name="connsiteX4" fmla="*/ 0 w 520283"/>
                <a:gd name="connsiteY4" fmla="*/ 1905 h 1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283" h="127635">
                  <a:moveTo>
                    <a:pt x="0" y="1905"/>
                  </a:moveTo>
                  <a:lnTo>
                    <a:pt x="398363" y="0"/>
                  </a:lnTo>
                  <a:lnTo>
                    <a:pt x="520283" y="125730"/>
                  </a:lnTo>
                  <a:lnTo>
                    <a:pt x="133350" y="127635"/>
                  </a:lnTo>
                  <a:lnTo>
                    <a:pt x="0" y="1905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 rot="5400000">
            <a:off x="5714086" y="4569440"/>
            <a:ext cx="545969" cy="678181"/>
            <a:chOff x="1027560" y="1988818"/>
            <a:chExt cx="545969" cy="678181"/>
          </a:xfrm>
        </p:grpSpPr>
        <p:sp>
          <p:nvSpPr>
            <p:cNvPr id="61" name="Cube 60"/>
            <p:cNvSpPr/>
            <p:nvPr/>
          </p:nvSpPr>
          <p:spPr>
            <a:xfrm flipH="1">
              <a:off x="1027560" y="1988818"/>
              <a:ext cx="545969" cy="67818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71574" y="2133601"/>
              <a:ext cx="401955" cy="529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3" name="Rectangle 83"/>
            <p:cNvSpPr/>
            <p:nvPr/>
          </p:nvSpPr>
          <p:spPr>
            <a:xfrm>
              <a:off x="1028484" y="2005964"/>
              <a:ext cx="125948" cy="65341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48" h="653415">
                  <a:moveTo>
                    <a:pt x="1905" y="0"/>
                  </a:moveTo>
                  <a:lnTo>
                    <a:pt x="124043" y="121920"/>
                  </a:lnTo>
                  <a:lnTo>
                    <a:pt x="125948" y="653415"/>
                  </a:lnTo>
                  <a:lnTo>
                    <a:pt x="0" y="527685"/>
                  </a:lnTo>
                  <a:lnTo>
                    <a:pt x="190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83"/>
            <p:cNvSpPr/>
            <p:nvPr/>
          </p:nvSpPr>
          <p:spPr>
            <a:xfrm>
              <a:off x="1037545" y="1988820"/>
              <a:ext cx="520283" cy="12763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  <a:gd name="connsiteX0" fmla="*/ 1905 w 305018"/>
                <a:gd name="connsiteY0" fmla="*/ 0 h 527685"/>
                <a:gd name="connsiteX1" fmla="*/ 124043 w 305018"/>
                <a:gd name="connsiteY1" fmla="*/ 121920 h 527685"/>
                <a:gd name="connsiteX2" fmla="*/ 305018 w 305018"/>
                <a:gd name="connsiteY2" fmla="*/ 358140 h 527685"/>
                <a:gd name="connsiteX3" fmla="*/ 0 w 305018"/>
                <a:gd name="connsiteY3" fmla="*/ 527685 h 527685"/>
                <a:gd name="connsiteX4" fmla="*/ 1905 w 305018"/>
                <a:gd name="connsiteY4" fmla="*/ 0 h 527685"/>
                <a:gd name="connsiteX0" fmla="*/ 62865 w 365978"/>
                <a:gd name="connsiteY0" fmla="*/ 0 h 360045"/>
                <a:gd name="connsiteX1" fmla="*/ 185003 w 365978"/>
                <a:gd name="connsiteY1" fmla="*/ 121920 h 360045"/>
                <a:gd name="connsiteX2" fmla="*/ 365978 w 365978"/>
                <a:gd name="connsiteY2" fmla="*/ 358140 h 360045"/>
                <a:gd name="connsiteX3" fmla="*/ 0 w 365978"/>
                <a:gd name="connsiteY3" fmla="*/ 360045 h 360045"/>
                <a:gd name="connsiteX4" fmla="*/ 62865 w 365978"/>
                <a:gd name="connsiteY4" fmla="*/ 0 h 360045"/>
                <a:gd name="connsiteX0" fmla="*/ 0 w 489803"/>
                <a:gd name="connsiteY0" fmla="*/ 123825 h 238125"/>
                <a:gd name="connsiteX1" fmla="*/ 308828 w 489803"/>
                <a:gd name="connsiteY1" fmla="*/ 0 h 238125"/>
                <a:gd name="connsiteX2" fmla="*/ 489803 w 489803"/>
                <a:gd name="connsiteY2" fmla="*/ 236220 h 238125"/>
                <a:gd name="connsiteX3" fmla="*/ 123825 w 489803"/>
                <a:gd name="connsiteY3" fmla="*/ 238125 h 238125"/>
                <a:gd name="connsiteX4" fmla="*/ 0 w 489803"/>
                <a:gd name="connsiteY4" fmla="*/ 123825 h 238125"/>
                <a:gd name="connsiteX0" fmla="*/ 0 w 489803"/>
                <a:gd name="connsiteY0" fmla="*/ 15240 h 129540"/>
                <a:gd name="connsiteX1" fmla="*/ 331688 w 489803"/>
                <a:gd name="connsiteY1" fmla="*/ 0 h 129540"/>
                <a:gd name="connsiteX2" fmla="*/ 489803 w 489803"/>
                <a:gd name="connsiteY2" fmla="*/ 127635 h 129540"/>
                <a:gd name="connsiteX3" fmla="*/ 123825 w 489803"/>
                <a:gd name="connsiteY3" fmla="*/ 129540 h 129540"/>
                <a:gd name="connsiteX4" fmla="*/ 0 w 489803"/>
                <a:gd name="connsiteY4" fmla="*/ 15240 h 129540"/>
                <a:gd name="connsiteX0" fmla="*/ 0 w 489803"/>
                <a:gd name="connsiteY0" fmla="*/ 1905 h 116205"/>
                <a:gd name="connsiteX1" fmla="*/ 385028 w 489803"/>
                <a:gd name="connsiteY1" fmla="*/ 0 h 116205"/>
                <a:gd name="connsiteX2" fmla="*/ 489803 w 489803"/>
                <a:gd name="connsiteY2" fmla="*/ 114300 h 116205"/>
                <a:gd name="connsiteX3" fmla="*/ 123825 w 489803"/>
                <a:gd name="connsiteY3" fmla="*/ 116205 h 116205"/>
                <a:gd name="connsiteX4" fmla="*/ 0 w 489803"/>
                <a:gd name="connsiteY4" fmla="*/ 1905 h 116205"/>
                <a:gd name="connsiteX0" fmla="*/ 0 w 505043"/>
                <a:gd name="connsiteY0" fmla="*/ 0 h 121920"/>
                <a:gd name="connsiteX1" fmla="*/ 400268 w 505043"/>
                <a:gd name="connsiteY1" fmla="*/ 5715 h 121920"/>
                <a:gd name="connsiteX2" fmla="*/ 505043 w 505043"/>
                <a:gd name="connsiteY2" fmla="*/ 120015 h 121920"/>
                <a:gd name="connsiteX3" fmla="*/ 139065 w 505043"/>
                <a:gd name="connsiteY3" fmla="*/ 121920 h 121920"/>
                <a:gd name="connsiteX4" fmla="*/ 0 w 505043"/>
                <a:gd name="connsiteY4" fmla="*/ 0 h 121920"/>
                <a:gd name="connsiteX0" fmla="*/ 0 w 505043"/>
                <a:gd name="connsiteY0" fmla="*/ 1905 h 123825"/>
                <a:gd name="connsiteX1" fmla="*/ 404078 w 505043"/>
                <a:gd name="connsiteY1" fmla="*/ 0 h 123825"/>
                <a:gd name="connsiteX2" fmla="*/ 505043 w 505043"/>
                <a:gd name="connsiteY2" fmla="*/ 121920 h 123825"/>
                <a:gd name="connsiteX3" fmla="*/ 139065 w 505043"/>
                <a:gd name="connsiteY3" fmla="*/ 123825 h 123825"/>
                <a:gd name="connsiteX4" fmla="*/ 0 w 505043"/>
                <a:gd name="connsiteY4" fmla="*/ 1905 h 123825"/>
                <a:gd name="connsiteX0" fmla="*/ 0 w 514568"/>
                <a:gd name="connsiteY0" fmla="*/ 1905 h 123825"/>
                <a:gd name="connsiteX1" fmla="*/ 404078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3825"/>
                <a:gd name="connsiteX1" fmla="*/ 398363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1920"/>
                <a:gd name="connsiteX1" fmla="*/ 398363 w 514568"/>
                <a:gd name="connsiteY1" fmla="*/ 0 h 121920"/>
                <a:gd name="connsiteX2" fmla="*/ 514568 w 514568"/>
                <a:gd name="connsiteY2" fmla="*/ 121920 h 121920"/>
                <a:gd name="connsiteX3" fmla="*/ 129540 w 514568"/>
                <a:gd name="connsiteY3" fmla="*/ 121920 h 121920"/>
                <a:gd name="connsiteX4" fmla="*/ 0 w 514568"/>
                <a:gd name="connsiteY4" fmla="*/ 1905 h 121920"/>
                <a:gd name="connsiteX0" fmla="*/ 0 w 520283"/>
                <a:gd name="connsiteY0" fmla="*/ 1905 h 125730"/>
                <a:gd name="connsiteX1" fmla="*/ 398363 w 520283"/>
                <a:gd name="connsiteY1" fmla="*/ 0 h 125730"/>
                <a:gd name="connsiteX2" fmla="*/ 520283 w 520283"/>
                <a:gd name="connsiteY2" fmla="*/ 125730 h 125730"/>
                <a:gd name="connsiteX3" fmla="*/ 129540 w 520283"/>
                <a:gd name="connsiteY3" fmla="*/ 121920 h 125730"/>
                <a:gd name="connsiteX4" fmla="*/ 0 w 520283"/>
                <a:gd name="connsiteY4" fmla="*/ 1905 h 125730"/>
                <a:gd name="connsiteX0" fmla="*/ 0 w 520283"/>
                <a:gd name="connsiteY0" fmla="*/ 1905 h 127635"/>
                <a:gd name="connsiteX1" fmla="*/ 398363 w 520283"/>
                <a:gd name="connsiteY1" fmla="*/ 0 h 127635"/>
                <a:gd name="connsiteX2" fmla="*/ 520283 w 520283"/>
                <a:gd name="connsiteY2" fmla="*/ 125730 h 127635"/>
                <a:gd name="connsiteX3" fmla="*/ 133350 w 520283"/>
                <a:gd name="connsiteY3" fmla="*/ 127635 h 127635"/>
                <a:gd name="connsiteX4" fmla="*/ 0 w 520283"/>
                <a:gd name="connsiteY4" fmla="*/ 1905 h 1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283" h="127635">
                  <a:moveTo>
                    <a:pt x="0" y="1905"/>
                  </a:moveTo>
                  <a:lnTo>
                    <a:pt x="398363" y="0"/>
                  </a:lnTo>
                  <a:lnTo>
                    <a:pt x="520283" y="125730"/>
                  </a:lnTo>
                  <a:lnTo>
                    <a:pt x="133350" y="127635"/>
                  </a:lnTo>
                  <a:lnTo>
                    <a:pt x="0" y="1905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6" name="Group 355"/>
          <p:cNvGrpSpPr/>
          <p:nvPr/>
        </p:nvGrpSpPr>
        <p:grpSpPr>
          <a:xfrm>
            <a:off x="1828800" y="5725180"/>
            <a:ext cx="8382000" cy="523220"/>
            <a:chOff x="228600" y="1828800"/>
            <a:chExt cx="8382000" cy="523220"/>
          </a:xfrm>
        </p:grpSpPr>
        <p:sp>
          <p:nvSpPr>
            <p:cNvPr id="357" name="TextBox 356"/>
            <p:cNvSpPr txBox="1"/>
            <p:nvPr/>
          </p:nvSpPr>
          <p:spPr>
            <a:xfrm>
              <a:off x="228600" y="1828800"/>
              <a:ext cx="76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>
                      <a:lumMod val="50000"/>
                    </a:schemeClr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TX</a:t>
              </a:r>
            </a:p>
          </p:txBody>
        </p:sp>
        <p:sp>
          <p:nvSpPr>
            <p:cNvPr id="358" name="TextBox 357"/>
            <p:cNvSpPr txBox="1"/>
            <p:nvPr/>
          </p:nvSpPr>
          <p:spPr>
            <a:xfrm>
              <a:off x="7848600" y="1828800"/>
              <a:ext cx="76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>
                      <a:lumMod val="50000"/>
                    </a:schemeClr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RX</a:t>
              </a:r>
            </a:p>
          </p:txBody>
        </p:sp>
      </p:grpSp>
      <p:sp>
        <p:nvSpPr>
          <p:cNvPr id="355" name="Title 1"/>
          <p:cNvSpPr>
            <a:spLocks noGrp="1"/>
          </p:cNvSpPr>
          <p:nvPr>
            <p:ph type="title"/>
          </p:nvPr>
        </p:nvSpPr>
        <p:spPr>
          <a:xfrm>
            <a:off x="1639644" y="-20734"/>
            <a:ext cx="9144000" cy="1143000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chemeClr val="tx1"/>
                </a:solidFill>
                <a:ea typeface="Microsoft YaHei" charset="0"/>
                <a:cs typeface="Microsoft YaHei" charset="0"/>
              </a:rPr>
              <a:t>数据中心非阻塞模型</a:t>
            </a:r>
            <a:endParaRPr lang="en-US" dirty="0">
              <a:solidFill>
                <a:srgbClr val="534EFD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5473439"/>
      </p:ext>
    </p:extLst>
  </p:cSld>
  <p:clrMapOvr>
    <a:masterClrMapping/>
  </p:clrMapOvr>
  <p:transition advTm="3532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7.40741E-7 L 0.66875 0.00579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437" y="27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4.87856E-6 L 0.43663 0.00555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23" y="2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8006E-6 L 0.51563 0.00579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1" y="27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4508E-6 L 0.23906 0.00185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44" y="9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3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3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3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itle 1"/>
          <p:cNvSpPr>
            <a:spLocks noGrp="1"/>
          </p:cNvSpPr>
          <p:nvPr>
            <p:ph type="title"/>
          </p:nvPr>
        </p:nvSpPr>
        <p:spPr>
          <a:xfrm>
            <a:off x="1524000" y="67028"/>
            <a:ext cx="9144000" cy="1143000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chemeClr val="tx1"/>
                </a:solidFill>
                <a:ea typeface="Microsoft YaHei" charset="0"/>
                <a:cs typeface="Microsoft YaHei" charset="0"/>
              </a:rPr>
              <a:t>数据中心非阻塞模型</a:t>
            </a:r>
            <a:endParaRPr lang="en-US" dirty="0">
              <a:solidFill>
                <a:srgbClr val="534EFD"/>
              </a:solidFill>
            </a:endParaRPr>
          </a:p>
        </p:txBody>
      </p:sp>
      <p:sp>
        <p:nvSpPr>
          <p:cNvPr id="359" name="Rectangle 358"/>
          <p:cNvSpPr/>
          <p:nvPr/>
        </p:nvSpPr>
        <p:spPr>
          <a:xfrm rot="16200000" flipH="1">
            <a:off x="8847441" y="1837041"/>
            <a:ext cx="383123" cy="362397"/>
          </a:xfrm>
          <a:prstGeom prst="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 defTabSz="9144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</a:rPr>
              <a:t>H1</a:t>
            </a:r>
          </a:p>
        </p:txBody>
      </p:sp>
      <p:cxnSp>
        <p:nvCxnSpPr>
          <p:cNvPr id="360" name="Straight Connector 359"/>
          <p:cNvCxnSpPr>
            <a:stCxn id="359" idx="0"/>
          </p:cNvCxnSpPr>
          <p:nvPr/>
        </p:nvCxnSpPr>
        <p:spPr>
          <a:xfrm rot="16200000" flipH="1" flipV="1">
            <a:off x="8174390" y="1787252"/>
            <a:ext cx="452426" cy="91440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1" name="Rectangle 360"/>
          <p:cNvSpPr/>
          <p:nvPr/>
        </p:nvSpPr>
        <p:spPr>
          <a:xfrm rot="16200000" flipH="1">
            <a:off x="8847441" y="2294241"/>
            <a:ext cx="383123" cy="362397"/>
          </a:xfrm>
          <a:prstGeom prst="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 defTabSz="9144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</a:rPr>
              <a:t>H2</a:t>
            </a:r>
          </a:p>
        </p:txBody>
      </p:sp>
      <p:sp>
        <p:nvSpPr>
          <p:cNvPr id="362" name="Rectangle 361"/>
          <p:cNvSpPr/>
          <p:nvPr/>
        </p:nvSpPr>
        <p:spPr>
          <a:xfrm rot="16200000" flipH="1">
            <a:off x="8847441" y="2751441"/>
            <a:ext cx="383123" cy="362397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</a:rPr>
              <a:t>H3</a:t>
            </a:r>
          </a:p>
        </p:txBody>
      </p:sp>
      <p:cxnSp>
        <p:nvCxnSpPr>
          <p:cNvPr id="363" name="Straight Connector 362"/>
          <p:cNvCxnSpPr>
            <a:stCxn id="361" idx="0"/>
          </p:cNvCxnSpPr>
          <p:nvPr/>
        </p:nvCxnSpPr>
        <p:spPr>
          <a:xfrm rot="16200000" flipV="1">
            <a:off x="8398216" y="2015852"/>
            <a:ext cx="4774" cy="914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Connector 363"/>
          <p:cNvCxnSpPr>
            <a:stCxn id="362" idx="0"/>
          </p:cNvCxnSpPr>
          <p:nvPr/>
        </p:nvCxnSpPr>
        <p:spPr>
          <a:xfrm rot="16200000" flipV="1">
            <a:off x="8169616" y="2244452"/>
            <a:ext cx="461974" cy="914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5" name="Rectangle 364"/>
          <p:cNvSpPr/>
          <p:nvPr/>
        </p:nvSpPr>
        <p:spPr>
          <a:xfrm rot="16200000" flipH="1">
            <a:off x="8847441" y="3286964"/>
            <a:ext cx="383123" cy="362397"/>
          </a:xfrm>
          <a:prstGeom prst="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 defTabSz="914400"/>
            <a:r>
              <a:rPr lang="en-US" sz="1200" kern="0" dirty="0">
                <a:solidFill>
                  <a:schemeClr val="bg1"/>
                </a:solidFill>
                <a:latin typeface="Calibri"/>
              </a:rPr>
              <a:t>H4</a:t>
            </a:r>
          </a:p>
        </p:txBody>
      </p:sp>
      <p:cxnSp>
        <p:nvCxnSpPr>
          <p:cNvPr id="366" name="Straight Connector 365"/>
          <p:cNvCxnSpPr>
            <a:stCxn id="365" idx="0"/>
          </p:cNvCxnSpPr>
          <p:nvPr/>
        </p:nvCxnSpPr>
        <p:spPr>
          <a:xfrm rot="16200000" flipH="1" flipV="1">
            <a:off x="8175452" y="3236113"/>
            <a:ext cx="450303" cy="914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7" name="Rectangle 366"/>
          <p:cNvSpPr/>
          <p:nvPr/>
        </p:nvSpPr>
        <p:spPr>
          <a:xfrm rot="16200000" flipH="1">
            <a:off x="8847441" y="3744164"/>
            <a:ext cx="383123" cy="362397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</a:rPr>
              <a:t>H5</a:t>
            </a:r>
          </a:p>
        </p:txBody>
      </p:sp>
      <p:sp>
        <p:nvSpPr>
          <p:cNvPr id="368" name="Rectangle 367"/>
          <p:cNvSpPr/>
          <p:nvPr/>
        </p:nvSpPr>
        <p:spPr>
          <a:xfrm rot="16200000" flipH="1">
            <a:off x="8847441" y="4201364"/>
            <a:ext cx="383123" cy="362397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1200" kern="0" dirty="0">
                <a:solidFill>
                  <a:schemeClr val="bg1"/>
                </a:solidFill>
                <a:latin typeface="Calibri"/>
              </a:rPr>
              <a:t>H6</a:t>
            </a:r>
          </a:p>
        </p:txBody>
      </p:sp>
      <p:cxnSp>
        <p:nvCxnSpPr>
          <p:cNvPr id="369" name="Straight Connector 368"/>
          <p:cNvCxnSpPr>
            <a:stCxn id="367" idx="0"/>
          </p:cNvCxnSpPr>
          <p:nvPr/>
        </p:nvCxnSpPr>
        <p:spPr>
          <a:xfrm rot="16200000" flipV="1">
            <a:off x="8397155" y="3464713"/>
            <a:ext cx="6897" cy="914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/>
          <p:cNvCxnSpPr>
            <a:stCxn id="368" idx="0"/>
          </p:cNvCxnSpPr>
          <p:nvPr/>
        </p:nvCxnSpPr>
        <p:spPr>
          <a:xfrm rot="16200000" flipV="1">
            <a:off x="8168555" y="3693313"/>
            <a:ext cx="464097" cy="914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1" name="Rectangle 370"/>
          <p:cNvSpPr/>
          <p:nvPr/>
        </p:nvSpPr>
        <p:spPr>
          <a:xfrm rot="16200000" flipH="1">
            <a:off x="8847440" y="4732641"/>
            <a:ext cx="383123" cy="362397"/>
          </a:xfrm>
          <a:prstGeom prst="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 defTabSz="9144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</a:rPr>
              <a:t>H7</a:t>
            </a:r>
          </a:p>
        </p:txBody>
      </p:sp>
      <p:cxnSp>
        <p:nvCxnSpPr>
          <p:cNvPr id="372" name="Straight Connector 371"/>
          <p:cNvCxnSpPr>
            <a:stCxn id="371" idx="0"/>
          </p:cNvCxnSpPr>
          <p:nvPr/>
        </p:nvCxnSpPr>
        <p:spPr>
          <a:xfrm rot="16200000" flipH="1" flipV="1">
            <a:off x="8174389" y="4682852"/>
            <a:ext cx="452426" cy="914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3" name="Rectangle 372"/>
          <p:cNvSpPr/>
          <p:nvPr/>
        </p:nvSpPr>
        <p:spPr>
          <a:xfrm rot="16200000" flipH="1">
            <a:off x="8847440" y="5189841"/>
            <a:ext cx="383123" cy="362397"/>
          </a:xfrm>
          <a:prstGeom prst="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 defTabSz="9144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</a:rPr>
              <a:t>H8</a:t>
            </a:r>
          </a:p>
        </p:txBody>
      </p:sp>
      <p:sp>
        <p:nvSpPr>
          <p:cNvPr id="374" name="Rectangle 373"/>
          <p:cNvSpPr/>
          <p:nvPr/>
        </p:nvSpPr>
        <p:spPr>
          <a:xfrm rot="16200000" flipH="1">
            <a:off x="8847440" y="5647041"/>
            <a:ext cx="383123" cy="362397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</a:rPr>
              <a:t>H9</a:t>
            </a:r>
          </a:p>
        </p:txBody>
      </p:sp>
      <p:cxnSp>
        <p:nvCxnSpPr>
          <p:cNvPr id="375" name="Straight Connector 374"/>
          <p:cNvCxnSpPr>
            <a:stCxn id="373" idx="0"/>
          </p:cNvCxnSpPr>
          <p:nvPr/>
        </p:nvCxnSpPr>
        <p:spPr>
          <a:xfrm rot="16200000" flipV="1">
            <a:off x="8398215" y="4911452"/>
            <a:ext cx="4774" cy="914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Connector 375"/>
          <p:cNvCxnSpPr>
            <a:stCxn id="374" idx="0"/>
          </p:cNvCxnSpPr>
          <p:nvPr/>
        </p:nvCxnSpPr>
        <p:spPr>
          <a:xfrm rot="16200000" flipV="1">
            <a:off x="8169615" y="5140052"/>
            <a:ext cx="461974" cy="914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7" name="Rectangle 376"/>
          <p:cNvSpPr/>
          <p:nvPr/>
        </p:nvSpPr>
        <p:spPr>
          <a:xfrm rot="5400000">
            <a:off x="2760621" y="1837041"/>
            <a:ext cx="383123" cy="362397"/>
          </a:xfrm>
          <a:prstGeom prst="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 defTabSz="9144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</a:rPr>
              <a:t>H1</a:t>
            </a:r>
          </a:p>
        </p:txBody>
      </p:sp>
      <p:sp>
        <p:nvSpPr>
          <p:cNvPr id="378" name="Rectangle 377"/>
          <p:cNvSpPr/>
          <p:nvPr/>
        </p:nvSpPr>
        <p:spPr>
          <a:xfrm rot="5400000">
            <a:off x="2760621" y="2294241"/>
            <a:ext cx="383123" cy="362397"/>
          </a:xfrm>
          <a:prstGeom prst="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 defTabSz="9144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</a:rPr>
              <a:t>H2</a:t>
            </a:r>
          </a:p>
        </p:txBody>
      </p:sp>
      <p:sp>
        <p:nvSpPr>
          <p:cNvPr id="379" name="Rectangle 378"/>
          <p:cNvSpPr/>
          <p:nvPr/>
        </p:nvSpPr>
        <p:spPr>
          <a:xfrm rot="5400000">
            <a:off x="2760621" y="2751441"/>
            <a:ext cx="383123" cy="362397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</a:rPr>
              <a:t>H3</a:t>
            </a:r>
          </a:p>
        </p:txBody>
      </p:sp>
      <p:sp>
        <p:nvSpPr>
          <p:cNvPr id="380" name="Rectangle 379"/>
          <p:cNvSpPr/>
          <p:nvPr/>
        </p:nvSpPr>
        <p:spPr>
          <a:xfrm rot="5400000">
            <a:off x="2760621" y="3286964"/>
            <a:ext cx="383123" cy="362397"/>
          </a:xfrm>
          <a:prstGeom prst="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 defTabSz="914400"/>
            <a:r>
              <a:rPr lang="en-US" sz="1200" kern="0" dirty="0">
                <a:solidFill>
                  <a:schemeClr val="bg1"/>
                </a:solidFill>
                <a:latin typeface="Calibri"/>
              </a:rPr>
              <a:t>H4</a:t>
            </a:r>
          </a:p>
        </p:txBody>
      </p:sp>
      <p:sp>
        <p:nvSpPr>
          <p:cNvPr id="381" name="Rectangle 380"/>
          <p:cNvSpPr/>
          <p:nvPr/>
        </p:nvSpPr>
        <p:spPr>
          <a:xfrm rot="5400000">
            <a:off x="2760621" y="3744164"/>
            <a:ext cx="383123" cy="362397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</a:rPr>
              <a:t>H5</a:t>
            </a:r>
          </a:p>
        </p:txBody>
      </p:sp>
      <p:sp>
        <p:nvSpPr>
          <p:cNvPr id="382" name="Rectangle 381"/>
          <p:cNvSpPr/>
          <p:nvPr/>
        </p:nvSpPr>
        <p:spPr>
          <a:xfrm rot="5400000">
            <a:off x="2760621" y="4201364"/>
            <a:ext cx="383123" cy="362397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1200" kern="0" dirty="0">
                <a:solidFill>
                  <a:schemeClr val="bg1"/>
                </a:solidFill>
                <a:latin typeface="Calibri"/>
              </a:rPr>
              <a:t>H6</a:t>
            </a:r>
          </a:p>
        </p:txBody>
      </p:sp>
      <p:sp>
        <p:nvSpPr>
          <p:cNvPr id="383" name="Rectangle 382"/>
          <p:cNvSpPr/>
          <p:nvPr/>
        </p:nvSpPr>
        <p:spPr>
          <a:xfrm rot="5400000">
            <a:off x="2760622" y="4732641"/>
            <a:ext cx="383123" cy="362397"/>
          </a:xfrm>
          <a:prstGeom prst="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 defTabSz="9144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</a:rPr>
              <a:t>H7</a:t>
            </a:r>
          </a:p>
        </p:txBody>
      </p:sp>
      <p:sp>
        <p:nvSpPr>
          <p:cNvPr id="384" name="Rectangle 383"/>
          <p:cNvSpPr/>
          <p:nvPr/>
        </p:nvSpPr>
        <p:spPr>
          <a:xfrm rot="5400000">
            <a:off x="2760622" y="5189841"/>
            <a:ext cx="383123" cy="362397"/>
          </a:xfrm>
          <a:prstGeom prst="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 defTabSz="9144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</a:rPr>
              <a:t>H8</a:t>
            </a:r>
          </a:p>
        </p:txBody>
      </p:sp>
      <p:sp>
        <p:nvSpPr>
          <p:cNvPr id="385" name="Rectangle 384"/>
          <p:cNvSpPr/>
          <p:nvPr/>
        </p:nvSpPr>
        <p:spPr>
          <a:xfrm rot="5400000">
            <a:off x="2760622" y="5647041"/>
            <a:ext cx="383123" cy="362397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</a:rPr>
              <a:t>H9</a:t>
            </a:r>
          </a:p>
        </p:txBody>
      </p:sp>
      <p:grpSp>
        <p:nvGrpSpPr>
          <p:cNvPr id="386" name="Group 385"/>
          <p:cNvGrpSpPr/>
          <p:nvPr/>
        </p:nvGrpSpPr>
        <p:grpSpPr>
          <a:xfrm>
            <a:off x="3133381" y="2018239"/>
            <a:ext cx="914401" cy="3810000"/>
            <a:chOff x="1609379" y="2018153"/>
            <a:chExt cx="914401" cy="3810000"/>
          </a:xfrm>
        </p:grpSpPr>
        <p:cxnSp>
          <p:nvCxnSpPr>
            <p:cNvPr id="387" name="Straight Connector 386"/>
            <p:cNvCxnSpPr>
              <a:stCxn id="377" idx="0"/>
            </p:cNvCxnSpPr>
            <p:nvPr/>
          </p:nvCxnSpPr>
          <p:spPr>
            <a:xfrm rot="5400000" flipV="1">
              <a:off x="1840366" y="1787166"/>
              <a:ext cx="452426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/>
            <p:cNvCxnSpPr>
              <a:stCxn id="378" idx="0"/>
            </p:cNvCxnSpPr>
            <p:nvPr/>
          </p:nvCxnSpPr>
          <p:spPr>
            <a:xfrm rot="5400000" flipH="1" flipV="1">
              <a:off x="2064192" y="2015766"/>
              <a:ext cx="4774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/>
            <p:cNvCxnSpPr>
              <a:stCxn id="379" idx="0"/>
            </p:cNvCxnSpPr>
            <p:nvPr/>
          </p:nvCxnSpPr>
          <p:spPr>
            <a:xfrm rot="5400000" flipH="1" flipV="1">
              <a:off x="1835592" y="2244366"/>
              <a:ext cx="461974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>
              <a:stCxn id="380" idx="0"/>
            </p:cNvCxnSpPr>
            <p:nvPr/>
          </p:nvCxnSpPr>
          <p:spPr>
            <a:xfrm rot="5400000" flipV="1">
              <a:off x="1841427" y="3236027"/>
              <a:ext cx="450303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>
              <a:stCxn id="381" idx="0"/>
            </p:cNvCxnSpPr>
            <p:nvPr/>
          </p:nvCxnSpPr>
          <p:spPr>
            <a:xfrm rot="5400000" flipH="1" flipV="1">
              <a:off x="2063130" y="3464627"/>
              <a:ext cx="6897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stCxn id="382" idx="0"/>
            </p:cNvCxnSpPr>
            <p:nvPr/>
          </p:nvCxnSpPr>
          <p:spPr>
            <a:xfrm rot="5400000" flipH="1" flipV="1">
              <a:off x="1834530" y="3693227"/>
              <a:ext cx="464097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stCxn id="383" idx="0"/>
            </p:cNvCxnSpPr>
            <p:nvPr/>
          </p:nvCxnSpPr>
          <p:spPr>
            <a:xfrm rot="5400000" flipV="1">
              <a:off x="1840367" y="4682766"/>
              <a:ext cx="452426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>
              <a:stCxn id="384" idx="0"/>
            </p:cNvCxnSpPr>
            <p:nvPr/>
          </p:nvCxnSpPr>
          <p:spPr>
            <a:xfrm rot="5400000" flipH="1" flipV="1">
              <a:off x="2064193" y="4911366"/>
              <a:ext cx="4774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/>
            <p:cNvCxnSpPr>
              <a:stCxn id="385" idx="0"/>
            </p:cNvCxnSpPr>
            <p:nvPr/>
          </p:nvCxnSpPr>
          <p:spPr>
            <a:xfrm rot="5400000" flipH="1" flipV="1">
              <a:off x="1835593" y="5139966"/>
              <a:ext cx="461974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6" name="Group 395"/>
          <p:cNvGrpSpPr/>
          <p:nvPr/>
        </p:nvGrpSpPr>
        <p:grpSpPr>
          <a:xfrm>
            <a:off x="3882280" y="2019996"/>
            <a:ext cx="4218132" cy="3810492"/>
            <a:chOff x="2358280" y="2019996"/>
            <a:chExt cx="4218132" cy="3810492"/>
          </a:xfrm>
        </p:grpSpPr>
        <p:cxnSp>
          <p:nvCxnSpPr>
            <p:cNvPr id="397" name="Straight Arrow Connector 396"/>
            <p:cNvCxnSpPr/>
            <p:nvPr/>
          </p:nvCxnSpPr>
          <p:spPr>
            <a:xfrm rot="16200000" flipH="1" flipV="1">
              <a:off x="5223062" y="1927859"/>
              <a:ext cx="6858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Arrow Connector 397"/>
            <p:cNvCxnSpPr/>
            <p:nvPr/>
          </p:nvCxnSpPr>
          <p:spPr>
            <a:xfrm rot="16200000" flipH="1" flipV="1">
              <a:off x="4803962" y="2346959"/>
              <a:ext cx="15240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Arrow Connector 398"/>
            <p:cNvCxnSpPr/>
            <p:nvPr/>
          </p:nvCxnSpPr>
          <p:spPr>
            <a:xfrm rot="16200000" flipV="1">
              <a:off x="5223062" y="2613659"/>
              <a:ext cx="6858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Arrow Connector 399"/>
            <p:cNvCxnSpPr/>
            <p:nvPr/>
          </p:nvCxnSpPr>
          <p:spPr>
            <a:xfrm rot="16200000" flipH="1" flipV="1">
              <a:off x="5489762" y="3032759"/>
              <a:ext cx="1524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Arrow Connector 400"/>
            <p:cNvCxnSpPr/>
            <p:nvPr/>
          </p:nvCxnSpPr>
          <p:spPr>
            <a:xfrm rot="16200000" flipH="1" flipV="1">
              <a:off x="5070662" y="3451859"/>
              <a:ext cx="9906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Arrow Connector 401"/>
            <p:cNvCxnSpPr>
              <a:stCxn id="438" idx="0"/>
            </p:cNvCxnSpPr>
            <p:nvPr/>
          </p:nvCxnSpPr>
          <p:spPr>
            <a:xfrm rot="16200000" flipV="1">
              <a:off x="4461278" y="3375444"/>
              <a:ext cx="2185658" cy="1835569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Arrow Connector 402"/>
            <p:cNvCxnSpPr/>
            <p:nvPr/>
          </p:nvCxnSpPr>
          <p:spPr>
            <a:xfrm rot="16200000" flipV="1">
              <a:off x="4879816" y="3795107"/>
              <a:ext cx="1332439" cy="1819425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Arrow Connector 403"/>
            <p:cNvCxnSpPr>
              <a:stCxn id="438" idx="0"/>
            </p:cNvCxnSpPr>
            <p:nvPr/>
          </p:nvCxnSpPr>
          <p:spPr>
            <a:xfrm rot="16200000" flipV="1">
              <a:off x="5299478" y="4213644"/>
              <a:ext cx="509258" cy="1835569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5" name="Rectangle 404"/>
            <p:cNvSpPr/>
            <p:nvPr/>
          </p:nvSpPr>
          <p:spPr>
            <a:xfrm rot="16200000" flipH="1">
              <a:off x="5965803" y="3808991"/>
              <a:ext cx="978209" cy="24300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2" y="3477877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6" y="3477877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2" y="3570088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5" y="3570088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1" y="366230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5" y="366230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1" y="375451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4" y="375451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2" y="3846667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6" y="3846667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2" y="39388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5" y="39388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1" y="403109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5" y="403109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1" y="4123302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4" y="4123302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0" y="42173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4" y="42173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0" y="430959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3" y="430959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6" name="Rectangle 425"/>
            <p:cNvSpPr/>
            <p:nvPr/>
          </p:nvSpPr>
          <p:spPr>
            <a:xfrm rot="16200000" flipH="1">
              <a:off x="5957000" y="5219880"/>
              <a:ext cx="978209" cy="24300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73353" y="4888766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62077" y="4888766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73353" y="4980977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62076" y="4980977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73352" y="507318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62076" y="507318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73352" y="516540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62075" y="516540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73353" y="5257556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62077" y="5257556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73353" y="5349768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62076" y="5349768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73352" y="54419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62076" y="54419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73352" y="553419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62075" y="553419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73351" y="5628268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62075" y="5628268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73351" y="57204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62074" y="57204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47" name="Straight Arrow Connector 446"/>
            <p:cNvCxnSpPr/>
            <p:nvPr/>
          </p:nvCxnSpPr>
          <p:spPr>
            <a:xfrm rot="16200000" flipH="1" flipV="1">
              <a:off x="4384862" y="2766059"/>
              <a:ext cx="23622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8" name="Rectangle 447"/>
            <p:cNvSpPr/>
            <p:nvPr/>
          </p:nvSpPr>
          <p:spPr>
            <a:xfrm rot="16200000" flipH="1">
              <a:off x="5965803" y="2387597"/>
              <a:ext cx="978209" cy="24300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2" y="205648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6" y="205648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2" y="214869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5" y="214869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1" y="2240906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5" y="2240906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1" y="2333117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4" y="2333117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2" y="242527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6" y="242527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2" y="2517485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5" y="2517485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1" y="2609696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5" y="2609696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1" y="2701908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4" y="2701908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0" y="2795985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4" y="2795985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0" y="2888197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3" y="2888197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69" name="Group 468"/>
            <p:cNvGrpSpPr/>
            <p:nvPr/>
          </p:nvGrpSpPr>
          <p:grpSpPr>
            <a:xfrm>
              <a:off x="2447579" y="2514600"/>
              <a:ext cx="1859281" cy="2871458"/>
              <a:chOff x="2447578" y="2514514"/>
              <a:chExt cx="1859281" cy="2871458"/>
            </a:xfrm>
          </p:grpSpPr>
          <p:cxnSp>
            <p:nvCxnSpPr>
              <p:cNvPr id="549" name="Straight Arrow Connector 548"/>
              <p:cNvCxnSpPr/>
              <p:nvPr/>
            </p:nvCxnSpPr>
            <p:spPr>
              <a:xfrm rot="5400000" flipV="1">
                <a:off x="3034319" y="1927773"/>
                <a:ext cx="685800" cy="1859281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0" name="Straight Arrow Connector 549"/>
              <p:cNvCxnSpPr/>
              <p:nvPr/>
            </p:nvCxnSpPr>
            <p:spPr>
              <a:xfrm rot="5400000" flipV="1">
                <a:off x="2615219" y="2346873"/>
                <a:ext cx="1524000" cy="1859281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1" name="Straight Arrow Connector 550"/>
              <p:cNvCxnSpPr/>
              <p:nvPr/>
            </p:nvCxnSpPr>
            <p:spPr>
              <a:xfrm rot="5400000" flipV="1">
                <a:off x="2196119" y="2765973"/>
                <a:ext cx="2362200" cy="1859281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2" name="Straight Arrow Connector 551"/>
              <p:cNvCxnSpPr/>
              <p:nvPr/>
            </p:nvCxnSpPr>
            <p:spPr>
              <a:xfrm rot="5400000" flipH="1" flipV="1">
                <a:off x="3034319" y="2613573"/>
                <a:ext cx="685800" cy="1859281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3" name="Straight Arrow Connector 552"/>
              <p:cNvCxnSpPr/>
              <p:nvPr/>
            </p:nvCxnSpPr>
            <p:spPr>
              <a:xfrm rot="5400000" flipV="1">
                <a:off x="3301019" y="3032673"/>
                <a:ext cx="152400" cy="1859281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4" name="Straight Arrow Connector 553"/>
              <p:cNvCxnSpPr/>
              <p:nvPr/>
            </p:nvCxnSpPr>
            <p:spPr>
              <a:xfrm rot="5400000" flipV="1">
                <a:off x="2881919" y="3451773"/>
                <a:ext cx="990600" cy="1859281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5" name="Straight Arrow Connector 554"/>
              <p:cNvCxnSpPr>
                <a:stCxn id="498" idx="0"/>
              </p:cNvCxnSpPr>
              <p:nvPr/>
            </p:nvCxnSpPr>
            <p:spPr>
              <a:xfrm rot="5400000" flipH="1" flipV="1">
                <a:off x="2296245" y="3375358"/>
                <a:ext cx="2185658" cy="1835569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6" name="Straight Arrow Connector 555"/>
              <p:cNvCxnSpPr/>
              <p:nvPr/>
            </p:nvCxnSpPr>
            <p:spPr>
              <a:xfrm rot="5400000" flipH="1" flipV="1">
                <a:off x="2730927" y="3795021"/>
                <a:ext cx="1332439" cy="1819425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7" name="Straight Arrow Connector 556"/>
              <p:cNvCxnSpPr>
                <a:stCxn id="498" idx="0"/>
              </p:cNvCxnSpPr>
              <p:nvPr/>
            </p:nvCxnSpPr>
            <p:spPr>
              <a:xfrm rot="5400000" flipH="1" flipV="1">
                <a:off x="3134445" y="4213558"/>
                <a:ext cx="509258" cy="1835569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0" name="Group 469"/>
            <p:cNvGrpSpPr/>
            <p:nvPr/>
          </p:nvGrpSpPr>
          <p:grpSpPr>
            <a:xfrm>
              <a:off x="2358280" y="2019996"/>
              <a:ext cx="251499" cy="3810492"/>
              <a:chOff x="2358279" y="2019910"/>
              <a:chExt cx="251499" cy="3810492"/>
            </a:xfrm>
          </p:grpSpPr>
          <p:grpSp>
            <p:nvGrpSpPr>
              <p:cNvPr id="483" name="Group 482"/>
              <p:cNvGrpSpPr/>
              <p:nvPr/>
            </p:nvGrpSpPr>
            <p:grpSpPr>
              <a:xfrm rot="5400000">
                <a:off x="1999169" y="2387511"/>
                <a:ext cx="978209" cy="243008"/>
                <a:chOff x="5220661" y="3675707"/>
                <a:chExt cx="978209" cy="243008"/>
              </a:xfrm>
            </p:grpSpPr>
            <p:sp>
              <p:nvSpPr>
                <p:cNvPr id="528" name="Rectangle 527"/>
                <p:cNvSpPr/>
                <p:nvPr/>
              </p:nvSpPr>
              <p:spPr>
                <a:xfrm>
                  <a:off x="5220661" y="3675707"/>
                  <a:ext cx="978209" cy="243008"/>
                </a:xfrm>
                <a:prstGeom prst="rect">
                  <a:avLst/>
                </a:prstGeom>
                <a:ln>
                  <a:solidFill>
                    <a:schemeClr val="tx2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29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247331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30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247331" y="3805705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31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339542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32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339542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33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431754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34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431754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35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523965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36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523965" y="3805703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37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616121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38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616121" y="3805705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39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708333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0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708333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1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00544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2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00544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3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92756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4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92756" y="3805703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5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986833" y="3716979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6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986833" y="3805703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7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6079045" y="3716979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8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6079045" y="3805702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484" name="Group 483"/>
              <p:cNvGrpSpPr/>
              <p:nvPr/>
            </p:nvGrpSpPr>
            <p:grpSpPr>
              <a:xfrm rot="5400000">
                <a:off x="1994599" y="3808905"/>
                <a:ext cx="978209" cy="243008"/>
                <a:chOff x="5220661" y="3680277"/>
                <a:chExt cx="978209" cy="243008"/>
              </a:xfrm>
            </p:grpSpPr>
            <p:sp>
              <p:nvSpPr>
                <p:cNvPr id="507" name="Rectangle 506"/>
                <p:cNvSpPr/>
                <p:nvPr/>
              </p:nvSpPr>
              <p:spPr>
                <a:xfrm>
                  <a:off x="5220661" y="3680277"/>
                  <a:ext cx="978209" cy="243008"/>
                </a:xfrm>
                <a:prstGeom prst="rect">
                  <a:avLst/>
                </a:prstGeom>
                <a:ln>
                  <a:solidFill>
                    <a:schemeClr val="tx2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08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247331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9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247331" y="3805705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0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339542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1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339542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431754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3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431754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4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523965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5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523965" y="3805703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6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616121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7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616121" y="3805705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8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708333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9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708333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20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00544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21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00544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22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92756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23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92756" y="3805703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24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986833" y="3716979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25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986833" y="3805703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26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6079045" y="3716979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27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6079045" y="3805702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485" name="Group 484"/>
              <p:cNvGrpSpPr/>
              <p:nvPr/>
            </p:nvGrpSpPr>
            <p:grpSpPr>
              <a:xfrm rot="5400000">
                <a:off x="1990678" y="5219794"/>
                <a:ext cx="978209" cy="243008"/>
                <a:chOff x="5220661" y="3675707"/>
                <a:chExt cx="978209" cy="243008"/>
              </a:xfrm>
            </p:grpSpPr>
            <p:sp>
              <p:nvSpPr>
                <p:cNvPr id="486" name="Rectangle 485"/>
                <p:cNvSpPr/>
                <p:nvPr/>
              </p:nvSpPr>
              <p:spPr>
                <a:xfrm>
                  <a:off x="5220661" y="3675707"/>
                  <a:ext cx="978209" cy="243008"/>
                </a:xfrm>
                <a:prstGeom prst="rect">
                  <a:avLst/>
                </a:prstGeom>
                <a:ln>
                  <a:solidFill>
                    <a:schemeClr val="tx2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87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247331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88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247331" y="3805705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89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339542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90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339542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91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431754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92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431754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93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523965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94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523965" y="3805703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95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616121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96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616121" y="3805705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97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708333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98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708333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99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00544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0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00544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1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92756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2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92756" y="3805703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3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986833" y="3716979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4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986833" y="3805703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5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6079045" y="3716979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6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6079045" y="3805702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471" name="Cube 470"/>
            <p:cNvSpPr/>
            <p:nvPr/>
          </p:nvSpPr>
          <p:spPr>
            <a:xfrm rot="5400000" flipH="1">
              <a:off x="4207127" y="2829408"/>
              <a:ext cx="545969" cy="67818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2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4208668" y="2975732"/>
              <a:ext cx="401955" cy="529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73" name="Rectangle 83"/>
            <p:cNvSpPr/>
            <p:nvPr/>
          </p:nvSpPr>
          <p:spPr>
            <a:xfrm rot="5400000">
              <a:off x="4412375" y="2632705"/>
              <a:ext cx="125948" cy="65341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48" h="653415">
                  <a:moveTo>
                    <a:pt x="1905" y="0"/>
                  </a:moveTo>
                  <a:lnTo>
                    <a:pt x="124043" y="121920"/>
                  </a:lnTo>
                  <a:lnTo>
                    <a:pt x="125948" y="653415"/>
                  </a:lnTo>
                  <a:lnTo>
                    <a:pt x="0" y="527685"/>
                  </a:lnTo>
                  <a:lnTo>
                    <a:pt x="190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Rectangle 83"/>
            <p:cNvSpPr/>
            <p:nvPr/>
          </p:nvSpPr>
          <p:spPr>
            <a:xfrm rot="5400000">
              <a:off x="4495241" y="3101823"/>
              <a:ext cx="520283" cy="12763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  <a:gd name="connsiteX0" fmla="*/ 1905 w 305018"/>
                <a:gd name="connsiteY0" fmla="*/ 0 h 527685"/>
                <a:gd name="connsiteX1" fmla="*/ 124043 w 305018"/>
                <a:gd name="connsiteY1" fmla="*/ 121920 h 527685"/>
                <a:gd name="connsiteX2" fmla="*/ 305018 w 305018"/>
                <a:gd name="connsiteY2" fmla="*/ 358140 h 527685"/>
                <a:gd name="connsiteX3" fmla="*/ 0 w 305018"/>
                <a:gd name="connsiteY3" fmla="*/ 527685 h 527685"/>
                <a:gd name="connsiteX4" fmla="*/ 1905 w 305018"/>
                <a:gd name="connsiteY4" fmla="*/ 0 h 527685"/>
                <a:gd name="connsiteX0" fmla="*/ 62865 w 365978"/>
                <a:gd name="connsiteY0" fmla="*/ 0 h 360045"/>
                <a:gd name="connsiteX1" fmla="*/ 185003 w 365978"/>
                <a:gd name="connsiteY1" fmla="*/ 121920 h 360045"/>
                <a:gd name="connsiteX2" fmla="*/ 365978 w 365978"/>
                <a:gd name="connsiteY2" fmla="*/ 358140 h 360045"/>
                <a:gd name="connsiteX3" fmla="*/ 0 w 365978"/>
                <a:gd name="connsiteY3" fmla="*/ 360045 h 360045"/>
                <a:gd name="connsiteX4" fmla="*/ 62865 w 365978"/>
                <a:gd name="connsiteY4" fmla="*/ 0 h 360045"/>
                <a:gd name="connsiteX0" fmla="*/ 0 w 489803"/>
                <a:gd name="connsiteY0" fmla="*/ 123825 h 238125"/>
                <a:gd name="connsiteX1" fmla="*/ 308828 w 489803"/>
                <a:gd name="connsiteY1" fmla="*/ 0 h 238125"/>
                <a:gd name="connsiteX2" fmla="*/ 489803 w 489803"/>
                <a:gd name="connsiteY2" fmla="*/ 236220 h 238125"/>
                <a:gd name="connsiteX3" fmla="*/ 123825 w 489803"/>
                <a:gd name="connsiteY3" fmla="*/ 238125 h 238125"/>
                <a:gd name="connsiteX4" fmla="*/ 0 w 489803"/>
                <a:gd name="connsiteY4" fmla="*/ 123825 h 238125"/>
                <a:gd name="connsiteX0" fmla="*/ 0 w 489803"/>
                <a:gd name="connsiteY0" fmla="*/ 15240 h 129540"/>
                <a:gd name="connsiteX1" fmla="*/ 331688 w 489803"/>
                <a:gd name="connsiteY1" fmla="*/ 0 h 129540"/>
                <a:gd name="connsiteX2" fmla="*/ 489803 w 489803"/>
                <a:gd name="connsiteY2" fmla="*/ 127635 h 129540"/>
                <a:gd name="connsiteX3" fmla="*/ 123825 w 489803"/>
                <a:gd name="connsiteY3" fmla="*/ 129540 h 129540"/>
                <a:gd name="connsiteX4" fmla="*/ 0 w 489803"/>
                <a:gd name="connsiteY4" fmla="*/ 15240 h 129540"/>
                <a:gd name="connsiteX0" fmla="*/ 0 w 489803"/>
                <a:gd name="connsiteY0" fmla="*/ 1905 h 116205"/>
                <a:gd name="connsiteX1" fmla="*/ 385028 w 489803"/>
                <a:gd name="connsiteY1" fmla="*/ 0 h 116205"/>
                <a:gd name="connsiteX2" fmla="*/ 489803 w 489803"/>
                <a:gd name="connsiteY2" fmla="*/ 114300 h 116205"/>
                <a:gd name="connsiteX3" fmla="*/ 123825 w 489803"/>
                <a:gd name="connsiteY3" fmla="*/ 116205 h 116205"/>
                <a:gd name="connsiteX4" fmla="*/ 0 w 489803"/>
                <a:gd name="connsiteY4" fmla="*/ 1905 h 116205"/>
                <a:gd name="connsiteX0" fmla="*/ 0 w 505043"/>
                <a:gd name="connsiteY0" fmla="*/ 0 h 121920"/>
                <a:gd name="connsiteX1" fmla="*/ 400268 w 505043"/>
                <a:gd name="connsiteY1" fmla="*/ 5715 h 121920"/>
                <a:gd name="connsiteX2" fmla="*/ 505043 w 505043"/>
                <a:gd name="connsiteY2" fmla="*/ 120015 h 121920"/>
                <a:gd name="connsiteX3" fmla="*/ 139065 w 505043"/>
                <a:gd name="connsiteY3" fmla="*/ 121920 h 121920"/>
                <a:gd name="connsiteX4" fmla="*/ 0 w 505043"/>
                <a:gd name="connsiteY4" fmla="*/ 0 h 121920"/>
                <a:gd name="connsiteX0" fmla="*/ 0 w 505043"/>
                <a:gd name="connsiteY0" fmla="*/ 1905 h 123825"/>
                <a:gd name="connsiteX1" fmla="*/ 404078 w 505043"/>
                <a:gd name="connsiteY1" fmla="*/ 0 h 123825"/>
                <a:gd name="connsiteX2" fmla="*/ 505043 w 505043"/>
                <a:gd name="connsiteY2" fmla="*/ 121920 h 123825"/>
                <a:gd name="connsiteX3" fmla="*/ 139065 w 505043"/>
                <a:gd name="connsiteY3" fmla="*/ 123825 h 123825"/>
                <a:gd name="connsiteX4" fmla="*/ 0 w 505043"/>
                <a:gd name="connsiteY4" fmla="*/ 1905 h 123825"/>
                <a:gd name="connsiteX0" fmla="*/ 0 w 514568"/>
                <a:gd name="connsiteY0" fmla="*/ 1905 h 123825"/>
                <a:gd name="connsiteX1" fmla="*/ 404078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3825"/>
                <a:gd name="connsiteX1" fmla="*/ 398363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1920"/>
                <a:gd name="connsiteX1" fmla="*/ 398363 w 514568"/>
                <a:gd name="connsiteY1" fmla="*/ 0 h 121920"/>
                <a:gd name="connsiteX2" fmla="*/ 514568 w 514568"/>
                <a:gd name="connsiteY2" fmla="*/ 121920 h 121920"/>
                <a:gd name="connsiteX3" fmla="*/ 129540 w 514568"/>
                <a:gd name="connsiteY3" fmla="*/ 121920 h 121920"/>
                <a:gd name="connsiteX4" fmla="*/ 0 w 514568"/>
                <a:gd name="connsiteY4" fmla="*/ 1905 h 121920"/>
                <a:gd name="connsiteX0" fmla="*/ 0 w 520283"/>
                <a:gd name="connsiteY0" fmla="*/ 1905 h 125730"/>
                <a:gd name="connsiteX1" fmla="*/ 398363 w 520283"/>
                <a:gd name="connsiteY1" fmla="*/ 0 h 125730"/>
                <a:gd name="connsiteX2" fmla="*/ 520283 w 520283"/>
                <a:gd name="connsiteY2" fmla="*/ 125730 h 125730"/>
                <a:gd name="connsiteX3" fmla="*/ 129540 w 520283"/>
                <a:gd name="connsiteY3" fmla="*/ 121920 h 125730"/>
                <a:gd name="connsiteX4" fmla="*/ 0 w 520283"/>
                <a:gd name="connsiteY4" fmla="*/ 1905 h 125730"/>
                <a:gd name="connsiteX0" fmla="*/ 0 w 520283"/>
                <a:gd name="connsiteY0" fmla="*/ 1905 h 127635"/>
                <a:gd name="connsiteX1" fmla="*/ 398363 w 520283"/>
                <a:gd name="connsiteY1" fmla="*/ 0 h 127635"/>
                <a:gd name="connsiteX2" fmla="*/ 520283 w 520283"/>
                <a:gd name="connsiteY2" fmla="*/ 125730 h 127635"/>
                <a:gd name="connsiteX3" fmla="*/ 133350 w 520283"/>
                <a:gd name="connsiteY3" fmla="*/ 127635 h 127635"/>
                <a:gd name="connsiteX4" fmla="*/ 0 w 520283"/>
                <a:gd name="connsiteY4" fmla="*/ 1905 h 1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283" h="127635">
                  <a:moveTo>
                    <a:pt x="0" y="1905"/>
                  </a:moveTo>
                  <a:lnTo>
                    <a:pt x="398363" y="0"/>
                  </a:lnTo>
                  <a:lnTo>
                    <a:pt x="520283" y="125730"/>
                  </a:lnTo>
                  <a:lnTo>
                    <a:pt x="133350" y="127635"/>
                  </a:lnTo>
                  <a:lnTo>
                    <a:pt x="0" y="1905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Cube 474"/>
            <p:cNvSpPr/>
            <p:nvPr/>
          </p:nvSpPr>
          <p:spPr>
            <a:xfrm rot="5400000" flipH="1">
              <a:off x="4203206" y="3692743"/>
              <a:ext cx="545969" cy="67818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4204747" y="3839067"/>
              <a:ext cx="401955" cy="529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77" name="Rectangle 83"/>
            <p:cNvSpPr/>
            <p:nvPr/>
          </p:nvSpPr>
          <p:spPr>
            <a:xfrm rot="5400000">
              <a:off x="4408454" y="3496040"/>
              <a:ext cx="125948" cy="65341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48" h="653415">
                  <a:moveTo>
                    <a:pt x="1905" y="0"/>
                  </a:moveTo>
                  <a:lnTo>
                    <a:pt x="124043" y="121920"/>
                  </a:lnTo>
                  <a:lnTo>
                    <a:pt x="125948" y="653415"/>
                  </a:lnTo>
                  <a:lnTo>
                    <a:pt x="0" y="527685"/>
                  </a:lnTo>
                  <a:lnTo>
                    <a:pt x="190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Rectangle 83"/>
            <p:cNvSpPr/>
            <p:nvPr/>
          </p:nvSpPr>
          <p:spPr>
            <a:xfrm rot="5400000">
              <a:off x="4491320" y="3965158"/>
              <a:ext cx="520283" cy="12763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  <a:gd name="connsiteX0" fmla="*/ 1905 w 305018"/>
                <a:gd name="connsiteY0" fmla="*/ 0 h 527685"/>
                <a:gd name="connsiteX1" fmla="*/ 124043 w 305018"/>
                <a:gd name="connsiteY1" fmla="*/ 121920 h 527685"/>
                <a:gd name="connsiteX2" fmla="*/ 305018 w 305018"/>
                <a:gd name="connsiteY2" fmla="*/ 358140 h 527685"/>
                <a:gd name="connsiteX3" fmla="*/ 0 w 305018"/>
                <a:gd name="connsiteY3" fmla="*/ 527685 h 527685"/>
                <a:gd name="connsiteX4" fmla="*/ 1905 w 305018"/>
                <a:gd name="connsiteY4" fmla="*/ 0 h 527685"/>
                <a:gd name="connsiteX0" fmla="*/ 62865 w 365978"/>
                <a:gd name="connsiteY0" fmla="*/ 0 h 360045"/>
                <a:gd name="connsiteX1" fmla="*/ 185003 w 365978"/>
                <a:gd name="connsiteY1" fmla="*/ 121920 h 360045"/>
                <a:gd name="connsiteX2" fmla="*/ 365978 w 365978"/>
                <a:gd name="connsiteY2" fmla="*/ 358140 h 360045"/>
                <a:gd name="connsiteX3" fmla="*/ 0 w 365978"/>
                <a:gd name="connsiteY3" fmla="*/ 360045 h 360045"/>
                <a:gd name="connsiteX4" fmla="*/ 62865 w 365978"/>
                <a:gd name="connsiteY4" fmla="*/ 0 h 360045"/>
                <a:gd name="connsiteX0" fmla="*/ 0 w 489803"/>
                <a:gd name="connsiteY0" fmla="*/ 123825 h 238125"/>
                <a:gd name="connsiteX1" fmla="*/ 308828 w 489803"/>
                <a:gd name="connsiteY1" fmla="*/ 0 h 238125"/>
                <a:gd name="connsiteX2" fmla="*/ 489803 w 489803"/>
                <a:gd name="connsiteY2" fmla="*/ 236220 h 238125"/>
                <a:gd name="connsiteX3" fmla="*/ 123825 w 489803"/>
                <a:gd name="connsiteY3" fmla="*/ 238125 h 238125"/>
                <a:gd name="connsiteX4" fmla="*/ 0 w 489803"/>
                <a:gd name="connsiteY4" fmla="*/ 123825 h 238125"/>
                <a:gd name="connsiteX0" fmla="*/ 0 w 489803"/>
                <a:gd name="connsiteY0" fmla="*/ 15240 h 129540"/>
                <a:gd name="connsiteX1" fmla="*/ 331688 w 489803"/>
                <a:gd name="connsiteY1" fmla="*/ 0 h 129540"/>
                <a:gd name="connsiteX2" fmla="*/ 489803 w 489803"/>
                <a:gd name="connsiteY2" fmla="*/ 127635 h 129540"/>
                <a:gd name="connsiteX3" fmla="*/ 123825 w 489803"/>
                <a:gd name="connsiteY3" fmla="*/ 129540 h 129540"/>
                <a:gd name="connsiteX4" fmla="*/ 0 w 489803"/>
                <a:gd name="connsiteY4" fmla="*/ 15240 h 129540"/>
                <a:gd name="connsiteX0" fmla="*/ 0 w 489803"/>
                <a:gd name="connsiteY0" fmla="*/ 1905 h 116205"/>
                <a:gd name="connsiteX1" fmla="*/ 385028 w 489803"/>
                <a:gd name="connsiteY1" fmla="*/ 0 h 116205"/>
                <a:gd name="connsiteX2" fmla="*/ 489803 w 489803"/>
                <a:gd name="connsiteY2" fmla="*/ 114300 h 116205"/>
                <a:gd name="connsiteX3" fmla="*/ 123825 w 489803"/>
                <a:gd name="connsiteY3" fmla="*/ 116205 h 116205"/>
                <a:gd name="connsiteX4" fmla="*/ 0 w 489803"/>
                <a:gd name="connsiteY4" fmla="*/ 1905 h 116205"/>
                <a:gd name="connsiteX0" fmla="*/ 0 w 505043"/>
                <a:gd name="connsiteY0" fmla="*/ 0 h 121920"/>
                <a:gd name="connsiteX1" fmla="*/ 400268 w 505043"/>
                <a:gd name="connsiteY1" fmla="*/ 5715 h 121920"/>
                <a:gd name="connsiteX2" fmla="*/ 505043 w 505043"/>
                <a:gd name="connsiteY2" fmla="*/ 120015 h 121920"/>
                <a:gd name="connsiteX3" fmla="*/ 139065 w 505043"/>
                <a:gd name="connsiteY3" fmla="*/ 121920 h 121920"/>
                <a:gd name="connsiteX4" fmla="*/ 0 w 505043"/>
                <a:gd name="connsiteY4" fmla="*/ 0 h 121920"/>
                <a:gd name="connsiteX0" fmla="*/ 0 w 505043"/>
                <a:gd name="connsiteY0" fmla="*/ 1905 h 123825"/>
                <a:gd name="connsiteX1" fmla="*/ 404078 w 505043"/>
                <a:gd name="connsiteY1" fmla="*/ 0 h 123825"/>
                <a:gd name="connsiteX2" fmla="*/ 505043 w 505043"/>
                <a:gd name="connsiteY2" fmla="*/ 121920 h 123825"/>
                <a:gd name="connsiteX3" fmla="*/ 139065 w 505043"/>
                <a:gd name="connsiteY3" fmla="*/ 123825 h 123825"/>
                <a:gd name="connsiteX4" fmla="*/ 0 w 505043"/>
                <a:gd name="connsiteY4" fmla="*/ 1905 h 123825"/>
                <a:gd name="connsiteX0" fmla="*/ 0 w 514568"/>
                <a:gd name="connsiteY0" fmla="*/ 1905 h 123825"/>
                <a:gd name="connsiteX1" fmla="*/ 404078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3825"/>
                <a:gd name="connsiteX1" fmla="*/ 398363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1920"/>
                <a:gd name="connsiteX1" fmla="*/ 398363 w 514568"/>
                <a:gd name="connsiteY1" fmla="*/ 0 h 121920"/>
                <a:gd name="connsiteX2" fmla="*/ 514568 w 514568"/>
                <a:gd name="connsiteY2" fmla="*/ 121920 h 121920"/>
                <a:gd name="connsiteX3" fmla="*/ 129540 w 514568"/>
                <a:gd name="connsiteY3" fmla="*/ 121920 h 121920"/>
                <a:gd name="connsiteX4" fmla="*/ 0 w 514568"/>
                <a:gd name="connsiteY4" fmla="*/ 1905 h 121920"/>
                <a:gd name="connsiteX0" fmla="*/ 0 w 520283"/>
                <a:gd name="connsiteY0" fmla="*/ 1905 h 125730"/>
                <a:gd name="connsiteX1" fmla="*/ 398363 w 520283"/>
                <a:gd name="connsiteY1" fmla="*/ 0 h 125730"/>
                <a:gd name="connsiteX2" fmla="*/ 520283 w 520283"/>
                <a:gd name="connsiteY2" fmla="*/ 125730 h 125730"/>
                <a:gd name="connsiteX3" fmla="*/ 129540 w 520283"/>
                <a:gd name="connsiteY3" fmla="*/ 121920 h 125730"/>
                <a:gd name="connsiteX4" fmla="*/ 0 w 520283"/>
                <a:gd name="connsiteY4" fmla="*/ 1905 h 125730"/>
                <a:gd name="connsiteX0" fmla="*/ 0 w 520283"/>
                <a:gd name="connsiteY0" fmla="*/ 1905 h 127635"/>
                <a:gd name="connsiteX1" fmla="*/ 398363 w 520283"/>
                <a:gd name="connsiteY1" fmla="*/ 0 h 127635"/>
                <a:gd name="connsiteX2" fmla="*/ 520283 w 520283"/>
                <a:gd name="connsiteY2" fmla="*/ 125730 h 127635"/>
                <a:gd name="connsiteX3" fmla="*/ 133350 w 520283"/>
                <a:gd name="connsiteY3" fmla="*/ 127635 h 127635"/>
                <a:gd name="connsiteX4" fmla="*/ 0 w 520283"/>
                <a:gd name="connsiteY4" fmla="*/ 1905 h 1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283" h="127635">
                  <a:moveTo>
                    <a:pt x="0" y="1905"/>
                  </a:moveTo>
                  <a:lnTo>
                    <a:pt x="398363" y="0"/>
                  </a:lnTo>
                  <a:lnTo>
                    <a:pt x="520283" y="125730"/>
                  </a:lnTo>
                  <a:lnTo>
                    <a:pt x="133350" y="127635"/>
                  </a:lnTo>
                  <a:lnTo>
                    <a:pt x="0" y="1905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Cube 478"/>
            <p:cNvSpPr/>
            <p:nvPr/>
          </p:nvSpPr>
          <p:spPr>
            <a:xfrm rot="5400000" flipH="1">
              <a:off x="4190085" y="4569439"/>
              <a:ext cx="545969" cy="67818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0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4191626" y="4715763"/>
              <a:ext cx="401955" cy="529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81" name="Rectangle 83"/>
            <p:cNvSpPr/>
            <p:nvPr/>
          </p:nvSpPr>
          <p:spPr>
            <a:xfrm rot="5400000">
              <a:off x="4395333" y="4372736"/>
              <a:ext cx="125948" cy="65341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48" h="653415">
                  <a:moveTo>
                    <a:pt x="1905" y="0"/>
                  </a:moveTo>
                  <a:lnTo>
                    <a:pt x="124043" y="121920"/>
                  </a:lnTo>
                  <a:lnTo>
                    <a:pt x="125948" y="653415"/>
                  </a:lnTo>
                  <a:lnTo>
                    <a:pt x="0" y="527685"/>
                  </a:lnTo>
                  <a:lnTo>
                    <a:pt x="190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Rectangle 83"/>
            <p:cNvSpPr/>
            <p:nvPr/>
          </p:nvSpPr>
          <p:spPr>
            <a:xfrm rot="5400000">
              <a:off x="4478199" y="4841854"/>
              <a:ext cx="520283" cy="12763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  <a:gd name="connsiteX0" fmla="*/ 1905 w 305018"/>
                <a:gd name="connsiteY0" fmla="*/ 0 h 527685"/>
                <a:gd name="connsiteX1" fmla="*/ 124043 w 305018"/>
                <a:gd name="connsiteY1" fmla="*/ 121920 h 527685"/>
                <a:gd name="connsiteX2" fmla="*/ 305018 w 305018"/>
                <a:gd name="connsiteY2" fmla="*/ 358140 h 527685"/>
                <a:gd name="connsiteX3" fmla="*/ 0 w 305018"/>
                <a:gd name="connsiteY3" fmla="*/ 527685 h 527685"/>
                <a:gd name="connsiteX4" fmla="*/ 1905 w 305018"/>
                <a:gd name="connsiteY4" fmla="*/ 0 h 527685"/>
                <a:gd name="connsiteX0" fmla="*/ 62865 w 365978"/>
                <a:gd name="connsiteY0" fmla="*/ 0 h 360045"/>
                <a:gd name="connsiteX1" fmla="*/ 185003 w 365978"/>
                <a:gd name="connsiteY1" fmla="*/ 121920 h 360045"/>
                <a:gd name="connsiteX2" fmla="*/ 365978 w 365978"/>
                <a:gd name="connsiteY2" fmla="*/ 358140 h 360045"/>
                <a:gd name="connsiteX3" fmla="*/ 0 w 365978"/>
                <a:gd name="connsiteY3" fmla="*/ 360045 h 360045"/>
                <a:gd name="connsiteX4" fmla="*/ 62865 w 365978"/>
                <a:gd name="connsiteY4" fmla="*/ 0 h 360045"/>
                <a:gd name="connsiteX0" fmla="*/ 0 w 489803"/>
                <a:gd name="connsiteY0" fmla="*/ 123825 h 238125"/>
                <a:gd name="connsiteX1" fmla="*/ 308828 w 489803"/>
                <a:gd name="connsiteY1" fmla="*/ 0 h 238125"/>
                <a:gd name="connsiteX2" fmla="*/ 489803 w 489803"/>
                <a:gd name="connsiteY2" fmla="*/ 236220 h 238125"/>
                <a:gd name="connsiteX3" fmla="*/ 123825 w 489803"/>
                <a:gd name="connsiteY3" fmla="*/ 238125 h 238125"/>
                <a:gd name="connsiteX4" fmla="*/ 0 w 489803"/>
                <a:gd name="connsiteY4" fmla="*/ 123825 h 238125"/>
                <a:gd name="connsiteX0" fmla="*/ 0 w 489803"/>
                <a:gd name="connsiteY0" fmla="*/ 15240 h 129540"/>
                <a:gd name="connsiteX1" fmla="*/ 331688 w 489803"/>
                <a:gd name="connsiteY1" fmla="*/ 0 h 129540"/>
                <a:gd name="connsiteX2" fmla="*/ 489803 w 489803"/>
                <a:gd name="connsiteY2" fmla="*/ 127635 h 129540"/>
                <a:gd name="connsiteX3" fmla="*/ 123825 w 489803"/>
                <a:gd name="connsiteY3" fmla="*/ 129540 h 129540"/>
                <a:gd name="connsiteX4" fmla="*/ 0 w 489803"/>
                <a:gd name="connsiteY4" fmla="*/ 15240 h 129540"/>
                <a:gd name="connsiteX0" fmla="*/ 0 w 489803"/>
                <a:gd name="connsiteY0" fmla="*/ 1905 h 116205"/>
                <a:gd name="connsiteX1" fmla="*/ 385028 w 489803"/>
                <a:gd name="connsiteY1" fmla="*/ 0 h 116205"/>
                <a:gd name="connsiteX2" fmla="*/ 489803 w 489803"/>
                <a:gd name="connsiteY2" fmla="*/ 114300 h 116205"/>
                <a:gd name="connsiteX3" fmla="*/ 123825 w 489803"/>
                <a:gd name="connsiteY3" fmla="*/ 116205 h 116205"/>
                <a:gd name="connsiteX4" fmla="*/ 0 w 489803"/>
                <a:gd name="connsiteY4" fmla="*/ 1905 h 116205"/>
                <a:gd name="connsiteX0" fmla="*/ 0 w 505043"/>
                <a:gd name="connsiteY0" fmla="*/ 0 h 121920"/>
                <a:gd name="connsiteX1" fmla="*/ 400268 w 505043"/>
                <a:gd name="connsiteY1" fmla="*/ 5715 h 121920"/>
                <a:gd name="connsiteX2" fmla="*/ 505043 w 505043"/>
                <a:gd name="connsiteY2" fmla="*/ 120015 h 121920"/>
                <a:gd name="connsiteX3" fmla="*/ 139065 w 505043"/>
                <a:gd name="connsiteY3" fmla="*/ 121920 h 121920"/>
                <a:gd name="connsiteX4" fmla="*/ 0 w 505043"/>
                <a:gd name="connsiteY4" fmla="*/ 0 h 121920"/>
                <a:gd name="connsiteX0" fmla="*/ 0 w 505043"/>
                <a:gd name="connsiteY0" fmla="*/ 1905 h 123825"/>
                <a:gd name="connsiteX1" fmla="*/ 404078 w 505043"/>
                <a:gd name="connsiteY1" fmla="*/ 0 h 123825"/>
                <a:gd name="connsiteX2" fmla="*/ 505043 w 505043"/>
                <a:gd name="connsiteY2" fmla="*/ 121920 h 123825"/>
                <a:gd name="connsiteX3" fmla="*/ 139065 w 505043"/>
                <a:gd name="connsiteY3" fmla="*/ 123825 h 123825"/>
                <a:gd name="connsiteX4" fmla="*/ 0 w 505043"/>
                <a:gd name="connsiteY4" fmla="*/ 1905 h 123825"/>
                <a:gd name="connsiteX0" fmla="*/ 0 w 514568"/>
                <a:gd name="connsiteY0" fmla="*/ 1905 h 123825"/>
                <a:gd name="connsiteX1" fmla="*/ 404078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3825"/>
                <a:gd name="connsiteX1" fmla="*/ 398363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1920"/>
                <a:gd name="connsiteX1" fmla="*/ 398363 w 514568"/>
                <a:gd name="connsiteY1" fmla="*/ 0 h 121920"/>
                <a:gd name="connsiteX2" fmla="*/ 514568 w 514568"/>
                <a:gd name="connsiteY2" fmla="*/ 121920 h 121920"/>
                <a:gd name="connsiteX3" fmla="*/ 129540 w 514568"/>
                <a:gd name="connsiteY3" fmla="*/ 121920 h 121920"/>
                <a:gd name="connsiteX4" fmla="*/ 0 w 514568"/>
                <a:gd name="connsiteY4" fmla="*/ 1905 h 121920"/>
                <a:gd name="connsiteX0" fmla="*/ 0 w 520283"/>
                <a:gd name="connsiteY0" fmla="*/ 1905 h 125730"/>
                <a:gd name="connsiteX1" fmla="*/ 398363 w 520283"/>
                <a:gd name="connsiteY1" fmla="*/ 0 h 125730"/>
                <a:gd name="connsiteX2" fmla="*/ 520283 w 520283"/>
                <a:gd name="connsiteY2" fmla="*/ 125730 h 125730"/>
                <a:gd name="connsiteX3" fmla="*/ 129540 w 520283"/>
                <a:gd name="connsiteY3" fmla="*/ 121920 h 125730"/>
                <a:gd name="connsiteX4" fmla="*/ 0 w 520283"/>
                <a:gd name="connsiteY4" fmla="*/ 1905 h 125730"/>
                <a:gd name="connsiteX0" fmla="*/ 0 w 520283"/>
                <a:gd name="connsiteY0" fmla="*/ 1905 h 127635"/>
                <a:gd name="connsiteX1" fmla="*/ 398363 w 520283"/>
                <a:gd name="connsiteY1" fmla="*/ 0 h 127635"/>
                <a:gd name="connsiteX2" fmla="*/ 520283 w 520283"/>
                <a:gd name="connsiteY2" fmla="*/ 125730 h 127635"/>
                <a:gd name="connsiteX3" fmla="*/ 133350 w 520283"/>
                <a:gd name="connsiteY3" fmla="*/ 127635 h 127635"/>
                <a:gd name="connsiteX4" fmla="*/ 0 w 520283"/>
                <a:gd name="connsiteY4" fmla="*/ 1905 h 1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283" h="127635">
                  <a:moveTo>
                    <a:pt x="0" y="1905"/>
                  </a:moveTo>
                  <a:lnTo>
                    <a:pt x="398363" y="0"/>
                  </a:lnTo>
                  <a:lnTo>
                    <a:pt x="520283" y="125730"/>
                  </a:lnTo>
                  <a:lnTo>
                    <a:pt x="133350" y="127635"/>
                  </a:lnTo>
                  <a:lnTo>
                    <a:pt x="0" y="1905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8" name="Rectangle 557"/>
          <p:cNvSpPr/>
          <p:nvPr/>
        </p:nvSpPr>
        <p:spPr>
          <a:xfrm>
            <a:off x="3874129" y="1809254"/>
            <a:ext cx="4235870" cy="426932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559" name="Rectangle 23"/>
          <p:cNvSpPr>
            <a:spLocks noChangeArrowheads="1"/>
          </p:cNvSpPr>
          <p:nvPr/>
        </p:nvSpPr>
        <p:spPr bwMode="auto">
          <a:xfrm>
            <a:off x="3822646" y="1801073"/>
            <a:ext cx="4419600" cy="419312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grpSp>
        <p:nvGrpSpPr>
          <p:cNvPr id="560" name="Group 32"/>
          <p:cNvGrpSpPr/>
          <p:nvPr/>
        </p:nvGrpSpPr>
        <p:grpSpPr>
          <a:xfrm>
            <a:off x="4148793" y="2649401"/>
            <a:ext cx="3604331" cy="2504835"/>
            <a:chOff x="1040728" y="3511051"/>
            <a:chExt cx="2777155" cy="1642242"/>
          </a:xfrm>
          <a:effectLst/>
        </p:grpSpPr>
        <p:sp>
          <p:nvSpPr>
            <p:cNvPr id="561" name="Freeform 560"/>
            <p:cNvSpPr/>
            <p:nvPr/>
          </p:nvSpPr>
          <p:spPr>
            <a:xfrm>
              <a:off x="1040728" y="3511051"/>
              <a:ext cx="1384147" cy="818378"/>
            </a:xfrm>
            <a:custGeom>
              <a:avLst/>
              <a:gdLst>
                <a:gd name="connsiteX0" fmla="*/ 0 w 1171320"/>
                <a:gd name="connsiteY0" fmla="*/ 0 h 480831"/>
                <a:gd name="connsiteX1" fmla="*/ 715121 w 1171320"/>
                <a:gd name="connsiteY1" fmla="*/ 147948 h 480831"/>
                <a:gd name="connsiteX2" fmla="*/ 1171320 w 1171320"/>
                <a:gd name="connsiteY2" fmla="*/ 480831 h 480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1320" h="480831">
                  <a:moveTo>
                    <a:pt x="0" y="0"/>
                  </a:moveTo>
                  <a:cubicBezTo>
                    <a:pt x="259950" y="33905"/>
                    <a:pt x="519901" y="67810"/>
                    <a:pt x="715121" y="147948"/>
                  </a:cubicBezTo>
                  <a:cubicBezTo>
                    <a:pt x="910341" y="228087"/>
                    <a:pt x="1040830" y="354459"/>
                    <a:pt x="1171320" y="480831"/>
                  </a:cubicBezTo>
                </a:path>
              </a:pathLst>
            </a:custGeom>
            <a:ln w="508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62" name="Freeform 561"/>
            <p:cNvSpPr/>
            <p:nvPr/>
          </p:nvSpPr>
          <p:spPr>
            <a:xfrm flipH="1" flipV="1">
              <a:off x="2411547" y="4311599"/>
              <a:ext cx="1384147" cy="818378"/>
            </a:xfrm>
            <a:custGeom>
              <a:avLst/>
              <a:gdLst>
                <a:gd name="connsiteX0" fmla="*/ 0 w 1171320"/>
                <a:gd name="connsiteY0" fmla="*/ 0 h 480831"/>
                <a:gd name="connsiteX1" fmla="*/ 715121 w 1171320"/>
                <a:gd name="connsiteY1" fmla="*/ 147948 h 480831"/>
                <a:gd name="connsiteX2" fmla="*/ 1171320 w 1171320"/>
                <a:gd name="connsiteY2" fmla="*/ 480831 h 480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1320" h="480831">
                  <a:moveTo>
                    <a:pt x="0" y="0"/>
                  </a:moveTo>
                  <a:cubicBezTo>
                    <a:pt x="259950" y="33905"/>
                    <a:pt x="519901" y="67810"/>
                    <a:pt x="715121" y="147948"/>
                  </a:cubicBezTo>
                  <a:cubicBezTo>
                    <a:pt x="910341" y="228087"/>
                    <a:pt x="1040830" y="354459"/>
                    <a:pt x="1171320" y="480831"/>
                  </a:cubicBezTo>
                </a:path>
              </a:pathLst>
            </a:custGeom>
            <a:ln w="508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63" name="Freeform 562"/>
            <p:cNvSpPr/>
            <p:nvPr/>
          </p:nvSpPr>
          <p:spPr>
            <a:xfrm flipH="1">
              <a:off x="2433736" y="3534367"/>
              <a:ext cx="1384147" cy="818378"/>
            </a:xfrm>
            <a:custGeom>
              <a:avLst/>
              <a:gdLst>
                <a:gd name="connsiteX0" fmla="*/ 0 w 1171320"/>
                <a:gd name="connsiteY0" fmla="*/ 0 h 480831"/>
                <a:gd name="connsiteX1" fmla="*/ 715121 w 1171320"/>
                <a:gd name="connsiteY1" fmla="*/ 147948 h 480831"/>
                <a:gd name="connsiteX2" fmla="*/ 1171320 w 1171320"/>
                <a:gd name="connsiteY2" fmla="*/ 480831 h 480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1320" h="480831">
                  <a:moveTo>
                    <a:pt x="0" y="0"/>
                  </a:moveTo>
                  <a:cubicBezTo>
                    <a:pt x="259950" y="33905"/>
                    <a:pt x="519901" y="67810"/>
                    <a:pt x="715121" y="147948"/>
                  </a:cubicBezTo>
                  <a:cubicBezTo>
                    <a:pt x="910341" y="228087"/>
                    <a:pt x="1040830" y="354459"/>
                    <a:pt x="1171320" y="480831"/>
                  </a:cubicBezTo>
                </a:path>
              </a:pathLst>
            </a:custGeom>
            <a:ln w="508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64" name="Freeform 563"/>
            <p:cNvSpPr/>
            <p:nvPr/>
          </p:nvSpPr>
          <p:spPr>
            <a:xfrm flipV="1">
              <a:off x="1062916" y="4334915"/>
              <a:ext cx="1384147" cy="818378"/>
            </a:xfrm>
            <a:custGeom>
              <a:avLst/>
              <a:gdLst>
                <a:gd name="connsiteX0" fmla="*/ 0 w 1171320"/>
                <a:gd name="connsiteY0" fmla="*/ 0 h 480831"/>
                <a:gd name="connsiteX1" fmla="*/ 715121 w 1171320"/>
                <a:gd name="connsiteY1" fmla="*/ 147948 h 480831"/>
                <a:gd name="connsiteX2" fmla="*/ 1171320 w 1171320"/>
                <a:gd name="connsiteY2" fmla="*/ 480831 h 480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1320" h="480831">
                  <a:moveTo>
                    <a:pt x="0" y="0"/>
                  </a:moveTo>
                  <a:cubicBezTo>
                    <a:pt x="259950" y="33905"/>
                    <a:pt x="519901" y="67810"/>
                    <a:pt x="715121" y="147948"/>
                  </a:cubicBezTo>
                  <a:cubicBezTo>
                    <a:pt x="910341" y="228087"/>
                    <a:pt x="1040830" y="354459"/>
                    <a:pt x="1171320" y="480831"/>
                  </a:cubicBezTo>
                </a:path>
              </a:pathLst>
            </a:custGeom>
            <a:ln w="508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565" name="Rectangle 564"/>
          <p:cNvSpPr/>
          <p:nvPr/>
        </p:nvSpPr>
        <p:spPr>
          <a:xfrm>
            <a:off x="2770985" y="1826675"/>
            <a:ext cx="373586" cy="871258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566" name="Rectangle 565"/>
          <p:cNvSpPr/>
          <p:nvPr/>
        </p:nvSpPr>
        <p:spPr>
          <a:xfrm>
            <a:off x="2770985" y="3241142"/>
            <a:ext cx="373586" cy="1376126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grpSp>
        <p:nvGrpSpPr>
          <p:cNvPr id="567" name="Group 566"/>
          <p:cNvGrpSpPr/>
          <p:nvPr/>
        </p:nvGrpSpPr>
        <p:grpSpPr>
          <a:xfrm>
            <a:off x="1830129" y="2323302"/>
            <a:ext cx="821958" cy="1281913"/>
            <a:chOff x="306129" y="2323301"/>
            <a:chExt cx="821958" cy="1281913"/>
          </a:xfrm>
        </p:grpSpPr>
        <p:grpSp>
          <p:nvGrpSpPr>
            <p:cNvPr id="568" name="Group 567"/>
            <p:cNvGrpSpPr/>
            <p:nvPr/>
          </p:nvGrpSpPr>
          <p:grpSpPr>
            <a:xfrm>
              <a:off x="306129" y="2323301"/>
              <a:ext cx="821958" cy="1281913"/>
              <a:chOff x="-304800" y="2106301"/>
              <a:chExt cx="1501201" cy="2341253"/>
            </a:xfrm>
          </p:grpSpPr>
          <p:sp>
            <p:nvSpPr>
              <p:cNvPr id="583" name="Line 31"/>
              <p:cNvSpPr>
                <a:spLocks noChangeShapeType="1"/>
              </p:cNvSpPr>
              <p:nvPr/>
            </p:nvSpPr>
            <p:spPr bwMode="auto">
              <a:xfrm>
                <a:off x="1186393" y="2106301"/>
                <a:ext cx="0" cy="2341253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84" name="Freeform 33"/>
              <p:cNvSpPr>
                <a:spLocks/>
              </p:cNvSpPr>
              <p:nvPr/>
            </p:nvSpPr>
            <p:spPr bwMode="auto">
              <a:xfrm>
                <a:off x="67989" y="2394379"/>
                <a:ext cx="1107047" cy="2596"/>
              </a:xfrm>
              <a:custGeom>
                <a:avLst/>
                <a:gdLst>
                  <a:gd name="T0" fmla="*/ 390 w 390"/>
                  <a:gd name="T1" fmla="*/ 0 h 1"/>
                  <a:gd name="T2" fmla="*/ 0 w 390"/>
                  <a:gd name="T3" fmla="*/ 0 h 1"/>
                  <a:gd name="T4" fmla="*/ 0 60000 65536"/>
                  <a:gd name="T5" fmla="*/ 0 60000 65536"/>
                  <a:gd name="T6" fmla="*/ 0 w 390"/>
                  <a:gd name="T7" fmla="*/ 0 h 1"/>
                  <a:gd name="T8" fmla="*/ 390 w 390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90" h="1">
                    <a:moveTo>
                      <a:pt x="390" y="0"/>
                    </a:move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333333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85" name="Line 34"/>
              <p:cNvSpPr>
                <a:spLocks noChangeShapeType="1"/>
              </p:cNvSpPr>
              <p:nvPr/>
            </p:nvSpPr>
            <p:spPr bwMode="auto">
              <a:xfrm>
                <a:off x="-304800" y="2118062"/>
                <a:ext cx="1498773" cy="0"/>
              </a:xfrm>
              <a:prstGeom prst="line">
                <a:avLst/>
              </a:prstGeom>
              <a:noFill/>
              <a:ln w="25400">
                <a:solidFill>
                  <a:srgbClr val="333333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86" name="Freeform 35"/>
              <p:cNvSpPr>
                <a:spLocks/>
              </p:cNvSpPr>
              <p:nvPr/>
            </p:nvSpPr>
            <p:spPr bwMode="auto">
              <a:xfrm>
                <a:off x="67989" y="2653909"/>
                <a:ext cx="1101369" cy="2596"/>
              </a:xfrm>
              <a:custGeom>
                <a:avLst/>
                <a:gdLst>
                  <a:gd name="T0" fmla="*/ 388 w 388"/>
                  <a:gd name="T1" fmla="*/ 1 h 1"/>
                  <a:gd name="T2" fmla="*/ 0 w 388"/>
                  <a:gd name="T3" fmla="*/ 0 h 1"/>
                  <a:gd name="T4" fmla="*/ 0 60000 65536"/>
                  <a:gd name="T5" fmla="*/ 0 60000 65536"/>
                  <a:gd name="T6" fmla="*/ 0 w 388"/>
                  <a:gd name="T7" fmla="*/ 0 h 1"/>
                  <a:gd name="T8" fmla="*/ 388 w 388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88" h="1">
                    <a:moveTo>
                      <a:pt x="388" y="1"/>
                    </a:move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333333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87" name="Line 32"/>
              <p:cNvSpPr>
                <a:spLocks noChangeShapeType="1"/>
              </p:cNvSpPr>
              <p:nvPr/>
            </p:nvSpPr>
            <p:spPr bwMode="auto">
              <a:xfrm>
                <a:off x="-302372" y="4434840"/>
                <a:ext cx="1498773" cy="0"/>
              </a:xfrm>
              <a:prstGeom prst="line">
                <a:avLst/>
              </a:prstGeom>
              <a:noFill/>
              <a:ln w="25400">
                <a:solidFill>
                  <a:srgbClr val="333333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88" name="Freeform 33"/>
              <p:cNvSpPr>
                <a:spLocks/>
              </p:cNvSpPr>
              <p:nvPr/>
            </p:nvSpPr>
            <p:spPr bwMode="auto">
              <a:xfrm>
                <a:off x="67988" y="2898228"/>
                <a:ext cx="1107047" cy="2596"/>
              </a:xfrm>
              <a:custGeom>
                <a:avLst/>
                <a:gdLst>
                  <a:gd name="T0" fmla="*/ 390 w 390"/>
                  <a:gd name="T1" fmla="*/ 0 h 1"/>
                  <a:gd name="T2" fmla="*/ 0 w 390"/>
                  <a:gd name="T3" fmla="*/ 0 h 1"/>
                  <a:gd name="T4" fmla="*/ 0 60000 65536"/>
                  <a:gd name="T5" fmla="*/ 0 60000 65536"/>
                  <a:gd name="T6" fmla="*/ 0 w 390"/>
                  <a:gd name="T7" fmla="*/ 0 h 1"/>
                  <a:gd name="T8" fmla="*/ 390 w 390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90" h="1">
                    <a:moveTo>
                      <a:pt x="390" y="0"/>
                    </a:move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333333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89" name="Freeform 35"/>
              <p:cNvSpPr>
                <a:spLocks/>
              </p:cNvSpPr>
              <p:nvPr/>
            </p:nvSpPr>
            <p:spPr bwMode="auto">
              <a:xfrm>
                <a:off x="67988" y="3157758"/>
                <a:ext cx="1101369" cy="2596"/>
              </a:xfrm>
              <a:custGeom>
                <a:avLst/>
                <a:gdLst>
                  <a:gd name="T0" fmla="*/ 388 w 388"/>
                  <a:gd name="T1" fmla="*/ 1 h 1"/>
                  <a:gd name="T2" fmla="*/ 0 w 388"/>
                  <a:gd name="T3" fmla="*/ 0 h 1"/>
                  <a:gd name="T4" fmla="*/ 0 60000 65536"/>
                  <a:gd name="T5" fmla="*/ 0 60000 65536"/>
                  <a:gd name="T6" fmla="*/ 0 w 388"/>
                  <a:gd name="T7" fmla="*/ 0 h 1"/>
                  <a:gd name="T8" fmla="*/ 388 w 388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88" h="1">
                    <a:moveTo>
                      <a:pt x="388" y="1"/>
                    </a:move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333333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90" name="Freeform 33"/>
              <p:cNvSpPr>
                <a:spLocks/>
              </p:cNvSpPr>
              <p:nvPr/>
            </p:nvSpPr>
            <p:spPr bwMode="auto">
              <a:xfrm>
                <a:off x="67988" y="3411136"/>
                <a:ext cx="1107047" cy="2596"/>
              </a:xfrm>
              <a:custGeom>
                <a:avLst/>
                <a:gdLst>
                  <a:gd name="T0" fmla="*/ 390 w 390"/>
                  <a:gd name="T1" fmla="*/ 0 h 1"/>
                  <a:gd name="T2" fmla="*/ 0 w 390"/>
                  <a:gd name="T3" fmla="*/ 0 h 1"/>
                  <a:gd name="T4" fmla="*/ 0 60000 65536"/>
                  <a:gd name="T5" fmla="*/ 0 60000 65536"/>
                  <a:gd name="T6" fmla="*/ 0 w 390"/>
                  <a:gd name="T7" fmla="*/ 0 h 1"/>
                  <a:gd name="T8" fmla="*/ 390 w 390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90" h="1">
                    <a:moveTo>
                      <a:pt x="390" y="0"/>
                    </a:move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333333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91" name="Freeform 35"/>
              <p:cNvSpPr>
                <a:spLocks/>
              </p:cNvSpPr>
              <p:nvPr/>
            </p:nvSpPr>
            <p:spPr bwMode="auto">
              <a:xfrm>
                <a:off x="67988" y="3670666"/>
                <a:ext cx="1101369" cy="2596"/>
              </a:xfrm>
              <a:custGeom>
                <a:avLst/>
                <a:gdLst>
                  <a:gd name="T0" fmla="*/ 388 w 388"/>
                  <a:gd name="T1" fmla="*/ 1 h 1"/>
                  <a:gd name="T2" fmla="*/ 0 w 388"/>
                  <a:gd name="T3" fmla="*/ 0 h 1"/>
                  <a:gd name="T4" fmla="*/ 0 60000 65536"/>
                  <a:gd name="T5" fmla="*/ 0 60000 65536"/>
                  <a:gd name="T6" fmla="*/ 0 w 388"/>
                  <a:gd name="T7" fmla="*/ 0 h 1"/>
                  <a:gd name="T8" fmla="*/ 388 w 388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88" h="1">
                    <a:moveTo>
                      <a:pt x="388" y="1"/>
                    </a:move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333333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92" name="Freeform 35"/>
              <p:cNvSpPr>
                <a:spLocks/>
              </p:cNvSpPr>
              <p:nvPr/>
            </p:nvSpPr>
            <p:spPr bwMode="auto">
              <a:xfrm>
                <a:off x="73667" y="3934647"/>
                <a:ext cx="1101369" cy="2596"/>
              </a:xfrm>
              <a:custGeom>
                <a:avLst/>
                <a:gdLst>
                  <a:gd name="T0" fmla="*/ 388 w 388"/>
                  <a:gd name="T1" fmla="*/ 1 h 1"/>
                  <a:gd name="T2" fmla="*/ 0 w 388"/>
                  <a:gd name="T3" fmla="*/ 0 h 1"/>
                  <a:gd name="T4" fmla="*/ 0 60000 65536"/>
                  <a:gd name="T5" fmla="*/ 0 60000 65536"/>
                  <a:gd name="T6" fmla="*/ 0 w 388"/>
                  <a:gd name="T7" fmla="*/ 0 h 1"/>
                  <a:gd name="T8" fmla="*/ 388 w 388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88" h="1">
                    <a:moveTo>
                      <a:pt x="388" y="1"/>
                    </a:move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333333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93" name="Freeform 33"/>
              <p:cNvSpPr>
                <a:spLocks/>
              </p:cNvSpPr>
              <p:nvPr/>
            </p:nvSpPr>
            <p:spPr bwMode="auto">
              <a:xfrm>
                <a:off x="73667" y="4188025"/>
                <a:ext cx="1107047" cy="2596"/>
              </a:xfrm>
              <a:custGeom>
                <a:avLst/>
                <a:gdLst>
                  <a:gd name="T0" fmla="*/ 390 w 390"/>
                  <a:gd name="T1" fmla="*/ 0 h 1"/>
                  <a:gd name="T2" fmla="*/ 0 w 390"/>
                  <a:gd name="T3" fmla="*/ 0 h 1"/>
                  <a:gd name="T4" fmla="*/ 0 60000 65536"/>
                  <a:gd name="T5" fmla="*/ 0 60000 65536"/>
                  <a:gd name="T6" fmla="*/ 0 w 390"/>
                  <a:gd name="T7" fmla="*/ 0 h 1"/>
                  <a:gd name="T8" fmla="*/ 390 w 390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90" h="1">
                    <a:moveTo>
                      <a:pt x="390" y="0"/>
                    </a:move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333333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sp>
          <p:nvSpPr>
            <p:cNvPr id="569" name="Rectangle 568"/>
            <p:cNvSpPr/>
            <p:nvPr/>
          </p:nvSpPr>
          <p:spPr>
            <a:xfrm rot="5400000">
              <a:off x="1001204" y="2363364"/>
              <a:ext cx="135976" cy="88173"/>
            </a:xfrm>
            <a:prstGeom prst="rect">
              <a:avLst/>
            </a:prstGeom>
            <a:gradFill>
              <a:gsLst>
                <a:gs pos="0">
                  <a:schemeClr val="accent6">
                    <a:lumMod val="30000"/>
                  </a:schemeClr>
                </a:gs>
                <a:gs pos="100000">
                  <a:schemeClr val="accent6"/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0" name="Rectangle 569"/>
            <p:cNvSpPr/>
            <p:nvPr/>
          </p:nvSpPr>
          <p:spPr>
            <a:xfrm rot="5400000">
              <a:off x="913030" y="2363365"/>
              <a:ext cx="135976" cy="88173"/>
            </a:xfrm>
            <a:prstGeom prst="rect">
              <a:avLst/>
            </a:prstGeom>
            <a:gradFill>
              <a:gsLst>
                <a:gs pos="0">
                  <a:schemeClr val="accent6">
                    <a:lumMod val="30000"/>
                  </a:schemeClr>
                </a:gs>
                <a:gs pos="100000">
                  <a:schemeClr val="accent6"/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1" name="Rectangle 570"/>
            <p:cNvSpPr/>
            <p:nvPr/>
          </p:nvSpPr>
          <p:spPr>
            <a:xfrm rot="5400000">
              <a:off x="822894" y="2363365"/>
              <a:ext cx="135976" cy="88173"/>
            </a:xfrm>
            <a:prstGeom prst="rect">
              <a:avLst/>
            </a:prstGeom>
            <a:gradFill>
              <a:gsLst>
                <a:gs pos="0">
                  <a:schemeClr val="accent6">
                    <a:lumMod val="30000"/>
                  </a:schemeClr>
                </a:gs>
                <a:gs pos="100000">
                  <a:schemeClr val="accent6"/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2" name="Rectangle 571"/>
            <p:cNvSpPr/>
            <p:nvPr/>
          </p:nvSpPr>
          <p:spPr>
            <a:xfrm rot="5400000">
              <a:off x="734720" y="2363366"/>
              <a:ext cx="135976" cy="88173"/>
            </a:xfrm>
            <a:prstGeom prst="rect">
              <a:avLst/>
            </a:prstGeom>
            <a:gradFill>
              <a:gsLst>
                <a:gs pos="0">
                  <a:schemeClr val="accent6">
                    <a:lumMod val="30000"/>
                  </a:schemeClr>
                </a:gs>
                <a:gs pos="100000">
                  <a:schemeClr val="accent6"/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3" name="Rectangle 572"/>
            <p:cNvSpPr/>
            <p:nvPr/>
          </p:nvSpPr>
          <p:spPr>
            <a:xfrm rot="5400000">
              <a:off x="999127" y="3063430"/>
              <a:ext cx="135976" cy="88173"/>
            </a:xfrm>
            <a:prstGeom prst="rect">
              <a:avLst/>
            </a:prstGeom>
            <a:gradFill>
              <a:gsLst>
                <a:gs pos="0">
                  <a:schemeClr val="accent3">
                    <a:lumMod val="50000"/>
                  </a:schemeClr>
                </a:gs>
                <a:gs pos="100000">
                  <a:schemeClr val="accent3"/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4" name="Rectangle 573"/>
            <p:cNvSpPr/>
            <p:nvPr/>
          </p:nvSpPr>
          <p:spPr>
            <a:xfrm rot="5400000">
              <a:off x="907457" y="3063936"/>
              <a:ext cx="135976" cy="88173"/>
            </a:xfrm>
            <a:prstGeom prst="rect">
              <a:avLst/>
            </a:prstGeom>
            <a:gradFill>
              <a:gsLst>
                <a:gs pos="0">
                  <a:schemeClr val="accent3">
                    <a:lumMod val="50000"/>
                  </a:schemeClr>
                </a:gs>
                <a:gs pos="100000">
                  <a:schemeClr val="accent3"/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5" name="Rectangle 574"/>
            <p:cNvSpPr/>
            <p:nvPr/>
          </p:nvSpPr>
          <p:spPr>
            <a:xfrm rot="5400000">
              <a:off x="558371" y="2363364"/>
              <a:ext cx="135976" cy="88173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4"/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6" name="Rectangle 575"/>
            <p:cNvSpPr/>
            <p:nvPr/>
          </p:nvSpPr>
          <p:spPr>
            <a:xfrm rot="5400000">
              <a:off x="646546" y="2364204"/>
              <a:ext cx="135976" cy="88173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4"/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7" name="Rectangle 576"/>
            <p:cNvSpPr/>
            <p:nvPr/>
          </p:nvSpPr>
          <p:spPr>
            <a:xfrm rot="5400000">
              <a:off x="995630" y="3346704"/>
              <a:ext cx="135976" cy="88173"/>
            </a:xfrm>
            <a:prstGeom prst="rect">
              <a:avLst/>
            </a:prstGeom>
            <a:gradFill>
              <a:gsLst>
                <a:gs pos="0">
                  <a:schemeClr val="accent6">
                    <a:lumMod val="50000"/>
                  </a:schemeClr>
                </a:gs>
                <a:gs pos="100000">
                  <a:srgbClr val="FFFF00"/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8" name="Rectangle 577"/>
            <p:cNvSpPr/>
            <p:nvPr/>
          </p:nvSpPr>
          <p:spPr>
            <a:xfrm rot="5400000">
              <a:off x="907456" y="3346704"/>
              <a:ext cx="135976" cy="88173"/>
            </a:xfrm>
            <a:prstGeom prst="rect">
              <a:avLst/>
            </a:prstGeom>
            <a:gradFill>
              <a:gsLst>
                <a:gs pos="0">
                  <a:schemeClr val="accent6">
                    <a:lumMod val="50000"/>
                  </a:schemeClr>
                </a:gs>
                <a:gs pos="100000">
                  <a:srgbClr val="FFFF00"/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9" name="Rectangle 578"/>
            <p:cNvSpPr/>
            <p:nvPr/>
          </p:nvSpPr>
          <p:spPr>
            <a:xfrm rot="5400000">
              <a:off x="815799" y="3346704"/>
              <a:ext cx="135976" cy="88173"/>
            </a:xfrm>
            <a:prstGeom prst="rect">
              <a:avLst/>
            </a:prstGeom>
            <a:gradFill>
              <a:gsLst>
                <a:gs pos="0">
                  <a:schemeClr val="accent6">
                    <a:lumMod val="50000"/>
                  </a:schemeClr>
                </a:gs>
                <a:gs pos="100000">
                  <a:srgbClr val="FFFF00"/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80" name="Rectangle 579"/>
            <p:cNvSpPr/>
            <p:nvPr/>
          </p:nvSpPr>
          <p:spPr>
            <a:xfrm rot="5400000">
              <a:off x="727625" y="3346704"/>
              <a:ext cx="135976" cy="88173"/>
            </a:xfrm>
            <a:prstGeom prst="rect">
              <a:avLst/>
            </a:prstGeom>
            <a:gradFill>
              <a:gsLst>
                <a:gs pos="0">
                  <a:schemeClr val="accent6">
                    <a:lumMod val="50000"/>
                  </a:schemeClr>
                </a:gs>
                <a:gs pos="100000">
                  <a:srgbClr val="FFFF00"/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81" name="Rectangle 580"/>
            <p:cNvSpPr/>
            <p:nvPr/>
          </p:nvSpPr>
          <p:spPr>
            <a:xfrm rot="5400000">
              <a:off x="638774" y="3346704"/>
              <a:ext cx="135976" cy="88173"/>
            </a:xfrm>
            <a:prstGeom prst="rect">
              <a:avLst/>
            </a:prstGeom>
            <a:gradFill>
              <a:gsLst>
                <a:gs pos="0">
                  <a:schemeClr val="accent6">
                    <a:lumMod val="50000"/>
                  </a:schemeClr>
                </a:gs>
                <a:gs pos="100000">
                  <a:srgbClr val="FFFF00"/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82" name="Rectangle 581"/>
            <p:cNvSpPr/>
            <p:nvPr/>
          </p:nvSpPr>
          <p:spPr>
            <a:xfrm rot="5400000">
              <a:off x="550600" y="3346704"/>
              <a:ext cx="135976" cy="88173"/>
            </a:xfrm>
            <a:prstGeom prst="rect">
              <a:avLst/>
            </a:prstGeom>
            <a:gradFill>
              <a:gsLst>
                <a:gs pos="0">
                  <a:schemeClr val="accent6">
                    <a:lumMod val="50000"/>
                  </a:schemeClr>
                </a:gs>
                <a:gs pos="100000">
                  <a:srgbClr val="FFFF00"/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594" name="Group 593"/>
          <p:cNvGrpSpPr/>
          <p:nvPr/>
        </p:nvGrpSpPr>
        <p:grpSpPr>
          <a:xfrm>
            <a:off x="3135517" y="2027977"/>
            <a:ext cx="5721790" cy="3355235"/>
            <a:chOff x="1611517" y="2027976"/>
            <a:chExt cx="5721790" cy="3355235"/>
          </a:xfrm>
        </p:grpSpPr>
        <p:sp>
          <p:nvSpPr>
            <p:cNvPr id="595" name="Freeform 594"/>
            <p:cNvSpPr/>
            <p:nvPr/>
          </p:nvSpPr>
          <p:spPr>
            <a:xfrm>
              <a:off x="1611517" y="2027976"/>
              <a:ext cx="5703683" cy="905347"/>
            </a:xfrm>
            <a:custGeom>
              <a:avLst/>
              <a:gdLst>
                <a:gd name="connsiteX0" fmla="*/ 0 w 5703683"/>
                <a:gd name="connsiteY0" fmla="*/ 905347 h 905347"/>
                <a:gd name="connsiteX1" fmla="*/ 1638677 w 5703683"/>
                <a:gd name="connsiteY1" fmla="*/ 416460 h 905347"/>
                <a:gd name="connsiteX2" fmla="*/ 3947311 w 5703683"/>
                <a:gd name="connsiteY2" fmla="*/ 651850 h 905347"/>
                <a:gd name="connsiteX3" fmla="*/ 5703683 w 5703683"/>
                <a:gd name="connsiteY3" fmla="*/ 0 h 90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03683" h="905347">
                  <a:moveTo>
                    <a:pt x="0" y="905347"/>
                  </a:moveTo>
                  <a:cubicBezTo>
                    <a:pt x="490396" y="682028"/>
                    <a:pt x="980792" y="458709"/>
                    <a:pt x="1638677" y="416460"/>
                  </a:cubicBezTo>
                  <a:cubicBezTo>
                    <a:pt x="2296562" y="374210"/>
                    <a:pt x="3269810" y="721260"/>
                    <a:pt x="3947311" y="651850"/>
                  </a:cubicBezTo>
                  <a:cubicBezTo>
                    <a:pt x="4624812" y="582440"/>
                    <a:pt x="5164247" y="291220"/>
                    <a:pt x="5703683" y="0"/>
                  </a:cubicBezTo>
                </a:path>
              </a:pathLst>
            </a:custGeom>
            <a:noFill/>
            <a:ln w="50800">
              <a:solidFill>
                <a:srgbClr val="0033CC"/>
              </a:solidFill>
              <a:prstDash val="dash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Freeform 595"/>
            <p:cNvSpPr/>
            <p:nvPr/>
          </p:nvSpPr>
          <p:spPr>
            <a:xfrm>
              <a:off x="1623507" y="2847551"/>
              <a:ext cx="5685576" cy="2535660"/>
            </a:xfrm>
            <a:custGeom>
              <a:avLst/>
              <a:gdLst>
                <a:gd name="connsiteX0" fmla="*/ 0 w 5703683"/>
                <a:gd name="connsiteY0" fmla="*/ 905347 h 905347"/>
                <a:gd name="connsiteX1" fmla="*/ 1638677 w 5703683"/>
                <a:gd name="connsiteY1" fmla="*/ 416460 h 905347"/>
                <a:gd name="connsiteX2" fmla="*/ 3947311 w 5703683"/>
                <a:gd name="connsiteY2" fmla="*/ 651850 h 905347"/>
                <a:gd name="connsiteX3" fmla="*/ 5703683 w 5703683"/>
                <a:gd name="connsiteY3" fmla="*/ 0 h 905347"/>
                <a:gd name="connsiteX0" fmla="*/ 0 w 5703683"/>
                <a:gd name="connsiteY0" fmla="*/ 905347 h 905347"/>
                <a:gd name="connsiteX1" fmla="*/ 1457608 w 5703683"/>
                <a:gd name="connsiteY1" fmla="*/ 461727 h 905347"/>
                <a:gd name="connsiteX2" fmla="*/ 3947311 w 5703683"/>
                <a:gd name="connsiteY2" fmla="*/ 651850 h 905347"/>
                <a:gd name="connsiteX3" fmla="*/ 5703683 w 5703683"/>
                <a:gd name="connsiteY3" fmla="*/ 0 h 905347"/>
                <a:gd name="connsiteX0" fmla="*/ 0 w 5703683"/>
                <a:gd name="connsiteY0" fmla="*/ 905347 h 1850177"/>
                <a:gd name="connsiteX1" fmla="*/ 1457608 w 5703683"/>
                <a:gd name="connsiteY1" fmla="*/ 461727 h 1850177"/>
                <a:gd name="connsiteX2" fmla="*/ 4119327 w 5703683"/>
                <a:gd name="connsiteY2" fmla="*/ 1846907 h 1850177"/>
                <a:gd name="connsiteX3" fmla="*/ 5703683 w 5703683"/>
                <a:gd name="connsiteY3" fmla="*/ 0 h 1850177"/>
                <a:gd name="connsiteX0" fmla="*/ 0 w 5685576"/>
                <a:gd name="connsiteY0" fmla="*/ 480764 h 2519073"/>
                <a:gd name="connsiteX1" fmla="*/ 1457608 w 5685576"/>
                <a:gd name="connsiteY1" fmla="*/ 37144 h 2519073"/>
                <a:gd name="connsiteX2" fmla="*/ 4119327 w 5685576"/>
                <a:gd name="connsiteY2" fmla="*/ 1422324 h 2519073"/>
                <a:gd name="connsiteX3" fmla="*/ 5685576 w 5685576"/>
                <a:gd name="connsiteY3" fmla="*/ 2463472 h 2519073"/>
                <a:gd name="connsiteX0" fmla="*/ 0 w 5685576"/>
                <a:gd name="connsiteY0" fmla="*/ 567479 h 3024924"/>
                <a:gd name="connsiteX1" fmla="*/ 1457608 w 5685576"/>
                <a:gd name="connsiteY1" fmla="*/ 123859 h 3024924"/>
                <a:gd name="connsiteX2" fmla="*/ 3259247 w 5685576"/>
                <a:gd name="connsiteY2" fmla="*/ 2858005 h 3024924"/>
                <a:gd name="connsiteX3" fmla="*/ 5685576 w 5685576"/>
                <a:gd name="connsiteY3" fmla="*/ 2550187 h 3024924"/>
                <a:gd name="connsiteX0" fmla="*/ 0 w 5685576"/>
                <a:gd name="connsiteY0" fmla="*/ 282401 h 2713327"/>
                <a:gd name="connsiteX1" fmla="*/ 1846907 w 5685576"/>
                <a:gd name="connsiteY1" fmla="*/ 200919 h 2713327"/>
                <a:gd name="connsiteX2" fmla="*/ 3259247 w 5685576"/>
                <a:gd name="connsiteY2" fmla="*/ 2572927 h 2713327"/>
                <a:gd name="connsiteX3" fmla="*/ 5685576 w 5685576"/>
                <a:gd name="connsiteY3" fmla="*/ 2265109 h 2713327"/>
                <a:gd name="connsiteX0" fmla="*/ 0 w 5685576"/>
                <a:gd name="connsiteY0" fmla="*/ 225344 h 2649653"/>
                <a:gd name="connsiteX1" fmla="*/ 1819746 w 5685576"/>
                <a:gd name="connsiteY1" fmla="*/ 234397 h 2649653"/>
                <a:gd name="connsiteX2" fmla="*/ 3259247 w 5685576"/>
                <a:gd name="connsiteY2" fmla="*/ 2515870 h 2649653"/>
                <a:gd name="connsiteX3" fmla="*/ 5685576 w 5685576"/>
                <a:gd name="connsiteY3" fmla="*/ 2208052 h 2649653"/>
                <a:gd name="connsiteX0" fmla="*/ 0 w 5685576"/>
                <a:gd name="connsiteY0" fmla="*/ 368203 h 2792512"/>
                <a:gd name="connsiteX1" fmla="*/ 1819746 w 5685576"/>
                <a:gd name="connsiteY1" fmla="*/ 377256 h 2792512"/>
                <a:gd name="connsiteX2" fmla="*/ 3259247 w 5685576"/>
                <a:gd name="connsiteY2" fmla="*/ 2658729 h 2792512"/>
                <a:gd name="connsiteX3" fmla="*/ 5685576 w 5685576"/>
                <a:gd name="connsiteY3" fmla="*/ 2350911 h 2792512"/>
                <a:gd name="connsiteX0" fmla="*/ 0 w 5685576"/>
                <a:gd name="connsiteY0" fmla="*/ 368203 h 2959225"/>
                <a:gd name="connsiteX1" fmla="*/ 1819746 w 5685576"/>
                <a:gd name="connsiteY1" fmla="*/ 377256 h 2959225"/>
                <a:gd name="connsiteX2" fmla="*/ 3259247 w 5685576"/>
                <a:gd name="connsiteY2" fmla="*/ 2658729 h 2959225"/>
                <a:gd name="connsiteX3" fmla="*/ 5685576 w 5685576"/>
                <a:gd name="connsiteY3" fmla="*/ 2744186 h 2959225"/>
                <a:gd name="connsiteX0" fmla="*/ 0 w 5685576"/>
                <a:gd name="connsiteY0" fmla="*/ 368203 h 2851073"/>
                <a:gd name="connsiteX1" fmla="*/ 1819746 w 5685576"/>
                <a:gd name="connsiteY1" fmla="*/ 377256 h 2851073"/>
                <a:gd name="connsiteX2" fmla="*/ 3259247 w 5685576"/>
                <a:gd name="connsiteY2" fmla="*/ 2658729 h 2851073"/>
                <a:gd name="connsiteX3" fmla="*/ 5685576 w 5685576"/>
                <a:gd name="connsiteY3" fmla="*/ 2744186 h 2851073"/>
                <a:gd name="connsiteX0" fmla="*/ 0 w 5685576"/>
                <a:gd name="connsiteY0" fmla="*/ 211946 h 2589264"/>
                <a:gd name="connsiteX1" fmla="*/ 1819746 w 5685576"/>
                <a:gd name="connsiteY1" fmla="*/ 220999 h 2589264"/>
                <a:gd name="connsiteX2" fmla="*/ 3114392 w 5685576"/>
                <a:gd name="connsiteY2" fmla="*/ 2305835 h 2589264"/>
                <a:gd name="connsiteX3" fmla="*/ 5685576 w 5685576"/>
                <a:gd name="connsiteY3" fmla="*/ 2587929 h 2589264"/>
                <a:gd name="connsiteX0" fmla="*/ 0 w 5685576"/>
                <a:gd name="connsiteY0" fmla="*/ 211946 h 2591669"/>
                <a:gd name="connsiteX1" fmla="*/ 1819746 w 5685576"/>
                <a:gd name="connsiteY1" fmla="*/ 220999 h 2591669"/>
                <a:gd name="connsiteX2" fmla="*/ 3114392 w 5685576"/>
                <a:gd name="connsiteY2" fmla="*/ 2305835 h 2591669"/>
                <a:gd name="connsiteX3" fmla="*/ 5685576 w 5685576"/>
                <a:gd name="connsiteY3" fmla="*/ 2587929 h 2591669"/>
                <a:gd name="connsiteX0" fmla="*/ 0 w 5685576"/>
                <a:gd name="connsiteY0" fmla="*/ 211946 h 2596828"/>
                <a:gd name="connsiteX1" fmla="*/ 1819746 w 5685576"/>
                <a:gd name="connsiteY1" fmla="*/ 220999 h 2596828"/>
                <a:gd name="connsiteX2" fmla="*/ 3114392 w 5685576"/>
                <a:gd name="connsiteY2" fmla="*/ 2305835 h 2596828"/>
                <a:gd name="connsiteX3" fmla="*/ 5685576 w 5685576"/>
                <a:gd name="connsiteY3" fmla="*/ 2587929 h 2596828"/>
                <a:gd name="connsiteX0" fmla="*/ 0 w 5685576"/>
                <a:gd name="connsiteY0" fmla="*/ 201983 h 2578529"/>
                <a:gd name="connsiteX1" fmla="*/ 1855960 w 5685576"/>
                <a:gd name="connsiteY1" fmla="*/ 228912 h 2578529"/>
                <a:gd name="connsiteX2" fmla="*/ 3114392 w 5685576"/>
                <a:gd name="connsiteY2" fmla="*/ 2295872 h 2578529"/>
                <a:gd name="connsiteX3" fmla="*/ 5685576 w 5685576"/>
                <a:gd name="connsiteY3" fmla="*/ 2577966 h 2578529"/>
                <a:gd name="connsiteX0" fmla="*/ 0 w 5685576"/>
                <a:gd name="connsiteY0" fmla="*/ 286934 h 2663481"/>
                <a:gd name="connsiteX1" fmla="*/ 1855960 w 5685576"/>
                <a:gd name="connsiteY1" fmla="*/ 313863 h 2663481"/>
                <a:gd name="connsiteX2" fmla="*/ 3114392 w 5685576"/>
                <a:gd name="connsiteY2" fmla="*/ 2380823 h 2663481"/>
                <a:gd name="connsiteX3" fmla="*/ 5685576 w 5685576"/>
                <a:gd name="connsiteY3" fmla="*/ 2662917 h 2663481"/>
                <a:gd name="connsiteX0" fmla="*/ 0 w 5685576"/>
                <a:gd name="connsiteY0" fmla="*/ 245625 h 2622172"/>
                <a:gd name="connsiteX1" fmla="*/ 1855960 w 5685576"/>
                <a:gd name="connsiteY1" fmla="*/ 272554 h 2622172"/>
                <a:gd name="connsiteX2" fmla="*/ 3114392 w 5685576"/>
                <a:gd name="connsiteY2" fmla="*/ 2339514 h 2622172"/>
                <a:gd name="connsiteX3" fmla="*/ 5685576 w 5685576"/>
                <a:gd name="connsiteY3" fmla="*/ 2621608 h 2622172"/>
                <a:gd name="connsiteX0" fmla="*/ 0 w 5685576"/>
                <a:gd name="connsiteY0" fmla="*/ 200214 h 2576198"/>
                <a:gd name="connsiteX1" fmla="*/ 1855960 w 5685576"/>
                <a:gd name="connsiteY1" fmla="*/ 227143 h 2576198"/>
                <a:gd name="connsiteX2" fmla="*/ 3268301 w 5685576"/>
                <a:gd name="connsiteY2" fmla="*/ 2267290 h 2576198"/>
                <a:gd name="connsiteX3" fmla="*/ 5685576 w 5685576"/>
                <a:gd name="connsiteY3" fmla="*/ 2576197 h 2576198"/>
                <a:gd name="connsiteX0" fmla="*/ 0 w 5685576"/>
                <a:gd name="connsiteY0" fmla="*/ 85675 h 2461658"/>
                <a:gd name="connsiteX1" fmla="*/ 1982709 w 5685576"/>
                <a:gd name="connsiteY1" fmla="*/ 452251 h 2461658"/>
                <a:gd name="connsiteX2" fmla="*/ 3268301 w 5685576"/>
                <a:gd name="connsiteY2" fmla="*/ 2152751 h 2461658"/>
                <a:gd name="connsiteX3" fmla="*/ 5685576 w 5685576"/>
                <a:gd name="connsiteY3" fmla="*/ 2461658 h 2461658"/>
                <a:gd name="connsiteX0" fmla="*/ 0 w 5685576"/>
                <a:gd name="connsiteY0" fmla="*/ 127357 h 2503340"/>
                <a:gd name="connsiteX1" fmla="*/ 1982709 w 5685576"/>
                <a:gd name="connsiteY1" fmla="*/ 493933 h 2503340"/>
                <a:gd name="connsiteX2" fmla="*/ 3268301 w 5685576"/>
                <a:gd name="connsiteY2" fmla="*/ 2194433 h 2503340"/>
                <a:gd name="connsiteX3" fmla="*/ 5685576 w 5685576"/>
                <a:gd name="connsiteY3" fmla="*/ 2503340 h 2503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5576" h="2503340">
                  <a:moveTo>
                    <a:pt x="0" y="127357"/>
                  </a:moveTo>
                  <a:cubicBezTo>
                    <a:pt x="490396" y="-95962"/>
                    <a:pt x="1419885" y="-56156"/>
                    <a:pt x="1982709" y="493933"/>
                  </a:cubicBezTo>
                  <a:cubicBezTo>
                    <a:pt x="2545533" y="1044022"/>
                    <a:pt x="2651157" y="1859532"/>
                    <a:pt x="3268301" y="2194433"/>
                  </a:cubicBezTo>
                  <a:cubicBezTo>
                    <a:pt x="3885445" y="2529334"/>
                    <a:pt x="5046551" y="2472790"/>
                    <a:pt x="5685576" y="2503340"/>
                  </a:cubicBezTo>
                </a:path>
              </a:pathLst>
            </a:custGeom>
            <a:noFill/>
            <a:ln w="50800">
              <a:solidFill>
                <a:srgbClr val="0033CC"/>
              </a:solidFill>
              <a:prstDash val="dash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Freeform 596"/>
            <p:cNvSpPr/>
            <p:nvPr/>
          </p:nvSpPr>
          <p:spPr>
            <a:xfrm>
              <a:off x="1629624" y="2618263"/>
              <a:ext cx="5703683" cy="1763614"/>
            </a:xfrm>
            <a:custGeom>
              <a:avLst/>
              <a:gdLst>
                <a:gd name="connsiteX0" fmla="*/ 0 w 5703683"/>
                <a:gd name="connsiteY0" fmla="*/ 318010 h 1757511"/>
                <a:gd name="connsiteX1" fmla="*/ 688063 w 5703683"/>
                <a:gd name="connsiteY1" fmla="*/ 37353 h 1757511"/>
                <a:gd name="connsiteX2" fmla="*/ 1385180 w 5703683"/>
                <a:gd name="connsiteY2" fmla="*/ 46406 h 1757511"/>
                <a:gd name="connsiteX3" fmla="*/ 2806574 w 5703683"/>
                <a:gd name="connsiteY3" fmla="*/ 435705 h 1757511"/>
                <a:gd name="connsiteX4" fmla="*/ 3974471 w 5703683"/>
                <a:gd name="connsiteY4" fmla="*/ 1187143 h 1757511"/>
                <a:gd name="connsiteX5" fmla="*/ 4970352 w 5703683"/>
                <a:gd name="connsiteY5" fmla="*/ 1413480 h 1757511"/>
                <a:gd name="connsiteX6" fmla="*/ 5703683 w 5703683"/>
                <a:gd name="connsiteY6" fmla="*/ 1757511 h 1757511"/>
                <a:gd name="connsiteX0" fmla="*/ 0 w 5703683"/>
                <a:gd name="connsiteY0" fmla="*/ 318010 h 1757511"/>
                <a:gd name="connsiteX1" fmla="*/ 688063 w 5703683"/>
                <a:gd name="connsiteY1" fmla="*/ 37353 h 1757511"/>
                <a:gd name="connsiteX2" fmla="*/ 1385180 w 5703683"/>
                <a:gd name="connsiteY2" fmla="*/ 46406 h 1757511"/>
                <a:gd name="connsiteX3" fmla="*/ 2806574 w 5703683"/>
                <a:gd name="connsiteY3" fmla="*/ 435705 h 1757511"/>
                <a:gd name="connsiteX4" fmla="*/ 3938257 w 5703683"/>
                <a:gd name="connsiteY4" fmla="*/ 987967 h 1757511"/>
                <a:gd name="connsiteX5" fmla="*/ 4970352 w 5703683"/>
                <a:gd name="connsiteY5" fmla="*/ 1413480 h 1757511"/>
                <a:gd name="connsiteX6" fmla="*/ 5703683 w 5703683"/>
                <a:gd name="connsiteY6" fmla="*/ 1757511 h 1757511"/>
                <a:gd name="connsiteX0" fmla="*/ 0 w 5703683"/>
                <a:gd name="connsiteY0" fmla="*/ 318010 h 1757511"/>
                <a:gd name="connsiteX1" fmla="*/ 688063 w 5703683"/>
                <a:gd name="connsiteY1" fmla="*/ 37353 h 1757511"/>
                <a:gd name="connsiteX2" fmla="*/ 1385180 w 5703683"/>
                <a:gd name="connsiteY2" fmla="*/ 46406 h 1757511"/>
                <a:gd name="connsiteX3" fmla="*/ 2806574 w 5703683"/>
                <a:gd name="connsiteY3" fmla="*/ 435705 h 1757511"/>
                <a:gd name="connsiteX4" fmla="*/ 4970352 w 5703683"/>
                <a:gd name="connsiteY4" fmla="*/ 1413480 h 1757511"/>
                <a:gd name="connsiteX5" fmla="*/ 5703683 w 5703683"/>
                <a:gd name="connsiteY5" fmla="*/ 1757511 h 1757511"/>
                <a:gd name="connsiteX0" fmla="*/ 0 w 5703683"/>
                <a:gd name="connsiteY0" fmla="*/ 317439 h 1756940"/>
                <a:gd name="connsiteX1" fmla="*/ 688063 w 5703683"/>
                <a:gd name="connsiteY1" fmla="*/ 36782 h 1756940"/>
                <a:gd name="connsiteX2" fmla="*/ 1385180 w 5703683"/>
                <a:gd name="connsiteY2" fmla="*/ 45835 h 1756940"/>
                <a:gd name="connsiteX3" fmla="*/ 3213980 w 5703683"/>
                <a:gd name="connsiteY3" fmla="*/ 426081 h 1756940"/>
                <a:gd name="connsiteX4" fmla="*/ 4970352 w 5703683"/>
                <a:gd name="connsiteY4" fmla="*/ 1412909 h 1756940"/>
                <a:gd name="connsiteX5" fmla="*/ 5703683 w 5703683"/>
                <a:gd name="connsiteY5" fmla="*/ 1756940 h 1756940"/>
                <a:gd name="connsiteX0" fmla="*/ 0 w 5703683"/>
                <a:gd name="connsiteY0" fmla="*/ 300808 h 1740309"/>
                <a:gd name="connsiteX1" fmla="*/ 688063 w 5703683"/>
                <a:gd name="connsiteY1" fmla="*/ 20151 h 1740309"/>
                <a:gd name="connsiteX2" fmla="*/ 1883121 w 5703683"/>
                <a:gd name="connsiteY2" fmla="*/ 65418 h 1740309"/>
                <a:gd name="connsiteX3" fmla="*/ 3213980 w 5703683"/>
                <a:gd name="connsiteY3" fmla="*/ 409450 h 1740309"/>
                <a:gd name="connsiteX4" fmla="*/ 4970352 w 5703683"/>
                <a:gd name="connsiteY4" fmla="*/ 1396278 h 1740309"/>
                <a:gd name="connsiteX5" fmla="*/ 5703683 w 5703683"/>
                <a:gd name="connsiteY5" fmla="*/ 1740309 h 1740309"/>
                <a:gd name="connsiteX0" fmla="*/ 0 w 5703683"/>
                <a:gd name="connsiteY0" fmla="*/ 310711 h 1750212"/>
                <a:gd name="connsiteX1" fmla="*/ 688063 w 5703683"/>
                <a:gd name="connsiteY1" fmla="*/ 30054 h 1750212"/>
                <a:gd name="connsiteX2" fmla="*/ 1883121 w 5703683"/>
                <a:gd name="connsiteY2" fmla="*/ 75321 h 1750212"/>
                <a:gd name="connsiteX3" fmla="*/ 3503691 w 5703683"/>
                <a:gd name="connsiteY3" fmla="*/ 627583 h 1750212"/>
                <a:gd name="connsiteX4" fmla="*/ 4970352 w 5703683"/>
                <a:gd name="connsiteY4" fmla="*/ 1406181 h 1750212"/>
                <a:gd name="connsiteX5" fmla="*/ 5703683 w 5703683"/>
                <a:gd name="connsiteY5" fmla="*/ 1750212 h 1750212"/>
                <a:gd name="connsiteX0" fmla="*/ 0 w 5703683"/>
                <a:gd name="connsiteY0" fmla="*/ 310711 h 1750212"/>
                <a:gd name="connsiteX1" fmla="*/ 688063 w 5703683"/>
                <a:gd name="connsiteY1" fmla="*/ 30054 h 1750212"/>
                <a:gd name="connsiteX2" fmla="*/ 1883121 w 5703683"/>
                <a:gd name="connsiteY2" fmla="*/ 75321 h 1750212"/>
                <a:gd name="connsiteX3" fmla="*/ 3503691 w 5703683"/>
                <a:gd name="connsiteY3" fmla="*/ 627583 h 1750212"/>
                <a:gd name="connsiteX4" fmla="*/ 4970352 w 5703683"/>
                <a:gd name="connsiteY4" fmla="*/ 1406181 h 1750212"/>
                <a:gd name="connsiteX5" fmla="*/ 5703683 w 5703683"/>
                <a:gd name="connsiteY5" fmla="*/ 1750212 h 1750212"/>
                <a:gd name="connsiteX0" fmla="*/ 0 w 5703683"/>
                <a:gd name="connsiteY0" fmla="*/ 310711 h 1750212"/>
                <a:gd name="connsiteX1" fmla="*/ 688063 w 5703683"/>
                <a:gd name="connsiteY1" fmla="*/ 30054 h 1750212"/>
                <a:gd name="connsiteX2" fmla="*/ 1883121 w 5703683"/>
                <a:gd name="connsiteY2" fmla="*/ 75321 h 1750212"/>
                <a:gd name="connsiteX3" fmla="*/ 3503691 w 5703683"/>
                <a:gd name="connsiteY3" fmla="*/ 627583 h 1750212"/>
                <a:gd name="connsiteX4" fmla="*/ 4970352 w 5703683"/>
                <a:gd name="connsiteY4" fmla="*/ 1406181 h 1750212"/>
                <a:gd name="connsiteX5" fmla="*/ 5703683 w 5703683"/>
                <a:gd name="connsiteY5" fmla="*/ 1750212 h 1750212"/>
                <a:gd name="connsiteX0" fmla="*/ 0 w 5703683"/>
                <a:gd name="connsiteY0" fmla="*/ 310711 h 1750212"/>
                <a:gd name="connsiteX1" fmla="*/ 688063 w 5703683"/>
                <a:gd name="connsiteY1" fmla="*/ 30054 h 1750212"/>
                <a:gd name="connsiteX2" fmla="*/ 1883121 w 5703683"/>
                <a:gd name="connsiteY2" fmla="*/ 75321 h 1750212"/>
                <a:gd name="connsiteX3" fmla="*/ 3503691 w 5703683"/>
                <a:gd name="connsiteY3" fmla="*/ 627583 h 1750212"/>
                <a:gd name="connsiteX4" fmla="*/ 5703683 w 5703683"/>
                <a:gd name="connsiteY4" fmla="*/ 1750212 h 1750212"/>
                <a:gd name="connsiteX0" fmla="*/ 0 w 5703683"/>
                <a:gd name="connsiteY0" fmla="*/ 336666 h 1776167"/>
                <a:gd name="connsiteX1" fmla="*/ 1041148 w 5703683"/>
                <a:gd name="connsiteY1" fmla="*/ 19795 h 1776167"/>
                <a:gd name="connsiteX2" fmla="*/ 1883121 w 5703683"/>
                <a:gd name="connsiteY2" fmla="*/ 101276 h 1776167"/>
                <a:gd name="connsiteX3" fmla="*/ 3503691 w 5703683"/>
                <a:gd name="connsiteY3" fmla="*/ 653538 h 1776167"/>
                <a:gd name="connsiteX4" fmla="*/ 5703683 w 5703683"/>
                <a:gd name="connsiteY4" fmla="*/ 1776167 h 1776167"/>
                <a:gd name="connsiteX0" fmla="*/ 0 w 5703683"/>
                <a:gd name="connsiteY0" fmla="*/ 320154 h 1759655"/>
                <a:gd name="connsiteX1" fmla="*/ 1041148 w 5703683"/>
                <a:gd name="connsiteY1" fmla="*/ 3283 h 1759655"/>
                <a:gd name="connsiteX2" fmla="*/ 2372008 w 5703683"/>
                <a:gd name="connsiteY2" fmla="*/ 184352 h 1759655"/>
                <a:gd name="connsiteX3" fmla="*/ 3503691 w 5703683"/>
                <a:gd name="connsiteY3" fmla="*/ 637026 h 1759655"/>
                <a:gd name="connsiteX4" fmla="*/ 5703683 w 5703683"/>
                <a:gd name="connsiteY4" fmla="*/ 1759655 h 1759655"/>
                <a:gd name="connsiteX0" fmla="*/ 0 w 5703683"/>
                <a:gd name="connsiteY0" fmla="*/ 324113 h 1763614"/>
                <a:gd name="connsiteX1" fmla="*/ 1041148 w 5703683"/>
                <a:gd name="connsiteY1" fmla="*/ 7242 h 1763614"/>
                <a:gd name="connsiteX2" fmla="*/ 2372008 w 5703683"/>
                <a:gd name="connsiteY2" fmla="*/ 188311 h 1763614"/>
                <a:gd name="connsiteX3" fmla="*/ 4372824 w 5703683"/>
                <a:gd name="connsiteY3" fmla="*/ 1093658 h 1763614"/>
                <a:gd name="connsiteX4" fmla="*/ 5703683 w 5703683"/>
                <a:gd name="connsiteY4" fmla="*/ 1763614 h 176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3683" h="1763614">
                  <a:moveTo>
                    <a:pt x="0" y="324113"/>
                  </a:moveTo>
                  <a:cubicBezTo>
                    <a:pt x="228600" y="206418"/>
                    <a:pt x="645813" y="29876"/>
                    <a:pt x="1041148" y="7242"/>
                  </a:cubicBezTo>
                  <a:cubicBezTo>
                    <a:pt x="1436483" y="-15392"/>
                    <a:pt x="1816729" y="7242"/>
                    <a:pt x="2372008" y="188311"/>
                  </a:cubicBezTo>
                  <a:cubicBezTo>
                    <a:pt x="2927287" y="369380"/>
                    <a:pt x="3817545" y="831107"/>
                    <a:pt x="4372824" y="1093658"/>
                  </a:cubicBezTo>
                  <a:cubicBezTo>
                    <a:pt x="4928103" y="1356209"/>
                    <a:pt x="5245351" y="1529733"/>
                    <a:pt x="5703683" y="1763614"/>
                  </a:cubicBezTo>
                </a:path>
              </a:pathLst>
            </a:custGeom>
            <a:noFill/>
            <a:ln w="50800">
              <a:solidFill>
                <a:srgbClr val="0033CC"/>
              </a:solidFill>
              <a:prstDash val="dash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8" name="Group 597"/>
          <p:cNvGrpSpPr/>
          <p:nvPr/>
        </p:nvGrpSpPr>
        <p:grpSpPr>
          <a:xfrm>
            <a:off x="1819783" y="4280688"/>
            <a:ext cx="821958" cy="1281913"/>
            <a:chOff x="295783" y="4280687"/>
            <a:chExt cx="821958" cy="1281913"/>
          </a:xfrm>
        </p:grpSpPr>
        <p:grpSp>
          <p:nvGrpSpPr>
            <p:cNvPr id="599" name="Group 598"/>
            <p:cNvGrpSpPr/>
            <p:nvPr/>
          </p:nvGrpSpPr>
          <p:grpSpPr>
            <a:xfrm>
              <a:off x="295783" y="4280687"/>
              <a:ext cx="821958" cy="1281913"/>
              <a:chOff x="-304800" y="2106301"/>
              <a:chExt cx="1501201" cy="2341253"/>
            </a:xfrm>
          </p:grpSpPr>
          <p:sp>
            <p:nvSpPr>
              <p:cNvPr id="608" name="Line 31"/>
              <p:cNvSpPr>
                <a:spLocks noChangeShapeType="1"/>
              </p:cNvSpPr>
              <p:nvPr/>
            </p:nvSpPr>
            <p:spPr bwMode="auto">
              <a:xfrm>
                <a:off x="1186393" y="2106301"/>
                <a:ext cx="0" cy="2341253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609" name="Freeform 33"/>
              <p:cNvSpPr>
                <a:spLocks/>
              </p:cNvSpPr>
              <p:nvPr/>
            </p:nvSpPr>
            <p:spPr bwMode="auto">
              <a:xfrm>
                <a:off x="67989" y="2394379"/>
                <a:ext cx="1107047" cy="2596"/>
              </a:xfrm>
              <a:custGeom>
                <a:avLst/>
                <a:gdLst>
                  <a:gd name="T0" fmla="*/ 390 w 390"/>
                  <a:gd name="T1" fmla="*/ 0 h 1"/>
                  <a:gd name="T2" fmla="*/ 0 w 390"/>
                  <a:gd name="T3" fmla="*/ 0 h 1"/>
                  <a:gd name="T4" fmla="*/ 0 60000 65536"/>
                  <a:gd name="T5" fmla="*/ 0 60000 65536"/>
                  <a:gd name="T6" fmla="*/ 0 w 390"/>
                  <a:gd name="T7" fmla="*/ 0 h 1"/>
                  <a:gd name="T8" fmla="*/ 390 w 390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90" h="1">
                    <a:moveTo>
                      <a:pt x="390" y="0"/>
                    </a:move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333333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610" name="Line 34"/>
              <p:cNvSpPr>
                <a:spLocks noChangeShapeType="1"/>
              </p:cNvSpPr>
              <p:nvPr/>
            </p:nvSpPr>
            <p:spPr bwMode="auto">
              <a:xfrm>
                <a:off x="-304800" y="2118062"/>
                <a:ext cx="1498773" cy="0"/>
              </a:xfrm>
              <a:prstGeom prst="line">
                <a:avLst/>
              </a:prstGeom>
              <a:noFill/>
              <a:ln w="25400">
                <a:solidFill>
                  <a:srgbClr val="333333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611" name="Freeform 35"/>
              <p:cNvSpPr>
                <a:spLocks/>
              </p:cNvSpPr>
              <p:nvPr/>
            </p:nvSpPr>
            <p:spPr bwMode="auto">
              <a:xfrm>
                <a:off x="67989" y="2653909"/>
                <a:ext cx="1101369" cy="2596"/>
              </a:xfrm>
              <a:custGeom>
                <a:avLst/>
                <a:gdLst>
                  <a:gd name="T0" fmla="*/ 388 w 388"/>
                  <a:gd name="T1" fmla="*/ 1 h 1"/>
                  <a:gd name="T2" fmla="*/ 0 w 388"/>
                  <a:gd name="T3" fmla="*/ 0 h 1"/>
                  <a:gd name="T4" fmla="*/ 0 60000 65536"/>
                  <a:gd name="T5" fmla="*/ 0 60000 65536"/>
                  <a:gd name="T6" fmla="*/ 0 w 388"/>
                  <a:gd name="T7" fmla="*/ 0 h 1"/>
                  <a:gd name="T8" fmla="*/ 388 w 388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88" h="1">
                    <a:moveTo>
                      <a:pt x="388" y="1"/>
                    </a:move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333333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612" name="Line 32"/>
              <p:cNvSpPr>
                <a:spLocks noChangeShapeType="1"/>
              </p:cNvSpPr>
              <p:nvPr/>
            </p:nvSpPr>
            <p:spPr bwMode="auto">
              <a:xfrm>
                <a:off x="-302372" y="4434840"/>
                <a:ext cx="1498773" cy="0"/>
              </a:xfrm>
              <a:prstGeom prst="line">
                <a:avLst/>
              </a:prstGeom>
              <a:noFill/>
              <a:ln w="25400">
                <a:solidFill>
                  <a:srgbClr val="333333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613" name="Freeform 33"/>
              <p:cNvSpPr>
                <a:spLocks/>
              </p:cNvSpPr>
              <p:nvPr/>
            </p:nvSpPr>
            <p:spPr bwMode="auto">
              <a:xfrm>
                <a:off x="67988" y="2898228"/>
                <a:ext cx="1107047" cy="2596"/>
              </a:xfrm>
              <a:custGeom>
                <a:avLst/>
                <a:gdLst>
                  <a:gd name="T0" fmla="*/ 390 w 390"/>
                  <a:gd name="T1" fmla="*/ 0 h 1"/>
                  <a:gd name="T2" fmla="*/ 0 w 390"/>
                  <a:gd name="T3" fmla="*/ 0 h 1"/>
                  <a:gd name="T4" fmla="*/ 0 60000 65536"/>
                  <a:gd name="T5" fmla="*/ 0 60000 65536"/>
                  <a:gd name="T6" fmla="*/ 0 w 390"/>
                  <a:gd name="T7" fmla="*/ 0 h 1"/>
                  <a:gd name="T8" fmla="*/ 390 w 390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90" h="1">
                    <a:moveTo>
                      <a:pt x="390" y="0"/>
                    </a:move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333333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614" name="Freeform 35"/>
              <p:cNvSpPr>
                <a:spLocks/>
              </p:cNvSpPr>
              <p:nvPr/>
            </p:nvSpPr>
            <p:spPr bwMode="auto">
              <a:xfrm>
                <a:off x="67988" y="3157758"/>
                <a:ext cx="1101369" cy="2596"/>
              </a:xfrm>
              <a:custGeom>
                <a:avLst/>
                <a:gdLst>
                  <a:gd name="T0" fmla="*/ 388 w 388"/>
                  <a:gd name="T1" fmla="*/ 1 h 1"/>
                  <a:gd name="T2" fmla="*/ 0 w 388"/>
                  <a:gd name="T3" fmla="*/ 0 h 1"/>
                  <a:gd name="T4" fmla="*/ 0 60000 65536"/>
                  <a:gd name="T5" fmla="*/ 0 60000 65536"/>
                  <a:gd name="T6" fmla="*/ 0 w 388"/>
                  <a:gd name="T7" fmla="*/ 0 h 1"/>
                  <a:gd name="T8" fmla="*/ 388 w 388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88" h="1">
                    <a:moveTo>
                      <a:pt x="388" y="1"/>
                    </a:move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333333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615" name="Freeform 33"/>
              <p:cNvSpPr>
                <a:spLocks/>
              </p:cNvSpPr>
              <p:nvPr/>
            </p:nvSpPr>
            <p:spPr bwMode="auto">
              <a:xfrm>
                <a:off x="67988" y="3411136"/>
                <a:ext cx="1107047" cy="2596"/>
              </a:xfrm>
              <a:custGeom>
                <a:avLst/>
                <a:gdLst>
                  <a:gd name="T0" fmla="*/ 390 w 390"/>
                  <a:gd name="T1" fmla="*/ 0 h 1"/>
                  <a:gd name="T2" fmla="*/ 0 w 390"/>
                  <a:gd name="T3" fmla="*/ 0 h 1"/>
                  <a:gd name="T4" fmla="*/ 0 60000 65536"/>
                  <a:gd name="T5" fmla="*/ 0 60000 65536"/>
                  <a:gd name="T6" fmla="*/ 0 w 390"/>
                  <a:gd name="T7" fmla="*/ 0 h 1"/>
                  <a:gd name="T8" fmla="*/ 390 w 390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90" h="1">
                    <a:moveTo>
                      <a:pt x="390" y="0"/>
                    </a:move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333333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616" name="Freeform 35"/>
              <p:cNvSpPr>
                <a:spLocks/>
              </p:cNvSpPr>
              <p:nvPr/>
            </p:nvSpPr>
            <p:spPr bwMode="auto">
              <a:xfrm>
                <a:off x="67988" y="3670666"/>
                <a:ext cx="1101369" cy="2596"/>
              </a:xfrm>
              <a:custGeom>
                <a:avLst/>
                <a:gdLst>
                  <a:gd name="T0" fmla="*/ 388 w 388"/>
                  <a:gd name="T1" fmla="*/ 1 h 1"/>
                  <a:gd name="T2" fmla="*/ 0 w 388"/>
                  <a:gd name="T3" fmla="*/ 0 h 1"/>
                  <a:gd name="T4" fmla="*/ 0 60000 65536"/>
                  <a:gd name="T5" fmla="*/ 0 60000 65536"/>
                  <a:gd name="T6" fmla="*/ 0 w 388"/>
                  <a:gd name="T7" fmla="*/ 0 h 1"/>
                  <a:gd name="T8" fmla="*/ 388 w 388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88" h="1">
                    <a:moveTo>
                      <a:pt x="388" y="1"/>
                    </a:move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333333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617" name="Freeform 35"/>
              <p:cNvSpPr>
                <a:spLocks/>
              </p:cNvSpPr>
              <p:nvPr/>
            </p:nvSpPr>
            <p:spPr bwMode="auto">
              <a:xfrm>
                <a:off x="73667" y="3934647"/>
                <a:ext cx="1101369" cy="2596"/>
              </a:xfrm>
              <a:custGeom>
                <a:avLst/>
                <a:gdLst>
                  <a:gd name="T0" fmla="*/ 388 w 388"/>
                  <a:gd name="T1" fmla="*/ 1 h 1"/>
                  <a:gd name="T2" fmla="*/ 0 w 388"/>
                  <a:gd name="T3" fmla="*/ 0 h 1"/>
                  <a:gd name="T4" fmla="*/ 0 60000 65536"/>
                  <a:gd name="T5" fmla="*/ 0 60000 65536"/>
                  <a:gd name="T6" fmla="*/ 0 w 388"/>
                  <a:gd name="T7" fmla="*/ 0 h 1"/>
                  <a:gd name="T8" fmla="*/ 388 w 388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88" h="1">
                    <a:moveTo>
                      <a:pt x="388" y="1"/>
                    </a:move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333333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618" name="Freeform 33"/>
              <p:cNvSpPr>
                <a:spLocks/>
              </p:cNvSpPr>
              <p:nvPr/>
            </p:nvSpPr>
            <p:spPr bwMode="auto">
              <a:xfrm>
                <a:off x="73667" y="4188025"/>
                <a:ext cx="1107047" cy="2596"/>
              </a:xfrm>
              <a:custGeom>
                <a:avLst/>
                <a:gdLst>
                  <a:gd name="T0" fmla="*/ 390 w 390"/>
                  <a:gd name="T1" fmla="*/ 0 h 1"/>
                  <a:gd name="T2" fmla="*/ 0 w 390"/>
                  <a:gd name="T3" fmla="*/ 0 h 1"/>
                  <a:gd name="T4" fmla="*/ 0 60000 65536"/>
                  <a:gd name="T5" fmla="*/ 0 60000 65536"/>
                  <a:gd name="T6" fmla="*/ 0 w 390"/>
                  <a:gd name="T7" fmla="*/ 0 h 1"/>
                  <a:gd name="T8" fmla="*/ 390 w 390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90" h="1">
                    <a:moveTo>
                      <a:pt x="390" y="0"/>
                    </a:move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333333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sp>
          <p:nvSpPr>
            <p:cNvPr id="600" name="Rectangle 599"/>
            <p:cNvSpPr/>
            <p:nvPr/>
          </p:nvSpPr>
          <p:spPr>
            <a:xfrm rot="5400000">
              <a:off x="990858" y="4320750"/>
              <a:ext cx="135976" cy="88173"/>
            </a:xfrm>
            <a:prstGeom prst="rect">
              <a:avLst/>
            </a:prstGeom>
            <a:gradFill>
              <a:gsLst>
                <a:gs pos="0">
                  <a:schemeClr val="bg2">
                    <a:lumMod val="50000"/>
                  </a:schemeClr>
                </a:gs>
                <a:gs pos="100000">
                  <a:schemeClr val="bg2"/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1" name="Rectangle 600"/>
            <p:cNvSpPr/>
            <p:nvPr/>
          </p:nvSpPr>
          <p:spPr>
            <a:xfrm rot="5400000">
              <a:off x="902684" y="4320751"/>
              <a:ext cx="135976" cy="88173"/>
            </a:xfrm>
            <a:prstGeom prst="rect">
              <a:avLst/>
            </a:prstGeom>
            <a:gradFill>
              <a:gsLst>
                <a:gs pos="0">
                  <a:schemeClr val="bg2">
                    <a:lumMod val="50000"/>
                  </a:schemeClr>
                </a:gs>
                <a:gs pos="100000">
                  <a:schemeClr val="bg2"/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2" name="Rectangle 601"/>
            <p:cNvSpPr/>
            <p:nvPr/>
          </p:nvSpPr>
          <p:spPr>
            <a:xfrm rot="5400000">
              <a:off x="812548" y="4320751"/>
              <a:ext cx="135976" cy="88173"/>
            </a:xfrm>
            <a:prstGeom prst="rect">
              <a:avLst/>
            </a:prstGeom>
            <a:gradFill>
              <a:gsLst>
                <a:gs pos="0">
                  <a:schemeClr val="bg2">
                    <a:lumMod val="50000"/>
                  </a:schemeClr>
                </a:gs>
                <a:gs pos="100000">
                  <a:schemeClr val="bg2"/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3" name="Rectangle 602"/>
            <p:cNvSpPr/>
            <p:nvPr/>
          </p:nvSpPr>
          <p:spPr>
            <a:xfrm rot="5400000">
              <a:off x="985284" y="5162551"/>
              <a:ext cx="135976" cy="88173"/>
            </a:xfrm>
            <a:prstGeom prst="rect">
              <a:avLst/>
            </a:prstGeom>
            <a:gradFill>
              <a:gsLst>
                <a:gs pos="0">
                  <a:schemeClr val="tx2"/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4" name="Rectangle 603"/>
            <p:cNvSpPr/>
            <p:nvPr/>
          </p:nvSpPr>
          <p:spPr>
            <a:xfrm rot="5400000">
              <a:off x="897110" y="5162551"/>
              <a:ext cx="135976" cy="88173"/>
            </a:xfrm>
            <a:prstGeom prst="rect">
              <a:avLst/>
            </a:prstGeom>
            <a:gradFill>
              <a:gsLst>
                <a:gs pos="0">
                  <a:schemeClr val="tx2"/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5" name="Rectangle 604"/>
            <p:cNvSpPr/>
            <p:nvPr/>
          </p:nvSpPr>
          <p:spPr>
            <a:xfrm rot="5400000">
              <a:off x="805453" y="5162551"/>
              <a:ext cx="135976" cy="88173"/>
            </a:xfrm>
            <a:prstGeom prst="rect">
              <a:avLst/>
            </a:prstGeom>
            <a:gradFill>
              <a:gsLst>
                <a:gs pos="0">
                  <a:schemeClr val="tx2"/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6" name="Rectangle 605"/>
            <p:cNvSpPr/>
            <p:nvPr/>
          </p:nvSpPr>
          <p:spPr>
            <a:xfrm rot="5400000">
              <a:off x="717279" y="5162551"/>
              <a:ext cx="135976" cy="88173"/>
            </a:xfrm>
            <a:prstGeom prst="rect">
              <a:avLst/>
            </a:prstGeom>
            <a:gradFill>
              <a:gsLst>
                <a:gs pos="0">
                  <a:schemeClr val="tx2"/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7" name="Rectangle 606"/>
            <p:cNvSpPr/>
            <p:nvPr/>
          </p:nvSpPr>
          <p:spPr>
            <a:xfrm rot="5400000">
              <a:off x="628428" y="5162551"/>
              <a:ext cx="135976" cy="88173"/>
            </a:xfrm>
            <a:prstGeom prst="rect">
              <a:avLst/>
            </a:prstGeom>
            <a:gradFill>
              <a:gsLst>
                <a:gs pos="0">
                  <a:schemeClr val="tx2"/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19" name="Rectangle 618"/>
          <p:cNvSpPr/>
          <p:nvPr/>
        </p:nvSpPr>
        <p:spPr>
          <a:xfrm>
            <a:off x="2761931" y="5168587"/>
            <a:ext cx="373586" cy="891219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620" name="Rectangle 619"/>
          <p:cNvSpPr/>
          <p:nvPr/>
        </p:nvSpPr>
        <p:spPr>
          <a:xfrm>
            <a:off x="2760422" y="4644428"/>
            <a:ext cx="373586" cy="506994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grpSp>
        <p:nvGrpSpPr>
          <p:cNvPr id="621" name="Group 620"/>
          <p:cNvGrpSpPr/>
          <p:nvPr/>
        </p:nvGrpSpPr>
        <p:grpSpPr>
          <a:xfrm>
            <a:off x="3155051" y="2108020"/>
            <a:ext cx="5696980" cy="3576992"/>
            <a:chOff x="1631051" y="2108020"/>
            <a:chExt cx="5696980" cy="3576992"/>
          </a:xfrm>
        </p:grpSpPr>
        <p:sp>
          <p:nvSpPr>
            <p:cNvPr id="622" name="Freeform 621"/>
            <p:cNvSpPr/>
            <p:nvPr/>
          </p:nvSpPr>
          <p:spPr>
            <a:xfrm>
              <a:off x="1631051" y="2108020"/>
              <a:ext cx="5631256" cy="3278038"/>
            </a:xfrm>
            <a:custGeom>
              <a:avLst/>
              <a:gdLst>
                <a:gd name="connsiteX0" fmla="*/ 0 w 5703683"/>
                <a:gd name="connsiteY0" fmla="*/ 905347 h 905347"/>
                <a:gd name="connsiteX1" fmla="*/ 1638677 w 5703683"/>
                <a:gd name="connsiteY1" fmla="*/ 416460 h 905347"/>
                <a:gd name="connsiteX2" fmla="*/ 3947311 w 5703683"/>
                <a:gd name="connsiteY2" fmla="*/ 651850 h 905347"/>
                <a:gd name="connsiteX3" fmla="*/ 5703683 w 5703683"/>
                <a:gd name="connsiteY3" fmla="*/ 0 h 905347"/>
                <a:gd name="connsiteX0" fmla="*/ 0 w 5703683"/>
                <a:gd name="connsiteY0" fmla="*/ 905347 h 905347"/>
                <a:gd name="connsiteX1" fmla="*/ 1457608 w 5703683"/>
                <a:gd name="connsiteY1" fmla="*/ 461727 h 905347"/>
                <a:gd name="connsiteX2" fmla="*/ 3947311 w 5703683"/>
                <a:gd name="connsiteY2" fmla="*/ 651850 h 905347"/>
                <a:gd name="connsiteX3" fmla="*/ 5703683 w 5703683"/>
                <a:gd name="connsiteY3" fmla="*/ 0 h 905347"/>
                <a:gd name="connsiteX0" fmla="*/ 0 w 5703683"/>
                <a:gd name="connsiteY0" fmla="*/ 905347 h 1850177"/>
                <a:gd name="connsiteX1" fmla="*/ 1457608 w 5703683"/>
                <a:gd name="connsiteY1" fmla="*/ 461727 h 1850177"/>
                <a:gd name="connsiteX2" fmla="*/ 4119327 w 5703683"/>
                <a:gd name="connsiteY2" fmla="*/ 1846907 h 1850177"/>
                <a:gd name="connsiteX3" fmla="*/ 5703683 w 5703683"/>
                <a:gd name="connsiteY3" fmla="*/ 0 h 1850177"/>
                <a:gd name="connsiteX0" fmla="*/ 0 w 5685576"/>
                <a:gd name="connsiteY0" fmla="*/ 480764 h 2519073"/>
                <a:gd name="connsiteX1" fmla="*/ 1457608 w 5685576"/>
                <a:gd name="connsiteY1" fmla="*/ 37144 h 2519073"/>
                <a:gd name="connsiteX2" fmla="*/ 4119327 w 5685576"/>
                <a:gd name="connsiteY2" fmla="*/ 1422324 h 2519073"/>
                <a:gd name="connsiteX3" fmla="*/ 5685576 w 5685576"/>
                <a:gd name="connsiteY3" fmla="*/ 2463472 h 2519073"/>
                <a:gd name="connsiteX0" fmla="*/ 0 w 5685576"/>
                <a:gd name="connsiteY0" fmla="*/ 567479 h 3024924"/>
                <a:gd name="connsiteX1" fmla="*/ 1457608 w 5685576"/>
                <a:gd name="connsiteY1" fmla="*/ 123859 h 3024924"/>
                <a:gd name="connsiteX2" fmla="*/ 3259247 w 5685576"/>
                <a:gd name="connsiteY2" fmla="*/ 2858005 h 3024924"/>
                <a:gd name="connsiteX3" fmla="*/ 5685576 w 5685576"/>
                <a:gd name="connsiteY3" fmla="*/ 2550187 h 3024924"/>
                <a:gd name="connsiteX0" fmla="*/ 0 w 5685576"/>
                <a:gd name="connsiteY0" fmla="*/ 282401 h 2713327"/>
                <a:gd name="connsiteX1" fmla="*/ 1846907 w 5685576"/>
                <a:gd name="connsiteY1" fmla="*/ 200919 h 2713327"/>
                <a:gd name="connsiteX2" fmla="*/ 3259247 w 5685576"/>
                <a:gd name="connsiteY2" fmla="*/ 2572927 h 2713327"/>
                <a:gd name="connsiteX3" fmla="*/ 5685576 w 5685576"/>
                <a:gd name="connsiteY3" fmla="*/ 2265109 h 2713327"/>
                <a:gd name="connsiteX0" fmla="*/ 0 w 5685576"/>
                <a:gd name="connsiteY0" fmla="*/ 225344 h 2649653"/>
                <a:gd name="connsiteX1" fmla="*/ 1819746 w 5685576"/>
                <a:gd name="connsiteY1" fmla="*/ 234397 h 2649653"/>
                <a:gd name="connsiteX2" fmla="*/ 3259247 w 5685576"/>
                <a:gd name="connsiteY2" fmla="*/ 2515870 h 2649653"/>
                <a:gd name="connsiteX3" fmla="*/ 5685576 w 5685576"/>
                <a:gd name="connsiteY3" fmla="*/ 2208052 h 2649653"/>
                <a:gd name="connsiteX0" fmla="*/ 0 w 5685576"/>
                <a:gd name="connsiteY0" fmla="*/ 368203 h 2792512"/>
                <a:gd name="connsiteX1" fmla="*/ 1819746 w 5685576"/>
                <a:gd name="connsiteY1" fmla="*/ 377256 h 2792512"/>
                <a:gd name="connsiteX2" fmla="*/ 3259247 w 5685576"/>
                <a:gd name="connsiteY2" fmla="*/ 2658729 h 2792512"/>
                <a:gd name="connsiteX3" fmla="*/ 5685576 w 5685576"/>
                <a:gd name="connsiteY3" fmla="*/ 2350911 h 2792512"/>
                <a:gd name="connsiteX0" fmla="*/ 0 w 5685576"/>
                <a:gd name="connsiteY0" fmla="*/ 368203 h 2959225"/>
                <a:gd name="connsiteX1" fmla="*/ 1819746 w 5685576"/>
                <a:gd name="connsiteY1" fmla="*/ 377256 h 2959225"/>
                <a:gd name="connsiteX2" fmla="*/ 3259247 w 5685576"/>
                <a:gd name="connsiteY2" fmla="*/ 2658729 h 2959225"/>
                <a:gd name="connsiteX3" fmla="*/ 5685576 w 5685576"/>
                <a:gd name="connsiteY3" fmla="*/ 2744186 h 2959225"/>
                <a:gd name="connsiteX0" fmla="*/ 0 w 5685576"/>
                <a:gd name="connsiteY0" fmla="*/ 368203 h 2851073"/>
                <a:gd name="connsiteX1" fmla="*/ 1819746 w 5685576"/>
                <a:gd name="connsiteY1" fmla="*/ 377256 h 2851073"/>
                <a:gd name="connsiteX2" fmla="*/ 3259247 w 5685576"/>
                <a:gd name="connsiteY2" fmla="*/ 2658729 h 2851073"/>
                <a:gd name="connsiteX3" fmla="*/ 5685576 w 5685576"/>
                <a:gd name="connsiteY3" fmla="*/ 2744186 h 2851073"/>
                <a:gd name="connsiteX0" fmla="*/ 0 w 5685576"/>
                <a:gd name="connsiteY0" fmla="*/ 211946 h 2589264"/>
                <a:gd name="connsiteX1" fmla="*/ 1819746 w 5685576"/>
                <a:gd name="connsiteY1" fmla="*/ 220999 h 2589264"/>
                <a:gd name="connsiteX2" fmla="*/ 3114392 w 5685576"/>
                <a:gd name="connsiteY2" fmla="*/ 2305835 h 2589264"/>
                <a:gd name="connsiteX3" fmla="*/ 5685576 w 5685576"/>
                <a:gd name="connsiteY3" fmla="*/ 2587929 h 2589264"/>
                <a:gd name="connsiteX0" fmla="*/ 0 w 5685576"/>
                <a:gd name="connsiteY0" fmla="*/ 211946 h 2591669"/>
                <a:gd name="connsiteX1" fmla="*/ 1819746 w 5685576"/>
                <a:gd name="connsiteY1" fmla="*/ 220999 h 2591669"/>
                <a:gd name="connsiteX2" fmla="*/ 3114392 w 5685576"/>
                <a:gd name="connsiteY2" fmla="*/ 2305835 h 2591669"/>
                <a:gd name="connsiteX3" fmla="*/ 5685576 w 5685576"/>
                <a:gd name="connsiteY3" fmla="*/ 2587929 h 2591669"/>
                <a:gd name="connsiteX0" fmla="*/ 0 w 5685576"/>
                <a:gd name="connsiteY0" fmla="*/ 211946 h 2596828"/>
                <a:gd name="connsiteX1" fmla="*/ 1819746 w 5685576"/>
                <a:gd name="connsiteY1" fmla="*/ 220999 h 2596828"/>
                <a:gd name="connsiteX2" fmla="*/ 3114392 w 5685576"/>
                <a:gd name="connsiteY2" fmla="*/ 2305835 h 2596828"/>
                <a:gd name="connsiteX3" fmla="*/ 5685576 w 5685576"/>
                <a:gd name="connsiteY3" fmla="*/ 2587929 h 2596828"/>
                <a:gd name="connsiteX0" fmla="*/ 0 w 5685576"/>
                <a:gd name="connsiteY0" fmla="*/ 201983 h 2578529"/>
                <a:gd name="connsiteX1" fmla="*/ 1855960 w 5685576"/>
                <a:gd name="connsiteY1" fmla="*/ 228912 h 2578529"/>
                <a:gd name="connsiteX2" fmla="*/ 3114392 w 5685576"/>
                <a:gd name="connsiteY2" fmla="*/ 2295872 h 2578529"/>
                <a:gd name="connsiteX3" fmla="*/ 5685576 w 5685576"/>
                <a:gd name="connsiteY3" fmla="*/ 2577966 h 2578529"/>
                <a:gd name="connsiteX0" fmla="*/ 0 w 5685576"/>
                <a:gd name="connsiteY0" fmla="*/ 286934 h 2663481"/>
                <a:gd name="connsiteX1" fmla="*/ 1855960 w 5685576"/>
                <a:gd name="connsiteY1" fmla="*/ 313863 h 2663481"/>
                <a:gd name="connsiteX2" fmla="*/ 3114392 w 5685576"/>
                <a:gd name="connsiteY2" fmla="*/ 2380823 h 2663481"/>
                <a:gd name="connsiteX3" fmla="*/ 5685576 w 5685576"/>
                <a:gd name="connsiteY3" fmla="*/ 2662917 h 2663481"/>
                <a:gd name="connsiteX0" fmla="*/ 0 w 5685576"/>
                <a:gd name="connsiteY0" fmla="*/ 245625 h 2622172"/>
                <a:gd name="connsiteX1" fmla="*/ 1855960 w 5685576"/>
                <a:gd name="connsiteY1" fmla="*/ 272554 h 2622172"/>
                <a:gd name="connsiteX2" fmla="*/ 3114392 w 5685576"/>
                <a:gd name="connsiteY2" fmla="*/ 2339514 h 2622172"/>
                <a:gd name="connsiteX3" fmla="*/ 5685576 w 5685576"/>
                <a:gd name="connsiteY3" fmla="*/ 2621608 h 2622172"/>
                <a:gd name="connsiteX0" fmla="*/ 0 w 5685576"/>
                <a:gd name="connsiteY0" fmla="*/ 200214 h 2576198"/>
                <a:gd name="connsiteX1" fmla="*/ 1855960 w 5685576"/>
                <a:gd name="connsiteY1" fmla="*/ 227143 h 2576198"/>
                <a:gd name="connsiteX2" fmla="*/ 3268301 w 5685576"/>
                <a:gd name="connsiteY2" fmla="*/ 2267290 h 2576198"/>
                <a:gd name="connsiteX3" fmla="*/ 5685576 w 5685576"/>
                <a:gd name="connsiteY3" fmla="*/ 2576197 h 2576198"/>
                <a:gd name="connsiteX0" fmla="*/ 0 w 5685576"/>
                <a:gd name="connsiteY0" fmla="*/ 85675 h 2461658"/>
                <a:gd name="connsiteX1" fmla="*/ 1982709 w 5685576"/>
                <a:gd name="connsiteY1" fmla="*/ 452251 h 2461658"/>
                <a:gd name="connsiteX2" fmla="*/ 3268301 w 5685576"/>
                <a:gd name="connsiteY2" fmla="*/ 2152751 h 2461658"/>
                <a:gd name="connsiteX3" fmla="*/ 5685576 w 5685576"/>
                <a:gd name="connsiteY3" fmla="*/ 2461658 h 2461658"/>
                <a:gd name="connsiteX0" fmla="*/ 0 w 5685576"/>
                <a:gd name="connsiteY0" fmla="*/ 127357 h 2503340"/>
                <a:gd name="connsiteX1" fmla="*/ 1982709 w 5685576"/>
                <a:gd name="connsiteY1" fmla="*/ 493933 h 2503340"/>
                <a:gd name="connsiteX2" fmla="*/ 3268301 w 5685576"/>
                <a:gd name="connsiteY2" fmla="*/ 2194433 h 2503340"/>
                <a:gd name="connsiteX3" fmla="*/ 5685576 w 5685576"/>
                <a:gd name="connsiteY3" fmla="*/ 2503340 h 2503340"/>
                <a:gd name="connsiteX0" fmla="*/ 0 w 5839485"/>
                <a:gd name="connsiteY0" fmla="*/ 87023 h 2454068"/>
                <a:gd name="connsiteX1" fmla="*/ 2136618 w 5839485"/>
                <a:gd name="connsiteY1" fmla="*/ 444661 h 2454068"/>
                <a:gd name="connsiteX2" fmla="*/ 3422210 w 5839485"/>
                <a:gd name="connsiteY2" fmla="*/ 2145161 h 2454068"/>
                <a:gd name="connsiteX3" fmla="*/ 5839485 w 5839485"/>
                <a:gd name="connsiteY3" fmla="*/ 2454068 h 2454068"/>
                <a:gd name="connsiteX0" fmla="*/ 0 w 5839485"/>
                <a:gd name="connsiteY0" fmla="*/ 470153 h 2845611"/>
                <a:gd name="connsiteX1" fmla="*/ 1692998 w 5839485"/>
                <a:gd name="connsiteY1" fmla="*/ 121684 h 2845611"/>
                <a:gd name="connsiteX2" fmla="*/ 3422210 w 5839485"/>
                <a:gd name="connsiteY2" fmla="*/ 2528291 h 2845611"/>
                <a:gd name="connsiteX3" fmla="*/ 5839485 w 5839485"/>
                <a:gd name="connsiteY3" fmla="*/ 2837198 h 2845611"/>
                <a:gd name="connsiteX0" fmla="*/ 0 w 5667470"/>
                <a:gd name="connsiteY0" fmla="*/ 2280923 h 4368875"/>
                <a:gd name="connsiteX1" fmla="*/ 1692998 w 5667470"/>
                <a:gd name="connsiteY1" fmla="*/ 1932454 h 4368875"/>
                <a:gd name="connsiteX2" fmla="*/ 3422210 w 5667470"/>
                <a:gd name="connsiteY2" fmla="*/ 4339061 h 4368875"/>
                <a:gd name="connsiteX3" fmla="*/ 5667470 w 5667470"/>
                <a:gd name="connsiteY3" fmla="*/ 172 h 4368875"/>
                <a:gd name="connsiteX0" fmla="*/ 0 w 5667470"/>
                <a:gd name="connsiteY0" fmla="*/ 2281396 h 2281396"/>
                <a:gd name="connsiteX1" fmla="*/ 1692998 w 5667470"/>
                <a:gd name="connsiteY1" fmla="*/ 1932927 h 2281396"/>
                <a:gd name="connsiteX2" fmla="*/ 3168713 w 5667470"/>
                <a:gd name="connsiteY2" fmla="*/ 1354218 h 2281396"/>
                <a:gd name="connsiteX3" fmla="*/ 5667470 w 5667470"/>
                <a:gd name="connsiteY3" fmla="*/ 645 h 2281396"/>
                <a:gd name="connsiteX0" fmla="*/ 0 w 5667470"/>
                <a:gd name="connsiteY0" fmla="*/ 2281361 h 2281361"/>
                <a:gd name="connsiteX1" fmla="*/ 1611517 w 5667470"/>
                <a:gd name="connsiteY1" fmla="*/ 1539617 h 2281361"/>
                <a:gd name="connsiteX2" fmla="*/ 3168713 w 5667470"/>
                <a:gd name="connsiteY2" fmla="*/ 1354183 h 2281361"/>
                <a:gd name="connsiteX3" fmla="*/ 5667470 w 5667470"/>
                <a:gd name="connsiteY3" fmla="*/ 610 h 2281361"/>
                <a:gd name="connsiteX0" fmla="*/ 0 w 5667470"/>
                <a:gd name="connsiteY0" fmla="*/ 2281665 h 2281665"/>
                <a:gd name="connsiteX1" fmla="*/ 1611517 w 5667470"/>
                <a:gd name="connsiteY1" fmla="*/ 1539921 h 2281665"/>
                <a:gd name="connsiteX2" fmla="*/ 3956364 w 5667470"/>
                <a:gd name="connsiteY2" fmla="*/ 970151 h 2281665"/>
                <a:gd name="connsiteX3" fmla="*/ 5667470 w 5667470"/>
                <a:gd name="connsiteY3" fmla="*/ 914 h 2281665"/>
                <a:gd name="connsiteX0" fmla="*/ 0 w 5667470"/>
                <a:gd name="connsiteY0" fmla="*/ 2281297 h 2281297"/>
                <a:gd name="connsiteX1" fmla="*/ 1611517 w 5667470"/>
                <a:gd name="connsiteY1" fmla="*/ 1539553 h 2281297"/>
                <a:gd name="connsiteX2" fmla="*/ 3087231 w 5667470"/>
                <a:gd name="connsiteY2" fmla="*/ 1488191 h 2281297"/>
                <a:gd name="connsiteX3" fmla="*/ 5667470 w 5667470"/>
                <a:gd name="connsiteY3" fmla="*/ 546 h 2281297"/>
                <a:gd name="connsiteX0" fmla="*/ 0 w 5667470"/>
                <a:gd name="connsiteY0" fmla="*/ 2281309 h 2281309"/>
                <a:gd name="connsiteX1" fmla="*/ 1294646 w 5667470"/>
                <a:gd name="connsiteY1" fmla="*/ 1718326 h 2281309"/>
                <a:gd name="connsiteX2" fmla="*/ 3087231 w 5667470"/>
                <a:gd name="connsiteY2" fmla="*/ 1488203 h 2281309"/>
                <a:gd name="connsiteX3" fmla="*/ 5667470 w 5667470"/>
                <a:gd name="connsiteY3" fmla="*/ 558 h 2281309"/>
                <a:gd name="connsiteX0" fmla="*/ 0 w 5667470"/>
                <a:gd name="connsiteY0" fmla="*/ 2281307 h 2281307"/>
                <a:gd name="connsiteX1" fmla="*/ 1466662 w 5667470"/>
                <a:gd name="connsiteY1" fmla="*/ 1682573 h 2281307"/>
                <a:gd name="connsiteX2" fmla="*/ 3087231 w 5667470"/>
                <a:gd name="connsiteY2" fmla="*/ 1488201 h 2281307"/>
                <a:gd name="connsiteX3" fmla="*/ 5667470 w 5667470"/>
                <a:gd name="connsiteY3" fmla="*/ 556 h 2281307"/>
                <a:gd name="connsiteX0" fmla="*/ 0 w 5667470"/>
                <a:gd name="connsiteY0" fmla="*/ 2281307 h 2281307"/>
                <a:gd name="connsiteX1" fmla="*/ 1466662 w 5667470"/>
                <a:gd name="connsiteY1" fmla="*/ 1682573 h 2281307"/>
                <a:gd name="connsiteX2" fmla="*/ 3087231 w 5667470"/>
                <a:gd name="connsiteY2" fmla="*/ 1488201 h 2281307"/>
                <a:gd name="connsiteX3" fmla="*/ 5667470 w 5667470"/>
                <a:gd name="connsiteY3" fmla="*/ 556 h 2281307"/>
                <a:gd name="connsiteX0" fmla="*/ 0 w 5667470"/>
                <a:gd name="connsiteY0" fmla="*/ 2281327 h 2281327"/>
                <a:gd name="connsiteX1" fmla="*/ 1466662 w 5667470"/>
                <a:gd name="connsiteY1" fmla="*/ 1682593 h 2281327"/>
                <a:gd name="connsiteX2" fmla="*/ 3259247 w 5667470"/>
                <a:gd name="connsiteY2" fmla="*/ 1443530 h 2281327"/>
                <a:gd name="connsiteX3" fmla="*/ 5667470 w 5667470"/>
                <a:gd name="connsiteY3" fmla="*/ 576 h 2281327"/>
                <a:gd name="connsiteX0" fmla="*/ 0 w 5667470"/>
                <a:gd name="connsiteY0" fmla="*/ 2308130 h 2308130"/>
                <a:gd name="connsiteX1" fmla="*/ 1466662 w 5667470"/>
                <a:gd name="connsiteY1" fmla="*/ 1709396 h 2308130"/>
                <a:gd name="connsiteX2" fmla="*/ 3259247 w 5667470"/>
                <a:gd name="connsiteY2" fmla="*/ 1470333 h 2308130"/>
                <a:gd name="connsiteX3" fmla="*/ 5667470 w 5667470"/>
                <a:gd name="connsiteY3" fmla="*/ 565 h 2308130"/>
                <a:gd name="connsiteX0" fmla="*/ 0 w 5667470"/>
                <a:gd name="connsiteY0" fmla="*/ 2307565 h 2307565"/>
                <a:gd name="connsiteX1" fmla="*/ 1466662 w 5667470"/>
                <a:gd name="connsiteY1" fmla="*/ 1708831 h 2307565"/>
                <a:gd name="connsiteX2" fmla="*/ 3259247 w 5667470"/>
                <a:gd name="connsiteY2" fmla="*/ 1469768 h 2307565"/>
                <a:gd name="connsiteX3" fmla="*/ 5667470 w 5667470"/>
                <a:gd name="connsiteY3" fmla="*/ 0 h 2307565"/>
                <a:gd name="connsiteX0" fmla="*/ 0 w 5667470"/>
                <a:gd name="connsiteY0" fmla="*/ 2271813 h 2271813"/>
                <a:gd name="connsiteX1" fmla="*/ 1466662 w 5667470"/>
                <a:gd name="connsiteY1" fmla="*/ 1673079 h 2271813"/>
                <a:gd name="connsiteX2" fmla="*/ 3259247 w 5667470"/>
                <a:gd name="connsiteY2" fmla="*/ 1434016 h 2271813"/>
                <a:gd name="connsiteX3" fmla="*/ 5667470 w 5667470"/>
                <a:gd name="connsiteY3" fmla="*/ 0 h 2271813"/>
                <a:gd name="connsiteX0" fmla="*/ 0 w 5667470"/>
                <a:gd name="connsiteY0" fmla="*/ 2271813 h 2271813"/>
                <a:gd name="connsiteX1" fmla="*/ 1466662 w 5667470"/>
                <a:gd name="connsiteY1" fmla="*/ 1673079 h 2271813"/>
                <a:gd name="connsiteX2" fmla="*/ 3259247 w 5667470"/>
                <a:gd name="connsiteY2" fmla="*/ 1434016 h 2271813"/>
                <a:gd name="connsiteX3" fmla="*/ 5667470 w 5667470"/>
                <a:gd name="connsiteY3" fmla="*/ 0 h 2271813"/>
                <a:gd name="connsiteX0" fmla="*/ 0 w 5558828"/>
                <a:gd name="connsiteY0" fmla="*/ 2227123 h 2227123"/>
                <a:gd name="connsiteX1" fmla="*/ 1466662 w 5558828"/>
                <a:gd name="connsiteY1" fmla="*/ 1628389 h 2227123"/>
                <a:gd name="connsiteX2" fmla="*/ 3259247 w 5558828"/>
                <a:gd name="connsiteY2" fmla="*/ 1389326 h 2227123"/>
                <a:gd name="connsiteX3" fmla="*/ 5558828 w 5558828"/>
                <a:gd name="connsiteY3" fmla="*/ 0 h 2227123"/>
                <a:gd name="connsiteX0" fmla="*/ 0 w 5640309"/>
                <a:gd name="connsiteY0" fmla="*/ 2271814 h 2271814"/>
                <a:gd name="connsiteX1" fmla="*/ 1466662 w 5640309"/>
                <a:gd name="connsiteY1" fmla="*/ 1673080 h 2271814"/>
                <a:gd name="connsiteX2" fmla="*/ 3259247 w 5640309"/>
                <a:gd name="connsiteY2" fmla="*/ 1434017 h 2271814"/>
                <a:gd name="connsiteX3" fmla="*/ 5640309 w 5640309"/>
                <a:gd name="connsiteY3" fmla="*/ 0 h 2271814"/>
                <a:gd name="connsiteX0" fmla="*/ 0 w 5640309"/>
                <a:gd name="connsiteY0" fmla="*/ 2271814 h 2271814"/>
                <a:gd name="connsiteX1" fmla="*/ 1466662 w 5640309"/>
                <a:gd name="connsiteY1" fmla="*/ 1673080 h 2271814"/>
                <a:gd name="connsiteX2" fmla="*/ 3069125 w 5640309"/>
                <a:gd name="connsiteY2" fmla="*/ 1541274 h 2271814"/>
                <a:gd name="connsiteX3" fmla="*/ 5640309 w 5640309"/>
                <a:gd name="connsiteY3" fmla="*/ 0 h 2271814"/>
                <a:gd name="connsiteX0" fmla="*/ 0 w 5640309"/>
                <a:gd name="connsiteY0" fmla="*/ 2271814 h 2271814"/>
                <a:gd name="connsiteX1" fmla="*/ 1312753 w 5640309"/>
                <a:gd name="connsiteY1" fmla="*/ 1753522 h 2271814"/>
                <a:gd name="connsiteX2" fmla="*/ 3069125 w 5640309"/>
                <a:gd name="connsiteY2" fmla="*/ 1541274 h 2271814"/>
                <a:gd name="connsiteX3" fmla="*/ 5640309 w 5640309"/>
                <a:gd name="connsiteY3" fmla="*/ 0 h 2271814"/>
                <a:gd name="connsiteX0" fmla="*/ 0 w 5640309"/>
                <a:gd name="connsiteY0" fmla="*/ 2271814 h 2271814"/>
                <a:gd name="connsiteX1" fmla="*/ 1312753 w 5640309"/>
                <a:gd name="connsiteY1" fmla="*/ 1753522 h 2271814"/>
                <a:gd name="connsiteX2" fmla="*/ 3223034 w 5640309"/>
                <a:gd name="connsiteY2" fmla="*/ 1487645 h 2271814"/>
                <a:gd name="connsiteX3" fmla="*/ 5640309 w 5640309"/>
                <a:gd name="connsiteY3" fmla="*/ 0 h 2271814"/>
                <a:gd name="connsiteX0" fmla="*/ 0 w 5631256"/>
                <a:gd name="connsiteY0" fmla="*/ 2781284 h 2781284"/>
                <a:gd name="connsiteX1" fmla="*/ 1303700 w 5631256"/>
                <a:gd name="connsiteY1" fmla="*/ 1753522 h 2781284"/>
                <a:gd name="connsiteX2" fmla="*/ 3213981 w 5631256"/>
                <a:gd name="connsiteY2" fmla="*/ 1487645 h 2781284"/>
                <a:gd name="connsiteX3" fmla="*/ 5631256 w 5631256"/>
                <a:gd name="connsiteY3" fmla="*/ 0 h 2781284"/>
                <a:gd name="connsiteX0" fmla="*/ 0 w 5631256"/>
                <a:gd name="connsiteY0" fmla="*/ 2781284 h 3322994"/>
                <a:gd name="connsiteX1" fmla="*/ 1376128 w 5631256"/>
                <a:gd name="connsiteY1" fmla="*/ 3290870 h 3322994"/>
                <a:gd name="connsiteX2" fmla="*/ 3213981 w 5631256"/>
                <a:gd name="connsiteY2" fmla="*/ 1487645 h 3322994"/>
                <a:gd name="connsiteX3" fmla="*/ 5631256 w 5631256"/>
                <a:gd name="connsiteY3" fmla="*/ 0 h 3322994"/>
                <a:gd name="connsiteX0" fmla="*/ 0 w 5631256"/>
                <a:gd name="connsiteY0" fmla="*/ 2781284 h 3308751"/>
                <a:gd name="connsiteX1" fmla="*/ 1376128 w 5631256"/>
                <a:gd name="connsiteY1" fmla="*/ 3290870 h 3308751"/>
                <a:gd name="connsiteX2" fmla="*/ 3213981 w 5631256"/>
                <a:gd name="connsiteY2" fmla="*/ 1487645 h 3308751"/>
                <a:gd name="connsiteX3" fmla="*/ 5631256 w 5631256"/>
                <a:gd name="connsiteY3" fmla="*/ 0 h 3308751"/>
                <a:gd name="connsiteX0" fmla="*/ 0 w 5631256"/>
                <a:gd name="connsiteY0" fmla="*/ 2781284 h 3329281"/>
                <a:gd name="connsiteX1" fmla="*/ 1376128 w 5631256"/>
                <a:gd name="connsiteY1" fmla="*/ 3290870 h 3329281"/>
                <a:gd name="connsiteX2" fmla="*/ 3213981 w 5631256"/>
                <a:gd name="connsiteY2" fmla="*/ 1487645 h 3329281"/>
                <a:gd name="connsiteX3" fmla="*/ 5631256 w 5631256"/>
                <a:gd name="connsiteY3" fmla="*/ 0 h 3329281"/>
                <a:gd name="connsiteX0" fmla="*/ 0 w 5631256"/>
                <a:gd name="connsiteY0" fmla="*/ 2781284 h 3201745"/>
                <a:gd name="connsiteX1" fmla="*/ 1656785 w 5631256"/>
                <a:gd name="connsiteY1" fmla="*/ 3147861 h 3201745"/>
                <a:gd name="connsiteX2" fmla="*/ 3213981 w 5631256"/>
                <a:gd name="connsiteY2" fmla="*/ 1487645 h 3201745"/>
                <a:gd name="connsiteX3" fmla="*/ 5631256 w 5631256"/>
                <a:gd name="connsiteY3" fmla="*/ 0 h 3201745"/>
                <a:gd name="connsiteX0" fmla="*/ 0 w 5631256"/>
                <a:gd name="connsiteY0" fmla="*/ 2781284 h 3036625"/>
                <a:gd name="connsiteX1" fmla="*/ 2109459 w 5631256"/>
                <a:gd name="connsiteY1" fmla="*/ 2924409 h 3036625"/>
                <a:gd name="connsiteX2" fmla="*/ 3213981 w 5631256"/>
                <a:gd name="connsiteY2" fmla="*/ 1487645 h 3036625"/>
                <a:gd name="connsiteX3" fmla="*/ 5631256 w 5631256"/>
                <a:gd name="connsiteY3" fmla="*/ 0 h 3036625"/>
                <a:gd name="connsiteX0" fmla="*/ 0 w 5631256"/>
                <a:gd name="connsiteY0" fmla="*/ 2781284 h 3068497"/>
                <a:gd name="connsiteX1" fmla="*/ 2109459 w 5631256"/>
                <a:gd name="connsiteY1" fmla="*/ 2924409 h 3068497"/>
                <a:gd name="connsiteX2" fmla="*/ 3431264 w 5631256"/>
                <a:gd name="connsiteY2" fmla="*/ 1407203 h 3068497"/>
                <a:gd name="connsiteX3" fmla="*/ 5631256 w 5631256"/>
                <a:gd name="connsiteY3" fmla="*/ 0 h 3068497"/>
                <a:gd name="connsiteX0" fmla="*/ 0 w 5631256"/>
                <a:gd name="connsiteY0" fmla="*/ 2781284 h 3068497"/>
                <a:gd name="connsiteX1" fmla="*/ 2109459 w 5631256"/>
                <a:gd name="connsiteY1" fmla="*/ 2924409 h 3068497"/>
                <a:gd name="connsiteX2" fmla="*/ 3431264 w 5631256"/>
                <a:gd name="connsiteY2" fmla="*/ 1407203 h 3068497"/>
                <a:gd name="connsiteX3" fmla="*/ 5631256 w 5631256"/>
                <a:gd name="connsiteY3" fmla="*/ 0 h 3068497"/>
                <a:gd name="connsiteX0" fmla="*/ 0 w 5631256"/>
                <a:gd name="connsiteY0" fmla="*/ 2781284 h 3233875"/>
                <a:gd name="connsiteX1" fmla="*/ 1548144 w 5631256"/>
                <a:gd name="connsiteY1" fmla="*/ 3147861 h 3233875"/>
                <a:gd name="connsiteX2" fmla="*/ 3431264 w 5631256"/>
                <a:gd name="connsiteY2" fmla="*/ 1407203 h 3233875"/>
                <a:gd name="connsiteX3" fmla="*/ 5631256 w 5631256"/>
                <a:gd name="connsiteY3" fmla="*/ 0 h 3233875"/>
                <a:gd name="connsiteX0" fmla="*/ 0 w 5631256"/>
                <a:gd name="connsiteY0" fmla="*/ 2781284 h 3219281"/>
                <a:gd name="connsiteX1" fmla="*/ 1548144 w 5631256"/>
                <a:gd name="connsiteY1" fmla="*/ 3147861 h 3219281"/>
                <a:gd name="connsiteX2" fmla="*/ 3558012 w 5631256"/>
                <a:gd name="connsiteY2" fmla="*/ 1612778 h 3219281"/>
                <a:gd name="connsiteX3" fmla="*/ 5631256 w 5631256"/>
                <a:gd name="connsiteY3" fmla="*/ 0 h 3219281"/>
                <a:gd name="connsiteX0" fmla="*/ 0 w 5631256"/>
                <a:gd name="connsiteY0" fmla="*/ 2781284 h 3219281"/>
                <a:gd name="connsiteX1" fmla="*/ 1548144 w 5631256"/>
                <a:gd name="connsiteY1" fmla="*/ 3147861 h 3219281"/>
                <a:gd name="connsiteX2" fmla="*/ 3558012 w 5631256"/>
                <a:gd name="connsiteY2" fmla="*/ 1612778 h 3219281"/>
                <a:gd name="connsiteX3" fmla="*/ 5631256 w 5631256"/>
                <a:gd name="connsiteY3" fmla="*/ 0 h 3219281"/>
                <a:gd name="connsiteX0" fmla="*/ 0 w 5631256"/>
                <a:gd name="connsiteY0" fmla="*/ 2781284 h 3226812"/>
                <a:gd name="connsiteX1" fmla="*/ 1665839 w 5631256"/>
                <a:gd name="connsiteY1" fmla="*/ 3156800 h 3226812"/>
                <a:gd name="connsiteX2" fmla="*/ 3558012 w 5631256"/>
                <a:gd name="connsiteY2" fmla="*/ 1612778 h 3226812"/>
                <a:gd name="connsiteX3" fmla="*/ 5631256 w 5631256"/>
                <a:gd name="connsiteY3" fmla="*/ 0 h 3226812"/>
                <a:gd name="connsiteX0" fmla="*/ 0 w 5631256"/>
                <a:gd name="connsiteY0" fmla="*/ 2781284 h 3236258"/>
                <a:gd name="connsiteX1" fmla="*/ 1665839 w 5631256"/>
                <a:gd name="connsiteY1" fmla="*/ 3156800 h 3236258"/>
                <a:gd name="connsiteX2" fmla="*/ 3449370 w 5631256"/>
                <a:gd name="connsiteY2" fmla="*/ 1478707 h 3236258"/>
                <a:gd name="connsiteX3" fmla="*/ 5631256 w 5631256"/>
                <a:gd name="connsiteY3" fmla="*/ 0 h 3236258"/>
                <a:gd name="connsiteX0" fmla="*/ 0 w 5631256"/>
                <a:gd name="connsiteY0" fmla="*/ 2781284 h 3236258"/>
                <a:gd name="connsiteX1" fmla="*/ 1665839 w 5631256"/>
                <a:gd name="connsiteY1" fmla="*/ 3156800 h 3236258"/>
                <a:gd name="connsiteX2" fmla="*/ 3449370 w 5631256"/>
                <a:gd name="connsiteY2" fmla="*/ 1478707 h 3236258"/>
                <a:gd name="connsiteX3" fmla="*/ 5631256 w 5631256"/>
                <a:gd name="connsiteY3" fmla="*/ 0 h 323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1256" h="3236258">
                  <a:moveTo>
                    <a:pt x="0" y="2781284"/>
                  </a:moveTo>
                  <a:cubicBezTo>
                    <a:pt x="671466" y="3112125"/>
                    <a:pt x="1090944" y="3373896"/>
                    <a:pt x="1665839" y="3156800"/>
                  </a:cubicBezTo>
                  <a:cubicBezTo>
                    <a:pt x="2240734" y="2939704"/>
                    <a:pt x="2879002" y="2094221"/>
                    <a:pt x="3449370" y="1478707"/>
                  </a:cubicBezTo>
                  <a:cubicBezTo>
                    <a:pt x="4019738" y="863193"/>
                    <a:pt x="4974124" y="282282"/>
                    <a:pt x="5631256" y="0"/>
                  </a:cubicBezTo>
                </a:path>
              </a:pathLst>
            </a:custGeom>
            <a:noFill/>
            <a:ln w="50800">
              <a:solidFill>
                <a:srgbClr val="C00000"/>
              </a:solidFill>
              <a:prstDash val="dash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Freeform 622"/>
            <p:cNvSpPr/>
            <p:nvPr/>
          </p:nvSpPr>
          <p:spPr>
            <a:xfrm>
              <a:off x="1633402" y="4929737"/>
              <a:ext cx="5694629" cy="755275"/>
            </a:xfrm>
            <a:custGeom>
              <a:avLst/>
              <a:gdLst>
                <a:gd name="connsiteX0" fmla="*/ 0 w 5703683"/>
                <a:gd name="connsiteY0" fmla="*/ 905347 h 905347"/>
                <a:gd name="connsiteX1" fmla="*/ 1638677 w 5703683"/>
                <a:gd name="connsiteY1" fmla="*/ 416460 h 905347"/>
                <a:gd name="connsiteX2" fmla="*/ 3947311 w 5703683"/>
                <a:gd name="connsiteY2" fmla="*/ 651850 h 905347"/>
                <a:gd name="connsiteX3" fmla="*/ 5703683 w 5703683"/>
                <a:gd name="connsiteY3" fmla="*/ 0 h 905347"/>
                <a:gd name="connsiteX0" fmla="*/ 0 w 5703683"/>
                <a:gd name="connsiteY0" fmla="*/ 905347 h 905347"/>
                <a:gd name="connsiteX1" fmla="*/ 1457608 w 5703683"/>
                <a:gd name="connsiteY1" fmla="*/ 461727 h 905347"/>
                <a:gd name="connsiteX2" fmla="*/ 3947311 w 5703683"/>
                <a:gd name="connsiteY2" fmla="*/ 651850 h 905347"/>
                <a:gd name="connsiteX3" fmla="*/ 5703683 w 5703683"/>
                <a:gd name="connsiteY3" fmla="*/ 0 h 905347"/>
                <a:gd name="connsiteX0" fmla="*/ 0 w 5703683"/>
                <a:gd name="connsiteY0" fmla="*/ 905347 h 1850177"/>
                <a:gd name="connsiteX1" fmla="*/ 1457608 w 5703683"/>
                <a:gd name="connsiteY1" fmla="*/ 461727 h 1850177"/>
                <a:gd name="connsiteX2" fmla="*/ 4119327 w 5703683"/>
                <a:gd name="connsiteY2" fmla="*/ 1846907 h 1850177"/>
                <a:gd name="connsiteX3" fmla="*/ 5703683 w 5703683"/>
                <a:gd name="connsiteY3" fmla="*/ 0 h 1850177"/>
                <a:gd name="connsiteX0" fmla="*/ 0 w 5685576"/>
                <a:gd name="connsiteY0" fmla="*/ 480764 h 2519073"/>
                <a:gd name="connsiteX1" fmla="*/ 1457608 w 5685576"/>
                <a:gd name="connsiteY1" fmla="*/ 37144 h 2519073"/>
                <a:gd name="connsiteX2" fmla="*/ 4119327 w 5685576"/>
                <a:gd name="connsiteY2" fmla="*/ 1422324 h 2519073"/>
                <a:gd name="connsiteX3" fmla="*/ 5685576 w 5685576"/>
                <a:gd name="connsiteY3" fmla="*/ 2463472 h 2519073"/>
                <a:gd name="connsiteX0" fmla="*/ 0 w 5685576"/>
                <a:gd name="connsiteY0" fmla="*/ 567479 h 3024924"/>
                <a:gd name="connsiteX1" fmla="*/ 1457608 w 5685576"/>
                <a:gd name="connsiteY1" fmla="*/ 123859 h 3024924"/>
                <a:gd name="connsiteX2" fmla="*/ 3259247 w 5685576"/>
                <a:gd name="connsiteY2" fmla="*/ 2858005 h 3024924"/>
                <a:gd name="connsiteX3" fmla="*/ 5685576 w 5685576"/>
                <a:gd name="connsiteY3" fmla="*/ 2550187 h 3024924"/>
                <a:gd name="connsiteX0" fmla="*/ 0 w 5685576"/>
                <a:gd name="connsiteY0" fmla="*/ 282401 h 2713327"/>
                <a:gd name="connsiteX1" fmla="*/ 1846907 w 5685576"/>
                <a:gd name="connsiteY1" fmla="*/ 200919 h 2713327"/>
                <a:gd name="connsiteX2" fmla="*/ 3259247 w 5685576"/>
                <a:gd name="connsiteY2" fmla="*/ 2572927 h 2713327"/>
                <a:gd name="connsiteX3" fmla="*/ 5685576 w 5685576"/>
                <a:gd name="connsiteY3" fmla="*/ 2265109 h 2713327"/>
                <a:gd name="connsiteX0" fmla="*/ 0 w 5685576"/>
                <a:gd name="connsiteY0" fmla="*/ 225344 h 2649653"/>
                <a:gd name="connsiteX1" fmla="*/ 1819746 w 5685576"/>
                <a:gd name="connsiteY1" fmla="*/ 234397 h 2649653"/>
                <a:gd name="connsiteX2" fmla="*/ 3259247 w 5685576"/>
                <a:gd name="connsiteY2" fmla="*/ 2515870 h 2649653"/>
                <a:gd name="connsiteX3" fmla="*/ 5685576 w 5685576"/>
                <a:gd name="connsiteY3" fmla="*/ 2208052 h 2649653"/>
                <a:gd name="connsiteX0" fmla="*/ 0 w 5685576"/>
                <a:gd name="connsiteY0" fmla="*/ 368203 h 2792512"/>
                <a:gd name="connsiteX1" fmla="*/ 1819746 w 5685576"/>
                <a:gd name="connsiteY1" fmla="*/ 377256 h 2792512"/>
                <a:gd name="connsiteX2" fmla="*/ 3259247 w 5685576"/>
                <a:gd name="connsiteY2" fmla="*/ 2658729 h 2792512"/>
                <a:gd name="connsiteX3" fmla="*/ 5685576 w 5685576"/>
                <a:gd name="connsiteY3" fmla="*/ 2350911 h 2792512"/>
                <a:gd name="connsiteX0" fmla="*/ 0 w 5685576"/>
                <a:gd name="connsiteY0" fmla="*/ 368203 h 2959225"/>
                <a:gd name="connsiteX1" fmla="*/ 1819746 w 5685576"/>
                <a:gd name="connsiteY1" fmla="*/ 377256 h 2959225"/>
                <a:gd name="connsiteX2" fmla="*/ 3259247 w 5685576"/>
                <a:gd name="connsiteY2" fmla="*/ 2658729 h 2959225"/>
                <a:gd name="connsiteX3" fmla="*/ 5685576 w 5685576"/>
                <a:gd name="connsiteY3" fmla="*/ 2744186 h 2959225"/>
                <a:gd name="connsiteX0" fmla="*/ 0 w 5685576"/>
                <a:gd name="connsiteY0" fmla="*/ 368203 h 2851073"/>
                <a:gd name="connsiteX1" fmla="*/ 1819746 w 5685576"/>
                <a:gd name="connsiteY1" fmla="*/ 377256 h 2851073"/>
                <a:gd name="connsiteX2" fmla="*/ 3259247 w 5685576"/>
                <a:gd name="connsiteY2" fmla="*/ 2658729 h 2851073"/>
                <a:gd name="connsiteX3" fmla="*/ 5685576 w 5685576"/>
                <a:gd name="connsiteY3" fmla="*/ 2744186 h 2851073"/>
                <a:gd name="connsiteX0" fmla="*/ 0 w 5685576"/>
                <a:gd name="connsiteY0" fmla="*/ 211946 h 2589264"/>
                <a:gd name="connsiteX1" fmla="*/ 1819746 w 5685576"/>
                <a:gd name="connsiteY1" fmla="*/ 220999 h 2589264"/>
                <a:gd name="connsiteX2" fmla="*/ 3114392 w 5685576"/>
                <a:gd name="connsiteY2" fmla="*/ 2305835 h 2589264"/>
                <a:gd name="connsiteX3" fmla="*/ 5685576 w 5685576"/>
                <a:gd name="connsiteY3" fmla="*/ 2587929 h 2589264"/>
                <a:gd name="connsiteX0" fmla="*/ 0 w 5685576"/>
                <a:gd name="connsiteY0" fmla="*/ 211946 h 2591669"/>
                <a:gd name="connsiteX1" fmla="*/ 1819746 w 5685576"/>
                <a:gd name="connsiteY1" fmla="*/ 220999 h 2591669"/>
                <a:gd name="connsiteX2" fmla="*/ 3114392 w 5685576"/>
                <a:gd name="connsiteY2" fmla="*/ 2305835 h 2591669"/>
                <a:gd name="connsiteX3" fmla="*/ 5685576 w 5685576"/>
                <a:gd name="connsiteY3" fmla="*/ 2587929 h 2591669"/>
                <a:gd name="connsiteX0" fmla="*/ 0 w 5685576"/>
                <a:gd name="connsiteY0" fmla="*/ 211946 h 2596828"/>
                <a:gd name="connsiteX1" fmla="*/ 1819746 w 5685576"/>
                <a:gd name="connsiteY1" fmla="*/ 220999 h 2596828"/>
                <a:gd name="connsiteX2" fmla="*/ 3114392 w 5685576"/>
                <a:gd name="connsiteY2" fmla="*/ 2305835 h 2596828"/>
                <a:gd name="connsiteX3" fmla="*/ 5685576 w 5685576"/>
                <a:gd name="connsiteY3" fmla="*/ 2587929 h 2596828"/>
                <a:gd name="connsiteX0" fmla="*/ 0 w 5685576"/>
                <a:gd name="connsiteY0" fmla="*/ 201983 h 2578529"/>
                <a:gd name="connsiteX1" fmla="*/ 1855960 w 5685576"/>
                <a:gd name="connsiteY1" fmla="*/ 228912 h 2578529"/>
                <a:gd name="connsiteX2" fmla="*/ 3114392 w 5685576"/>
                <a:gd name="connsiteY2" fmla="*/ 2295872 h 2578529"/>
                <a:gd name="connsiteX3" fmla="*/ 5685576 w 5685576"/>
                <a:gd name="connsiteY3" fmla="*/ 2577966 h 2578529"/>
                <a:gd name="connsiteX0" fmla="*/ 0 w 5685576"/>
                <a:gd name="connsiteY0" fmla="*/ 286934 h 2663481"/>
                <a:gd name="connsiteX1" fmla="*/ 1855960 w 5685576"/>
                <a:gd name="connsiteY1" fmla="*/ 313863 h 2663481"/>
                <a:gd name="connsiteX2" fmla="*/ 3114392 w 5685576"/>
                <a:gd name="connsiteY2" fmla="*/ 2380823 h 2663481"/>
                <a:gd name="connsiteX3" fmla="*/ 5685576 w 5685576"/>
                <a:gd name="connsiteY3" fmla="*/ 2662917 h 2663481"/>
                <a:gd name="connsiteX0" fmla="*/ 0 w 5685576"/>
                <a:gd name="connsiteY0" fmla="*/ 245625 h 2622172"/>
                <a:gd name="connsiteX1" fmla="*/ 1855960 w 5685576"/>
                <a:gd name="connsiteY1" fmla="*/ 272554 h 2622172"/>
                <a:gd name="connsiteX2" fmla="*/ 3114392 w 5685576"/>
                <a:gd name="connsiteY2" fmla="*/ 2339514 h 2622172"/>
                <a:gd name="connsiteX3" fmla="*/ 5685576 w 5685576"/>
                <a:gd name="connsiteY3" fmla="*/ 2621608 h 2622172"/>
                <a:gd name="connsiteX0" fmla="*/ 0 w 5685576"/>
                <a:gd name="connsiteY0" fmla="*/ 200214 h 2576198"/>
                <a:gd name="connsiteX1" fmla="*/ 1855960 w 5685576"/>
                <a:gd name="connsiteY1" fmla="*/ 227143 h 2576198"/>
                <a:gd name="connsiteX2" fmla="*/ 3268301 w 5685576"/>
                <a:gd name="connsiteY2" fmla="*/ 2267290 h 2576198"/>
                <a:gd name="connsiteX3" fmla="*/ 5685576 w 5685576"/>
                <a:gd name="connsiteY3" fmla="*/ 2576197 h 2576198"/>
                <a:gd name="connsiteX0" fmla="*/ 0 w 5685576"/>
                <a:gd name="connsiteY0" fmla="*/ 85675 h 2461658"/>
                <a:gd name="connsiteX1" fmla="*/ 1982709 w 5685576"/>
                <a:gd name="connsiteY1" fmla="*/ 452251 h 2461658"/>
                <a:gd name="connsiteX2" fmla="*/ 3268301 w 5685576"/>
                <a:gd name="connsiteY2" fmla="*/ 2152751 h 2461658"/>
                <a:gd name="connsiteX3" fmla="*/ 5685576 w 5685576"/>
                <a:gd name="connsiteY3" fmla="*/ 2461658 h 2461658"/>
                <a:gd name="connsiteX0" fmla="*/ 0 w 5685576"/>
                <a:gd name="connsiteY0" fmla="*/ 127357 h 2503340"/>
                <a:gd name="connsiteX1" fmla="*/ 1982709 w 5685576"/>
                <a:gd name="connsiteY1" fmla="*/ 493933 h 2503340"/>
                <a:gd name="connsiteX2" fmla="*/ 3268301 w 5685576"/>
                <a:gd name="connsiteY2" fmla="*/ 2194433 h 2503340"/>
                <a:gd name="connsiteX3" fmla="*/ 5685576 w 5685576"/>
                <a:gd name="connsiteY3" fmla="*/ 2503340 h 2503340"/>
                <a:gd name="connsiteX0" fmla="*/ 0 w 5839485"/>
                <a:gd name="connsiteY0" fmla="*/ 87023 h 2454068"/>
                <a:gd name="connsiteX1" fmla="*/ 2136618 w 5839485"/>
                <a:gd name="connsiteY1" fmla="*/ 444661 h 2454068"/>
                <a:gd name="connsiteX2" fmla="*/ 3422210 w 5839485"/>
                <a:gd name="connsiteY2" fmla="*/ 2145161 h 2454068"/>
                <a:gd name="connsiteX3" fmla="*/ 5839485 w 5839485"/>
                <a:gd name="connsiteY3" fmla="*/ 2454068 h 2454068"/>
                <a:gd name="connsiteX0" fmla="*/ 0 w 5839485"/>
                <a:gd name="connsiteY0" fmla="*/ 470153 h 2845611"/>
                <a:gd name="connsiteX1" fmla="*/ 1692998 w 5839485"/>
                <a:gd name="connsiteY1" fmla="*/ 121684 h 2845611"/>
                <a:gd name="connsiteX2" fmla="*/ 3422210 w 5839485"/>
                <a:gd name="connsiteY2" fmla="*/ 2528291 h 2845611"/>
                <a:gd name="connsiteX3" fmla="*/ 5839485 w 5839485"/>
                <a:gd name="connsiteY3" fmla="*/ 2837198 h 2845611"/>
                <a:gd name="connsiteX0" fmla="*/ 0 w 5667470"/>
                <a:gd name="connsiteY0" fmla="*/ 2280923 h 4368875"/>
                <a:gd name="connsiteX1" fmla="*/ 1692998 w 5667470"/>
                <a:gd name="connsiteY1" fmla="*/ 1932454 h 4368875"/>
                <a:gd name="connsiteX2" fmla="*/ 3422210 w 5667470"/>
                <a:gd name="connsiteY2" fmla="*/ 4339061 h 4368875"/>
                <a:gd name="connsiteX3" fmla="*/ 5667470 w 5667470"/>
                <a:gd name="connsiteY3" fmla="*/ 172 h 4368875"/>
                <a:gd name="connsiteX0" fmla="*/ 0 w 5667470"/>
                <a:gd name="connsiteY0" fmla="*/ 2281396 h 2281396"/>
                <a:gd name="connsiteX1" fmla="*/ 1692998 w 5667470"/>
                <a:gd name="connsiteY1" fmla="*/ 1932927 h 2281396"/>
                <a:gd name="connsiteX2" fmla="*/ 3168713 w 5667470"/>
                <a:gd name="connsiteY2" fmla="*/ 1354218 h 2281396"/>
                <a:gd name="connsiteX3" fmla="*/ 5667470 w 5667470"/>
                <a:gd name="connsiteY3" fmla="*/ 645 h 2281396"/>
                <a:gd name="connsiteX0" fmla="*/ 0 w 5667470"/>
                <a:gd name="connsiteY0" fmla="*/ 2281361 h 2281361"/>
                <a:gd name="connsiteX1" fmla="*/ 1611517 w 5667470"/>
                <a:gd name="connsiteY1" fmla="*/ 1539617 h 2281361"/>
                <a:gd name="connsiteX2" fmla="*/ 3168713 w 5667470"/>
                <a:gd name="connsiteY2" fmla="*/ 1354183 h 2281361"/>
                <a:gd name="connsiteX3" fmla="*/ 5667470 w 5667470"/>
                <a:gd name="connsiteY3" fmla="*/ 610 h 2281361"/>
                <a:gd name="connsiteX0" fmla="*/ 0 w 5667470"/>
                <a:gd name="connsiteY0" fmla="*/ 2281665 h 2281665"/>
                <a:gd name="connsiteX1" fmla="*/ 1611517 w 5667470"/>
                <a:gd name="connsiteY1" fmla="*/ 1539921 h 2281665"/>
                <a:gd name="connsiteX2" fmla="*/ 3956364 w 5667470"/>
                <a:gd name="connsiteY2" fmla="*/ 970151 h 2281665"/>
                <a:gd name="connsiteX3" fmla="*/ 5667470 w 5667470"/>
                <a:gd name="connsiteY3" fmla="*/ 914 h 2281665"/>
                <a:gd name="connsiteX0" fmla="*/ 0 w 5667470"/>
                <a:gd name="connsiteY0" fmla="*/ 2281297 h 2281297"/>
                <a:gd name="connsiteX1" fmla="*/ 1611517 w 5667470"/>
                <a:gd name="connsiteY1" fmla="*/ 1539553 h 2281297"/>
                <a:gd name="connsiteX2" fmla="*/ 3087231 w 5667470"/>
                <a:gd name="connsiteY2" fmla="*/ 1488191 h 2281297"/>
                <a:gd name="connsiteX3" fmla="*/ 5667470 w 5667470"/>
                <a:gd name="connsiteY3" fmla="*/ 546 h 2281297"/>
                <a:gd name="connsiteX0" fmla="*/ 0 w 5667470"/>
                <a:gd name="connsiteY0" fmla="*/ 2281309 h 2281309"/>
                <a:gd name="connsiteX1" fmla="*/ 1294646 w 5667470"/>
                <a:gd name="connsiteY1" fmla="*/ 1718326 h 2281309"/>
                <a:gd name="connsiteX2" fmla="*/ 3087231 w 5667470"/>
                <a:gd name="connsiteY2" fmla="*/ 1488203 h 2281309"/>
                <a:gd name="connsiteX3" fmla="*/ 5667470 w 5667470"/>
                <a:gd name="connsiteY3" fmla="*/ 558 h 2281309"/>
                <a:gd name="connsiteX0" fmla="*/ 0 w 5667470"/>
                <a:gd name="connsiteY0" fmla="*/ 2281307 h 2281307"/>
                <a:gd name="connsiteX1" fmla="*/ 1466662 w 5667470"/>
                <a:gd name="connsiteY1" fmla="*/ 1682573 h 2281307"/>
                <a:gd name="connsiteX2" fmla="*/ 3087231 w 5667470"/>
                <a:gd name="connsiteY2" fmla="*/ 1488201 h 2281307"/>
                <a:gd name="connsiteX3" fmla="*/ 5667470 w 5667470"/>
                <a:gd name="connsiteY3" fmla="*/ 556 h 2281307"/>
                <a:gd name="connsiteX0" fmla="*/ 0 w 5667470"/>
                <a:gd name="connsiteY0" fmla="*/ 2281307 h 2281307"/>
                <a:gd name="connsiteX1" fmla="*/ 1466662 w 5667470"/>
                <a:gd name="connsiteY1" fmla="*/ 1682573 h 2281307"/>
                <a:gd name="connsiteX2" fmla="*/ 3087231 w 5667470"/>
                <a:gd name="connsiteY2" fmla="*/ 1488201 h 2281307"/>
                <a:gd name="connsiteX3" fmla="*/ 5667470 w 5667470"/>
                <a:gd name="connsiteY3" fmla="*/ 556 h 2281307"/>
                <a:gd name="connsiteX0" fmla="*/ 0 w 5667470"/>
                <a:gd name="connsiteY0" fmla="*/ 2281327 h 2281327"/>
                <a:gd name="connsiteX1" fmla="*/ 1466662 w 5667470"/>
                <a:gd name="connsiteY1" fmla="*/ 1682593 h 2281327"/>
                <a:gd name="connsiteX2" fmla="*/ 3259247 w 5667470"/>
                <a:gd name="connsiteY2" fmla="*/ 1443530 h 2281327"/>
                <a:gd name="connsiteX3" fmla="*/ 5667470 w 5667470"/>
                <a:gd name="connsiteY3" fmla="*/ 576 h 2281327"/>
                <a:gd name="connsiteX0" fmla="*/ 0 w 5667470"/>
                <a:gd name="connsiteY0" fmla="*/ 2308130 h 2308130"/>
                <a:gd name="connsiteX1" fmla="*/ 1466662 w 5667470"/>
                <a:gd name="connsiteY1" fmla="*/ 1709396 h 2308130"/>
                <a:gd name="connsiteX2" fmla="*/ 3259247 w 5667470"/>
                <a:gd name="connsiteY2" fmla="*/ 1470333 h 2308130"/>
                <a:gd name="connsiteX3" fmla="*/ 5667470 w 5667470"/>
                <a:gd name="connsiteY3" fmla="*/ 565 h 2308130"/>
                <a:gd name="connsiteX0" fmla="*/ 0 w 5667470"/>
                <a:gd name="connsiteY0" fmla="*/ 2307565 h 2307565"/>
                <a:gd name="connsiteX1" fmla="*/ 1466662 w 5667470"/>
                <a:gd name="connsiteY1" fmla="*/ 1708831 h 2307565"/>
                <a:gd name="connsiteX2" fmla="*/ 3259247 w 5667470"/>
                <a:gd name="connsiteY2" fmla="*/ 1469768 h 2307565"/>
                <a:gd name="connsiteX3" fmla="*/ 5667470 w 5667470"/>
                <a:gd name="connsiteY3" fmla="*/ 0 h 2307565"/>
                <a:gd name="connsiteX0" fmla="*/ 0 w 5667470"/>
                <a:gd name="connsiteY0" fmla="*/ 2271813 h 2271813"/>
                <a:gd name="connsiteX1" fmla="*/ 1466662 w 5667470"/>
                <a:gd name="connsiteY1" fmla="*/ 1673079 h 2271813"/>
                <a:gd name="connsiteX2" fmla="*/ 3259247 w 5667470"/>
                <a:gd name="connsiteY2" fmla="*/ 1434016 h 2271813"/>
                <a:gd name="connsiteX3" fmla="*/ 5667470 w 5667470"/>
                <a:gd name="connsiteY3" fmla="*/ 0 h 2271813"/>
                <a:gd name="connsiteX0" fmla="*/ 0 w 5667470"/>
                <a:gd name="connsiteY0" fmla="*/ 2271813 h 2271813"/>
                <a:gd name="connsiteX1" fmla="*/ 1466662 w 5667470"/>
                <a:gd name="connsiteY1" fmla="*/ 1673079 h 2271813"/>
                <a:gd name="connsiteX2" fmla="*/ 3259247 w 5667470"/>
                <a:gd name="connsiteY2" fmla="*/ 1434016 h 2271813"/>
                <a:gd name="connsiteX3" fmla="*/ 5667470 w 5667470"/>
                <a:gd name="connsiteY3" fmla="*/ 0 h 2271813"/>
                <a:gd name="connsiteX0" fmla="*/ 0 w 5558828"/>
                <a:gd name="connsiteY0" fmla="*/ 2227123 h 2227123"/>
                <a:gd name="connsiteX1" fmla="*/ 1466662 w 5558828"/>
                <a:gd name="connsiteY1" fmla="*/ 1628389 h 2227123"/>
                <a:gd name="connsiteX2" fmla="*/ 3259247 w 5558828"/>
                <a:gd name="connsiteY2" fmla="*/ 1389326 h 2227123"/>
                <a:gd name="connsiteX3" fmla="*/ 5558828 w 5558828"/>
                <a:gd name="connsiteY3" fmla="*/ 0 h 2227123"/>
                <a:gd name="connsiteX0" fmla="*/ 0 w 5640309"/>
                <a:gd name="connsiteY0" fmla="*/ 2271814 h 2271814"/>
                <a:gd name="connsiteX1" fmla="*/ 1466662 w 5640309"/>
                <a:gd name="connsiteY1" fmla="*/ 1673080 h 2271814"/>
                <a:gd name="connsiteX2" fmla="*/ 3259247 w 5640309"/>
                <a:gd name="connsiteY2" fmla="*/ 1434017 h 2271814"/>
                <a:gd name="connsiteX3" fmla="*/ 5640309 w 5640309"/>
                <a:gd name="connsiteY3" fmla="*/ 0 h 2271814"/>
                <a:gd name="connsiteX0" fmla="*/ 0 w 5640309"/>
                <a:gd name="connsiteY0" fmla="*/ 2271814 h 2271814"/>
                <a:gd name="connsiteX1" fmla="*/ 1466662 w 5640309"/>
                <a:gd name="connsiteY1" fmla="*/ 1673080 h 2271814"/>
                <a:gd name="connsiteX2" fmla="*/ 3069125 w 5640309"/>
                <a:gd name="connsiteY2" fmla="*/ 1541274 h 2271814"/>
                <a:gd name="connsiteX3" fmla="*/ 5640309 w 5640309"/>
                <a:gd name="connsiteY3" fmla="*/ 0 h 2271814"/>
                <a:gd name="connsiteX0" fmla="*/ 0 w 5640309"/>
                <a:gd name="connsiteY0" fmla="*/ 2271814 h 2271814"/>
                <a:gd name="connsiteX1" fmla="*/ 1312753 w 5640309"/>
                <a:gd name="connsiteY1" fmla="*/ 1753522 h 2271814"/>
                <a:gd name="connsiteX2" fmla="*/ 3069125 w 5640309"/>
                <a:gd name="connsiteY2" fmla="*/ 1541274 h 2271814"/>
                <a:gd name="connsiteX3" fmla="*/ 5640309 w 5640309"/>
                <a:gd name="connsiteY3" fmla="*/ 0 h 2271814"/>
                <a:gd name="connsiteX0" fmla="*/ 0 w 5640309"/>
                <a:gd name="connsiteY0" fmla="*/ 2271814 h 2271814"/>
                <a:gd name="connsiteX1" fmla="*/ 1312753 w 5640309"/>
                <a:gd name="connsiteY1" fmla="*/ 1753522 h 2271814"/>
                <a:gd name="connsiteX2" fmla="*/ 3223034 w 5640309"/>
                <a:gd name="connsiteY2" fmla="*/ 1487645 h 2271814"/>
                <a:gd name="connsiteX3" fmla="*/ 5640309 w 5640309"/>
                <a:gd name="connsiteY3" fmla="*/ 0 h 2271814"/>
                <a:gd name="connsiteX0" fmla="*/ 0 w 5631256"/>
                <a:gd name="connsiteY0" fmla="*/ 2781284 h 2781284"/>
                <a:gd name="connsiteX1" fmla="*/ 1303700 w 5631256"/>
                <a:gd name="connsiteY1" fmla="*/ 1753522 h 2781284"/>
                <a:gd name="connsiteX2" fmla="*/ 3213981 w 5631256"/>
                <a:gd name="connsiteY2" fmla="*/ 1487645 h 2781284"/>
                <a:gd name="connsiteX3" fmla="*/ 5631256 w 5631256"/>
                <a:gd name="connsiteY3" fmla="*/ 0 h 2781284"/>
                <a:gd name="connsiteX0" fmla="*/ 0 w 5631256"/>
                <a:gd name="connsiteY0" fmla="*/ 2781284 h 3322994"/>
                <a:gd name="connsiteX1" fmla="*/ 1376128 w 5631256"/>
                <a:gd name="connsiteY1" fmla="*/ 3290870 h 3322994"/>
                <a:gd name="connsiteX2" fmla="*/ 3213981 w 5631256"/>
                <a:gd name="connsiteY2" fmla="*/ 1487645 h 3322994"/>
                <a:gd name="connsiteX3" fmla="*/ 5631256 w 5631256"/>
                <a:gd name="connsiteY3" fmla="*/ 0 h 3322994"/>
                <a:gd name="connsiteX0" fmla="*/ 0 w 5631256"/>
                <a:gd name="connsiteY0" fmla="*/ 2781284 h 3308751"/>
                <a:gd name="connsiteX1" fmla="*/ 1376128 w 5631256"/>
                <a:gd name="connsiteY1" fmla="*/ 3290870 h 3308751"/>
                <a:gd name="connsiteX2" fmla="*/ 3213981 w 5631256"/>
                <a:gd name="connsiteY2" fmla="*/ 1487645 h 3308751"/>
                <a:gd name="connsiteX3" fmla="*/ 5631256 w 5631256"/>
                <a:gd name="connsiteY3" fmla="*/ 0 h 3308751"/>
                <a:gd name="connsiteX0" fmla="*/ 0 w 5631256"/>
                <a:gd name="connsiteY0" fmla="*/ 2781284 h 3329281"/>
                <a:gd name="connsiteX1" fmla="*/ 1376128 w 5631256"/>
                <a:gd name="connsiteY1" fmla="*/ 3290870 h 3329281"/>
                <a:gd name="connsiteX2" fmla="*/ 3213981 w 5631256"/>
                <a:gd name="connsiteY2" fmla="*/ 1487645 h 3329281"/>
                <a:gd name="connsiteX3" fmla="*/ 5631256 w 5631256"/>
                <a:gd name="connsiteY3" fmla="*/ 0 h 3329281"/>
                <a:gd name="connsiteX0" fmla="*/ 0 w 5631256"/>
                <a:gd name="connsiteY0" fmla="*/ 2781284 h 3201745"/>
                <a:gd name="connsiteX1" fmla="*/ 1656785 w 5631256"/>
                <a:gd name="connsiteY1" fmla="*/ 3147861 h 3201745"/>
                <a:gd name="connsiteX2" fmla="*/ 3213981 w 5631256"/>
                <a:gd name="connsiteY2" fmla="*/ 1487645 h 3201745"/>
                <a:gd name="connsiteX3" fmla="*/ 5631256 w 5631256"/>
                <a:gd name="connsiteY3" fmla="*/ 0 h 3201745"/>
                <a:gd name="connsiteX0" fmla="*/ 0 w 5631256"/>
                <a:gd name="connsiteY0" fmla="*/ 2781284 h 3036625"/>
                <a:gd name="connsiteX1" fmla="*/ 2109459 w 5631256"/>
                <a:gd name="connsiteY1" fmla="*/ 2924409 h 3036625"/>
                <a:gd name="connsiteX2" fmla="*/ 3213981 w 5631256"/>
                <a:gd name="connsiteY2" fmla="*/ 1487645 h 3036625"/>
                <a:gd name="connsiteX3" fmla="*/ 5631256 w 5631256"/>
                <a:gd name="connsiteY3" fmla="*/ 0 h 3036625"/>
                <a:gd name="connsiteX0" fmla="*/ 0 w 5631256"/>
                <a:gd name="connsiteY0" fmla="*/ 2781284 h 3068497"/>
                <a:gd name="connsiteX1" fmla="*/ 2109459 w 5631256"/>
                <a:gd name="connsiteY1" fmla="*/ 2924409 h 3068497"/>
                <a:gd name="connsiteX2" fmla="*/ 3431264 w 5631256"/>
                <a:gd name="connsiteY2" fmla="*/ 1407203 h 3068497"/>
                <a:gd name="connsiteX3" fmla="*/ 5631256 w 5631256"/>
                <a:gd name="connsiteY3" fmla="*/ 0 h 3068497"/>
                <a:gd name="connsiteX0" fmla="*/ 0 w 5631256"/>
                <a:gd name="connsiteY0" fmla="*/ 2781284 h 3068497"/>
                <a:gd name="connsiteX1" fmla="*/ 2109459 w 5631256"/>
                <a:gd name="connsiteY1" fmla="*/ 2924409 h 3068497"/>
                <a:gd name="connsiteX2" fmla="*/ 3431264 w 5631256"/>
                <a:gd name="connsiteY2" fmla="*/ 1407203 h 3068497"/>
                <a:gd name="connsiteX3" fmla="*/ 5631256 w 5631256"/>
                <a:gd name="connsiteY3" fmla="*/ 0 h 3068497"/>
                <a:gd name="connsiteX0" fmla="*/ 0 w 5631256"/>
                <a:gd name="connsiteY0" fmla="*/ 2781284 h 3233875"/>
                <a:gd name="connsiteX1" fmla="*/ 1548144 w 5631256"/>
                <a:gd name="connsiteY1" fmla="*/ 3147861 h 3233875"/>
                <a:gd name="connsiteX2" fmla="*/ 3431264 w 5631256"/>
                <a:gd name="connsiteY2" fmla="*/ 1407203 h 3233875"/>
                <a:gd name="connsiteX3" fmla="*/ 5631256 w 5631256"/>
                <a:gd name="connsiteY3" fmla="*/ 0 h 3233875"/>
                <a:gd name="connsiteX0" fmla="*/ 0 w 5631256"/>
                <a:gd name="connsiteY0" fmla="*/ 2781284 h 3219281"/>
                <a:gd name="connsiteX1" fmla="*/ 1548144 w 5631256"/>
                <a:gd name="connsiteY1" fmla="*/ 3147861 h 3219281"/>
                <a:gd name="connsiteX2" fmla="*/ 3558012 w 5631256"/>
                <a:gd name="connsiteY2" fmla="*/ 1612778 h 3219281"/>
                <a:gd name="connsiteX3" fmla="*/ 5631256 w 5631256"/>
                <a:gd name="connsiteY3" fmla="*/ 0 h 3219281"/>
                <a:gd name="connsiteX0" fmla="*/ 0 w 5631256"/>
                <a:gd name="connsiteY0" fmla="*/ 2781284 h 3219281"/>
                <a:gd name="connsiteX1" fmla="*/ 1548144 w 5631256"/>
                <a:gd name="connsiteY1" fmla="*/ 3147861 h 3219281"/>
                <a:gd name="connsiteX2" fmla="*/ 3558012 w 5631256"/>
                <a:gd name="connsiteY2" fmla="*/ 1612778 h 3219281"/>
                <a:gd name="connsiteX3" fmla="*/ 5631256 w 5631256"/>
                <a:gd name="connsiteY3" fmla="*/ 0 h 3219281"/>
                <a:gd name="connsiteX0" fmla="*/ 0 w 5631256"/>
                <a:gd name="connsiteY0" fmla="*/ 2781284 h 3226812"/>
                <a:gd name="connsiteX1" fmla="*/ 1665839 w 5631256"/>
                <a:gd name="connsiteY1" fmla="*/ 3156800 h 3226812"/>
                <a:gd name="connsiteX2" fmla="*/ 3558012 w 5631256"/>
                <a:gd name="connsiteY2" fmla="*/ 1612778 h 3226812"/>
                <a:gd name="connsiteX3" fmla="*/ 5631256 w 5631256"/>
                <a:gd name="connsiteY3" fmla="*/ 0 h 3226812"/>
                <a:gd name="connsiteX0" fmla="*/ 0 w 5631256"/>
                <a:gd name="connsiteY0" fmla="*/ 2781284 h 3236258"/>
                <a:gd name="connsiteX1" fmla="*/ 1665839 w 5631256"/>
                <a:gd name="connsiteY1" fmla="*/ 3156800 h 3236258"/>
                <a:gd name="connsiteX2" fmla="*/ 3449370 w 5631256"/>
                <a:gd name="connsiteY2" fmla="*/ 1478707 h 3236258"/>
                <a:gd name="connsiteX3" fmla="*/ 5631256 w 5631256"/>
                <a:gd name="connsiteY3" fmla="*/ 0 h 3236258"/>
                <a:gd name="connsiteX0" fmla="*/ 0 w 5631256"/>
                <a:gd name="connsiteY0" fmla="*/ 2781284 h 3236258"/>
                <a:gd name="connsiteX1" fmla="*/ 1665839 w 5631256"/>
                <a:gd name="connsiteY1" fmla="*/ 3156800 h 3236258"/>
                <a:gd name="connsiteX2" fmla="*/ 3449370 w 5631256"/>
                <a:gd name="connsiteY2" fmla="*/ 1478707 h 3236258"/>
                <a:gd name="connsiteX3" fmla="*/ 5631256 w 5631256"/>
                <a:gd name="connsiteY3" fmla="*/ 0 h 3236258"/>
                <a:gd name="connsiteX0" fmla="*/ 0 w 5658416"/>
                <a:gd name="connsiteY0" fmla="*/ 2611461 h 3205085"/>
                <a:gd name="connsiteX1" fmla="*/ 1692999 w 5658416"/>
                <a:gd name="connsiteY1" fmla="*/ 3156800 h 3205085"/>
                <a:gd name="connsiteX2" fmla="*/ 3476530 w 5658416"/>
                <a:gd name="connsiteY2" fmla="*/ 1478707 h 3205085"/>
                <a:gd name="connsiteX3" fmla="*/ 5658416 w 5658416"/>
                <a:gd name="connsiteY3" fmla="*/ 0 h 3205085"/>
                <a:gd name="connsiteX0" fmla="*/ 0 w 5694629"/>
                <a:gd name="connsiteY0" fmla="*/ 1136596 h 1730220"/>
                <a:gd name="connsiteX1" fmla="*/ 1692999 w 5694629"/>
                <a:gd name="connsiteY1" fmla="*/ 1681935 h 1730220"/>
                <a:gd name="connsiteX2" fmla="*/ 3476530 w 5694629"/>
                <a:gd name="connsiteY2" fmla="*/ 3842 h 1730220"/>
                <a:gd name="connsiteX3" fmla="*/ 5694629 w 5694629"/>
                <a:gd name="connsiteY3" fmla="*/ 1143991 h 1730220"/>
                <a:gd name="connsiteX0" fmla="*/ 0 w 5694629"/>
                <a:gd name="connsiteY0" fmla="*/ 0 h 614322"/>
                <a:gd name="connsiteX1" fmla="*/ 1692999 w 5694629"/>
                <a:gd name="connsiteY1" fmla="*/ 545339 h 614322"/>
                <a:gd name="connsiteX2" fmla="*/ 4327555 w 5694629"/>
                <a:gd name="connsiteY2" fmla="*/ 547605 h 614322"/>
                <a:gd name="connsiteX3" fmla="*/ 5694629 w 5694629"/>
                <a:gd name="connsiteY3" fmla="*/ 7395 h 614322"/>
                <a:gd name="connsiteX0" fmla="*/ 0 w 5694629"/>
                <a:gd name="connsiteY0" fmla="*/ 0 h 745649"/>
                <a:gd name="connsiteX1" fmla="*/ 1692999 w 5694629"/>
                <a:gd name="connsiteY1" fmla="*/ 545339 h 745649"/>
                <a:gd name="connsiteX2" fmla="*/ 4010684 w 5694629"/>
                <a:gd name="connsiteY2" fmla="*/ 717429 h 745649"/>
                <a:gd name="connsiteX3" fmla="*/ 5694629 w 5694629"/>
                <a:gd name="connsiteY3" fmla="*/ 7395 h 74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94629" h="745649">
                  <a:moveTo>
                    <a:pt x="0" y="0"/>
                  </a:moveTo>
                  <a:cubicBezTo>
                    <a:pt x="671466" y="330841"/>
                    <a:pt x="1024552" y="425768"/>
                    <a:pt x="1692999" y="545339"/>
                  </a:cubicBezTo>
                  <a:cubicBezTo>
                    <a:pt x="2361446" y="664911"/>
                    <a:pt x="3343746" y="807086"/>
                    <a:pt x="4010684" y="717429"/>
                  </a:cubicBezTo>
                  <a:cubicBezTo>
                    <a:pt x="4677622" y="627772"/>
                    <a:pt x="5037497" y="289677"/>
                    <a:pt x="5694629" y="7395"/>
                  </a:cubicBezTo>
                </a:path>
              </a:pathLst>
            </a:custGeom>
            <a:noFill/>
            <a:ln w="50800">
              <a:solidFill>
                <a:srgbClr val="C00000"/>
              </a:solidFill>
              <a:prstDash val="dash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4" name="Group 623"/>
          <p:cNvGrpSpPr/>
          <p:nvPr/>
        </p:nvGrpSpPr>
        <p:grpSpPr>
          <a:xfrm>
            <a:off x="1828800" y="5725180"/>
            <a:ext cx="8382000" cy="523220"/>
            <a:chOff x="228600" y="1828800"/>
            <a:chExt cx="8382000" cy="523220"/>
          </a:xfrm>
        </p:grpSpPr>
        <p:sp>
          <p:nvSpPr>
            <p:cNvPr id="625" name="TextBox 624"/>
            <p:cNvSpPr txBox="1"/>
            <p:nvPr/>
          </p:nvSpPr>
          <p:spPr>
            <a:xfrm>
              <a:off x="228600" y="1828800"/>
              <a:ext cx="76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>
                      <a:lumMod val="50000"/>
                    </a:schemeClr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TX</a:t>
              </a:r>
            </a:p>
          </p:txBody>
        </p:sp>
        <p:sp>
          <p:nvSpPr>
            <p:cNvPr id="626" name="TextBox 625"/>
            <p:cNvSpPr txBox="1"/>
            <p:nvPr/>
          </p:nvSpPr>
          <p:spPr>
            <a:xfrm>
              <a:off x="7848600" y="1828800"/>
              <a:ext cx="76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>
                      <a:lumMod val="50000"/>
                    </a:schemeClr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RX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94613281"/>
      </p:ext>
    </p:extLst>
  </p:cSld>
  <p:clrMapOvr>
    <a:masterClrMapping/>
  </p:clrMapOvr>
  <p:transition advTm="26712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9" grpId="0" animBg="1"/>
      <p:bldP spid="565" grpId="0" animBg="1"/>
      <p:bldP spid="566" grpId="0" animBg="1"/>
      <p:bldP spid="619" grpId="0" animBg="1"/>
      <p:bldP spid="620" grpId="0" animBg="1"/>
      <p:bldP spid="620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主要工作及论文框架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925751" y="1243470"/>
            <a:ext cx="864074" cy="544837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9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任务调度与传输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优化系统</a:t>
            </a:r>
          </a:p>
        </p:txBody>
      </p:sp>
      <p:sp>
        <p:nvSpPr>
          <p:cNvPr id="53" name="矩形 52"/>
          <p:cNvSpPr/>
          <p:nvPr/>
        </p:nvSpPr>
        <p:spPr>
          <a:xfrm>
            <a:off x="6174740" y="1365890"/>
            <a:ext cx="2959023" cy="1027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4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基于负载自适应原则的传输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优化方案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195209" y="2638951"/>
            <a:ext cx="2960804" cy="113718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5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基于流持续时间的传输优化方案</a:t>
            </a:r>
          </a:p>
        </p:txBody>
      </p:sp>
      <p:sp>
        <p:nvSpPr>
          <p:cNvPr id="55" name="矩形 54"/>
          <p:cNvSpPr/>
          <p:nvPr/>
        </p:nvSpPr>
        <p:spPr>
          <a:xfrm>
            <a:off x="3372965" y="1245138"/>
            <a:ext cx="5851055" cy="2621048"/>
          </a:xfrm>
          <a:prstGeom prst="rect">
            <a:avLst/>
          </a:prstGeom>
          <a:noFill/>
          <a:ln w="539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053917" y="4083166"/>
            <a:ext cx="3030913" cy="11581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7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基于流信息的任务级传输优化方案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1674113" y="3987591"/>
            <a:ext cx="2447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任务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级传输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327400" y="3989711"/>
            <a:ext cx="5896620" cy="2865822"/>
          </a:xfrm>
          <a:prstGeom prst="rect">
            <a:avLst/>
          </a:prstGeom>
          <a:noFill/>
          <a:ln w="539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222378" y="1379663"/>
            <a:ext cx="513207" cy="540816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国内外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研究现状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674113" y="1407591"/>
            <a:ext cx="2204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流级别传输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086091" y="5606444"/>
            <a:ext cx="2970403" cy="104223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8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重要性的任务级传输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调度方案</a:t>
            </a:r>
          </a:p>
        </p:txBody>
      </p:sp>
      <p:sp>
        <p:nvSpPr>
          <p:cNvPr id="59" name="矩形 58"/>
          <p:cNvSpPr/>
          <p:nvPr/>
        </p:nvSpPr>
        <p:spPr>
          <a:xfrm>
            <a:off x="3552319" y="1411751"/>
            <a:ext cx="1032551" cy="22958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3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ECN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标记的流模型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3537894" y="4057420"/>
            <a:ext cx="1032479" cy="273040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6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传输任务调度模型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208788" y="1339452"/>
            <a:ext cx="519978" cy="544837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1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引言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68" name="直接箭头连接符 36"/>
          <p:cNvCxnSpPr/>
          <p:nvPr/>
        </p:nvCxnSpPr>
        <p:spPr>
          <a:xfrm>
            <a:off x="768128" y="3116779"/>
            <a:ext cx="458422" cy="0"/>
          </a:xfrm>
          <a:prstGeom prst="straightConnector1">
            <a:avLst/>
          </a:prstGeom>
          <a:ln w="412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36"/>
          <p:cNvCxnSpPr/>
          <p:nvPr/>
        </p:nvCxnSpPr>
        <p:spPr>
          <a:xfrm flipV="1">
            <a:off x="10782981" y="3519403"/>
            <a:ext cx="365044" cy="5254"/>
          </a:xfrm>
          <a:prstGeom prst="straightConnector1">
            <a:avLst/>
          </a:prstGeom>
          <a:ln w="412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11148025" y="1223541"/>
            <a:ext cx="792096" cy="542513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10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总结与展望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9" name="直线箭头连接符 8"/>
          <p:cNvCxnSpPr/>
          <p:nvPr/>
        </p:nvCxnSpPr>
        <p:spPr>
          <a:xfrm flipV="1">
            <a:off x="1739757" y="1909929"/>
            <a:ext cx="1587643" cy="148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/>
          <p:cNvCxnSpPr/>
          <p:nvPr/>
        </p:nvCxnSpPr>
        <p:spPr>
          <a:xfrm>
            <a:off x="1703795" y="4660708"/>
            <a:ext cx="15706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/>
          <p:cNvCxnSpPr/>
          <p:nvPr/>
        </p:nvCxnSpPr>
        <p:spPr>
          <a:xfrm flipV="1">
            <a:off x="4584870" y="1976933"/>
            <a:ext cx="1588837" cy="11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/>
          <p:nvPr/>
        </p:nvCxnSpPr>
        <p:spPr>
          <a:xfrm>
            <a:off x="4577971" y="3116779"/>
            <a:ext cx="15957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/>
          <p:nvPr/>
        </p:nvCxnSpPr>
        <p:spPr>
          <a:xfrm>
            <a:off x="4554016" y="4735611"/>
            <a:ext cx="149990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/>
          <p:cNvCxnSpPr/>
          <p:nvPr/>
        </p:nvCxnSpPr>
        <p:spPr>
          <a:xfrm flipV="1">
            <a:off x="4554016" y="6017346"/>
            <a:ext cx="1499901" cy="152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36"/>
          <p:cNvCxnSpPr/>
          <p:nvPr/>
        </p:nvCxnSpPr>
        <p:spPr>
          <a:xfrm>
            <a:off x="9194317" y="2211857"/>
            <a:ext cx="690223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36"/>
          <p:cNvCxnSpPr/>
          <p:nvPr/>
        </p:nvCxnSpPr>
        <p:spPr>
          <a:xfrm>
            <a:off x="9200115" y="5235966"/>
            <a:ext cx="734872" cy="532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4564242" y="1425805"/>
            <a:ext cx="1744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流大小已知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4577971" y="2582380"/>
            <a:ext cx="2007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</a:t>
            </a:r>
            <a:r>
              <a:rPr lang="zh-CN" altLang="en-US" sz="24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大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小未知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4500210" y="5511670"/>
            <a:ext cx="1751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</a:t>
            </a:r>
            <a:r>
              <a:rPr lang="zh-CN" altLang="en-US" sz="24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大小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未知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459108" y="4273946"/>
            <a:ext cx="1744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流大小已知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78983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53" grpId="0" animBg="1"/>
      <p:bldP spid="54" grpId="0" animBg="1"/>
      <p:bldP spid="55" grpId="0" animBg="1"/>
      <p:bldP spid="50" grpId="0" animBg="1"/>
      <p:bldP spid="51" grpId="0"/>
      <p:bldP spid="52" grpId="0" animBg="1"/>
      <p:bldP spid="48" grpId="0" animBg="1"/>
      <p:bldP spid="56" grpId="0"/>
      <p:bldP spid="57" grpId="0" animBg="1"/>
      <p:bldP spid="59" grpId="0" animBg="1"/>
      <p:bldP spid="60" grpId="0" animBg="1"/>
      <p:bldP spid="67" grpId="0" animBg="1"/>
      <p:bldP spid="70" grpId="0" animBg="1"/>
      <p:bldP spid="75" grpId="0"/>
      <p:bldP spid="77" grpId="0"/>
      <p:bldP spid="80" grpId="0"/>
      <p:bldP spid="4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  <a:ea typeface="Microsoft YaHei" charset="0"/>
                <a:cs typeface="Microsoft YaHei" charset="0"/>
              </a:rPr>
              <a:t>数据中心非阻塞模型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07293" y="1221700"/>
                <a:ext cx="11532828" cy="5636299"/>
              </a:xfrm>
            </p:spPr>
            <p:txBody>
              <a:bodyPr/>
              <a:lstStyle/>
              <a:p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数据中心非阻塞模型</a:t>
                </a:r>
              </a:p>
              <a:p>
                <a:pPr lvl="1"/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拥塞只发生在第一条和最后一跳</a:t>
                </a:r>
              </a:p>
              <a:p>
                <a:pPr lvl="1"/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假设有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m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台机器</a:t>
                </a:r>
              </a:p>
              <a:p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流组（</a:t>
                </a:r>
                <a:r>
                  <a:rPr kumimoji="1" lang="en-US" altLang="zh-CN" dirty="0" err="1" smtClean="0">
                    <a:ea typeface="Microsoft YaHei" charset="0"/>
                    <a:cs typeface="Microsoft YaHei" charset="0"/>
                  </a:rPr>
                  <a:t>coflow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）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𝐹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𝑘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)</m:t>
                        </m:r>
                      </m:sup>
                    </m:sSup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𝑖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𝑗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|1≤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≤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𝑚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,1≤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𝑗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≤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𝑚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}</m:t>
                        </m:r>
                      </m:e>
                    </m:d>
                  </m:oMath>
                </a14:m>
                <a:endParaRPr kumimoji="1" lang="zh-CN" altLang="en-US" b="0" i="1" dirty="0" smtClean="0">
                  <a:ea typeface="Microsoft YaHei" charset="0"/>
                  <a:cs typeface="Microsoft YaHei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表示流大小，没有从</a:t>
                </a:r>
                <a:r>
                  <a:rPr kumimoji="1" lang="en-US" altLang="zh-CN" dirty="0" err="1" smtClean="0">
                    <a:ea typeface="Microsoft YaHei" charset="0"/>
                    <a:cs typeface="Microsoft YaHei" charset="0"/>
                  </a:rPr>
                  <a:t>i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到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j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的流，那么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＝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0</a:t>
                </a:r>
                <a:endParaRPr kumimoji="1" lang="zh-CN" altLang="en-US" dirty="0" smtClean="0">
                  <a:ea typeface="Microsoft YaHei" charset="0"/>
                  <a:cs typeface="Microsoft YaHei" charset="0"/>
                </a:endParaRPr>
              </a:p>
              <a:p>
                <a:r>
                  <a:rPr lang="zh-CN" altLang="en-US" dirty="0" smtClean="0">
                    <a:ea typeface="Microsoft YaHei" charset="0"/>
                    <a:cs typeface="Microsoft YaHei" charset="0"/>
                  </a:rPr>
                  <a:t>理想化权重流组完成时间优化问题 （简称，</a:t>
                </a:r>
                <a:r>
                  <a:rPr lang="en-US" altLang="zh-CN" dirty="0" smtClean="0">
                    <a:ea typeface="Microsoft YaHei" charset="0"/>
                    <a:cs typeface="Microsoft YaHei" charset="0"/>
                  </a:rPr>
                  <a:t>IWCCTM</a:t>
                </a:r>
                <a:r>
                  <a:rPr lang="zh-CN" altLang="en-US" dirty="0" smtClean="0">
                    <a:ea typeface="Microsoft YaHei" charset="0"/>
                    <a:cs typeface="Microsoft YaHei" charset="0"/>
                  </a:rPr>
                  <a:t>问题</a:t>
                </a:r>
                <a:r>
                  <a:rPr lang="en-US" altLang="zh-CN" dirty="0" smtClean="0">
                    <a:ea typeface="Microsoft YaHei" charset="0"/>
                    <a:cs typeface="Microsoft YaHei" charset="0"/>
                  </a:rPr>
                  <a:t>)</a:t>
                </a:r>
                <a:endParaRPr lang="zh-CN" altLang="en-US" dirty="0" smtClean="0">
                  <a:ea typeface="Microsoft YaHei" charset="0"/>
                  <a:cs typeface="Microsoft YaHei" charset="0"/>
                </a:endParaRPr>
              </a:p>
              <a:p>
                <a:pPr lvl="1"/>
                <a:r>
                  <a:rPr lang="zh-CN" altLang="en-US" dirty="0" smtClean="0">
                    <a:ea typeface="Microsoft YaHei" charset="0"/>
                    <a:cs typeface="Microsoft YaHei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i="1" smtClean="0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en-US" altLang="zh-CN" i="1" smtClean="0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-US" altLang="zh-CN" i="0" smtClean="0">
                                <a:latin typeface="Cambria Math" charset="0"/>
                              </a:rPr>
                              <m:t>min</m:t>
                            </m:r>
                          </m:e>
                          <m:lim/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kumimoji="1" lang="is-IS" altLang="zh-CN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zh-CN" b="0" i="1" smtClean="0">
                                <a:latin typeface="Cambria Math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kumimoji="1" lang="en-US" altLang="zh-CN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CN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endParaRPr kumimoji="1" lang="zh-CN" altLang="en-US" dirty="0" smtClean="0"/>
              </a:p>
              <a:p>
                <a:pPr lvl="1"/>
                <a:r>
                  <a:rPr kumimoji="1" lang="en-US" altLang="zh-CN" dirty="0" err="1" smtClean="0"/>
                  <a:t>s.t.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𝑗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∀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𝑙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: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𝑙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&lt;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nary>
                          <m:naryPr>
                            <m:chr m:val="∑"/>
                            <m:ctrlPr>
                              <a:rPr kumimoji="1" lang="is-I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sup>
                          <m:e>
                            <m:sSubSup>
                              <m:sSubSupPr>
                                <m:ctrlP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kumimoji="1" lang="en-US" altLang="zh-C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𝑙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&lt;=</m:t>
                            </m:r>
                          </m:e>
                        </m:nary>
                      </m:e>
                    </m:nary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kumimoji="1" lang="zh-CN" altLang="en-US" b="0" i="0" smtClean="0">
                        <a:latin typeface="Cambria Math" charset="0"/>
                      </a:rPr>
                      <m:t>（</m:t>
                    </m:r>
                    <m:r>
                      <a:rPr kumimoji="1" lang="zh-CN" altLang="en-US" b="0" i="1" smtClean="0">
                        <a:latin typeface="Cambria Math" charset="0"/>
                      </a:rPr>
                      <m:t>非抢占调度</m:t>
                    </m:r>
                    <m:r>
                      <a:rPr kumimoji="1" lang="zh-CN" altLang="en-US" b="0" i="0" smtClean="0">
                        <a:latin typeface="Cambria Math" charset="0"/>
                      </a:rPr>
                      <m:t>，</m:t>
                    </m:r>
                    <m:r>
                      <a:rPr kumimoji="1" lang="zh-CN" altLang="en-US" b="0" i="1" smtClean="0">
                        <a:latin typeface="Cambria Math" charset="0"/>
                      </a:rPr>
                      <m:t>入端口传输时间限制</m:t>
                    </m:r>
                    <m:r>
                      <a:rPr kumimoji="1" lang="zh-CN" altLang="en-US" b="0" i="0" smtClean="0">
                        <a:latin typeface="Cambria Math" charset="0"/>
                      </a:rPr>
                      <m:t>）</m:t>
                    </m:r>
                  </m:oMath>
                </a14:m>
                <a:endParaRPr kumimoji="1" lang="zh-CN" altLang="en-US" dirty="0" smtClean="0"/>
              </a:p>
              <a:p>
                <a:pPr marL="685800" lvl="2" indent="0">
                  <a:buNone/>
                </a:pPr>
                <a:r>
                  <a:rPr kumimoji="1" lang="zh-CN" altLang="en-US" dirty="0" smtClean="0"/>
                  <a:t>     </a:t>
                </a:r>
                <a14:m>
                  <m:oMath xmlns:m="http://schemas.openxmlformats.org/officeDocument/2006/math">
                    <m:r>
                      <a:rPr kumimoji="1" lang="en-US" altLang="zh-CN" sz="2600" i="1">
                        <a:latin typeface="Cambria Math" charset="0"/>
                      </a:rPr>
                      <m:t>∀</m:t>
                    </m:r>
                    <m:r>
                      <a:rPr kumimoji="1" lang="en-US" altLang="zh-CN" sz="2600" i="1">
                        <a:latin typeface="Cambria Math" charset="0"/>
                      </a:rPr>
                      <m:t>𝑘</m:t>
                    </m:r>
                    <m:r>
                      <a:rPr kumimoji="1" lang="en-US" altLang="zh-CN" sz="2600" i="1">
                        <a:latin typeface="Cambria Math" charset="0"/>
                      </a:rPr>
                      <m:t>,</m:t>
                    </m:r>
                    <m:r>
                      <a:rPr kumimoji="1" lang="en-US" altLang="zh-CN" sz="2600" i="1">
                        <a:latin typeface="Cambria Math" charset="0"/>
                      </a:rPr>
                      <m:t>𝑖</m:t>
                    </m:r>
                    <m:r>
                      <a:rPr kumimoji="1" lang="en-US" altLang="zh-CN" sz="2600" i="1">
                        <a:latin typeface="Cambria Math" charset="0"/>
                      </a:rPr>
                      <m:t>: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sz="26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zh-CN" sz="2600" i="1">
                            <a:latin typeface="Cambria Math" charset="0"/>
                          </a:rPr>
                          <m:t>∀</m:t>
                        </m:r>
                        <m:r>
                          <a:rPr kumimoji="1" lang="en-US" altLang="zh-CN" sz="2600" i="1">
                            <a:latin typeface="Cambria Math" charset="0"/>
                          </a:rPr>
                          <m:t>𝑙</m:t>
                        </m:r>
                        <m:r>
                          <a:rPr kumimoji="1" lang="en-US" altLang="zh-CN" sz="2600" i="1">
                            <a:latin typeface="Cambria Math" charset="0"/>
                          </a:rPr>
                          <m:t>:</m:t>
                        </m:r>
                        <m:sSub>
                          <m:sSubPr>
                            <m:ctrlPr>
                              <a:rPr kumimoji="1" lang="en-US" altLang="zh-CN" sz="2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600" i="1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sz="2600" i="1">
                                <a:latin typeface="Cambria Math" charset="0"/>
                              </a:rPr>
                              <m:t>𝑙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kumimoji="1" lang="en-US" altLang="zh-CN" sz="2600" i="1">
                            <a:latin typeface="Cambria Math" charset="0"/>
                          </a:rPr>
                          <m:t>&lt;</m:t>
                        </m:r>
                        <m:r>
                          <a:rPr kumimoji="1" lang="en-US" altLang="zh-CN" sz="2600" i="1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sz="2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600" i="1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sz="2600" i="1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nary>
                          <m:naryPr>
                            <m:chr m:val="∑"/>
                            <m:ctrlPr>
                              <a:rPr kumimoji="1" lang="is-IS" altLang="zh-CN" sz="2600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kumimoji="1" lang="en-US" altLang="zh-CN" sz="2600" i="1">
                                <a:latin typeface="Cambria Math" charset="0"/>
                              </a:rPr>
                              <m:t>𝑗</m:t>
                            </m:r>
                            <m:r>
                              <a:rPr kumimoji="1" lang="en-US" altLang="zh-CN" sz="2600" i="1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zh-CN" sz="2600" i="1">
                                <a:latin typeface="Cambria Math" charset="0"/>
                              </a:rPr>
                              <m:t>𝑚</m:t>
                            </m:r>
                          </m:sup>
                          <m:e>
                            <m:sSubSup>
                              <m:sSubSupPr>
                                <m:ctrlPr>
                                  <a:rPr kumimoji="1" lang="en-US" altLang="zh-CN" sz="26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600" i="1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sz="2600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kumimoji="1" lang="en-US" altLang="zh-CN" sz="2600" i="1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kumimoji="1" lang="en-US" altLang="zh-CN" sz="2600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kumimoji="1" lang="en-US" altLang="zh-CN" sz="2600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600" i="1">
                                        <a:latin typeface="Cambria Math" charset="0"/>
                                      </a:rPr>
                                      <m:t>𝑙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kumimoji="1" lang="en-US" altLang="zh-CN" sz="2600" i="1">
                                <a:latin typeface="Cambria Math" charset="0"/>
                              </a:rPr>
                              <m:t>&lt;=</m:t>
                            </m:r>
                          </m:e>
                        </m:nary>
                      </m:e>
                    </m:nary>
                    <m:sSub>
                      <m:sSubPr>
                        <m:ctrlPr>
                          <a:rPr kumimoji="1" lang="en-US" altLang="zh-CN" sz="2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600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600" i="1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kumimoji="1" lang="zh-CN" altLang="en-US" sz="2600" b="0" i="1" smtClean="0">
                        <a:latin typeface="Cambria Math" charset="0"/>
                      </a:rPr>
                      <m:t>（非</m:t>
                    </m:r>
                    <m:r>
                      <a:rPr kumimoji="1" lang="zh-CN" altLang="en-US" sz="2600" i="1">
                        <a:latin typeface="Cambria Math" charset="0"/>
                      </a:rPr>
                      <m:t>抢占调度，出端口传输时间限制）</m:t>
                    </m:r>
                  </m:oMath>
                </a14:m>
                <a:endParaRPr kumimoji="1" lang="zh-CN" altLang="en-US" sz="2600" i="1" dirty="0">
                  <a:latin typeface="Cambria Math" charset="0"/>
                </a:endParaRPr>
              </a:p>
              <a:p>
                <a:pPr lvl="1"/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07293" y="1221700"/>
                <a:ext cx="11532828" cy="5636299"/>
              </a:xfrm>
              <a:blipFill rotWithShape="0">
                <a:blip r:embed="rId3"/>
                <a:stretch>
                  <a:fillRect l="-317" t="-1081" r="-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1270" y="1221700"/>
            <a:ext cx="4110789" cy="251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053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NP-hardness</a:t>
            </a:r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的证明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 smtClean="0">
                    <a:ea typeface="Microsoft YaHei" charset="0"/>
                    <a:cs typeface="Microsoft YaHei" charset="0"/>
                  </a:rPr>
                  <a:t>如果</a:t>
                </a:r>
                <a:r>
                  <a:rPr lang="zh-CN" altLang="en-US" dirty="0">
                    <a:ea typeface="Microsoft YaHei" charset="0"/>
                    <a:cs typeface="Microsoft YaHei" charset="0"/>
                  </a:rPr>
                  <a:t>只允许非抢先调度</a:t>
                </a:r>
                <a:r>
                  <a:rPr lang="en-US" altLang="zh-CN" dirty="0">
                    <a:ea typeface="Microsoft YaHei" charset="0"/>
                    <a:cs typeface="Microsoft YaHei" charset="0"/>
                  </a:rPr>
                  <a:t>,</a:t>
                </a:r>
                <a:r>
                  <a:rPr lang="zh-CN" altLang="en-US" dirty="0">
                    <a:ea typeface="Microsoft YaHei" charset="0"/>
                    <a:cs typeface="Microsoft YaHei" charset="0"/>
                  </a:rPr>
                  <a:t>那么 </a:t>
                </a:r>
                <a:r>
                  <a:rPr lang="en-US" altLang="zh-CN" dirty="0">
                    <a:ea typeface="Microsoft YaHei" charset="0"/>
                    <a:cs typeface="Microsoft YaHei" charset="0"/>
                  </a:rPr>
                  <a:t>IWCCTM </a:t>
                </a:r>
                <a:r>
                  <a:rPr lang="zh-CN" altLang="en-US" dirty="0">
                    <a:ea typeface="Microsoft YaHei" charset="0"/>
                    <a:cs typeface="Microsoft YaHei" charset="0"/>
                  </a:rPr>
                  <a:t>问题和开放商店中任务的</a:t>
                </a:r>
                <a:r>
                  <a:rPr lang="zh-CN" altLang="en-US" dirty="0" smtClean="0">
                    <a:ea typeface="Microsoft YaHei" charset="0"/>
                    <a:cs typeface="Microsoft YaHei" charset="0"/>
                  </a:rPr>
                  <a:t>权重完成</a:t>
                </a:r>
                <a:r>
                  <a:rPr lang="zh-CN" altLang="en-US" dirty="0">
                    <a:ea typeface="Microsoft YaHei" charset="0"/>
                    <a:cs typeface="Microsoft YaHei" charset="0"/>
                  </a:rPr>
                  <a:t>时间之和的问题是等价的</a:t>
                </a:r>
                <a:r>
                  <a:rPr lang="en-US" altLang="zh-CN" dirty="0">
                    <a:ea typeface="Microsoft YaHei" charset="0"/>
                    <a:cs typeface="Microsoft YaHei" charset="0"/>
                  </a:rPr>
                  <a:t>,</a:t>
                </a:r>
                <a:r>
                  <a:rPr lang="zh-CN" altLang="en-US" dirty="0">
                    <a:ea typeface="Microsoft YaHei" charset="0"/>
                    <a:cs typeface="Microsoft YaHei" charset="0"/>
                  </a:rPr>
                  <a:t>问题的复杂度是 </a:t>
                </a:r>
                <a:r>
                  <a:rPr lang="en-US" altLang="zh-CN" dirty="0" smtClean="0">
                    <a:ea typeface="Microsoft YaHei" charset="0"/>
                    <a:cs typeface="Microsoft YaHei" charset="0"/>
                  </a:rPr>
                  <a:t>NP-hard</a:t>
                </a:r>
                <a:endParaRPr lang="zh-CN" altLang="en-US" dirty="0" smtClean="0">
                  <a:ea typeface="Microsoft YaHei" charset="0"/>
                  <a:cs typeface="Microsoft YaHei" charset="0"/>
                </a:endParaRPr>
              </a:p>
              <a:p>
                <a:pPr lvl="1"/>
                <a:r>
                  <a:rPr lang="zh-CN" altLang="en-US" dirty="0" smtClean="0">
                    <a:ea typeface="Microsoft YaHei" charset="0"/>
                    <a:cs typeface="Microsoft YaHei" charset="0"/>
                  </a:rPr>
                  <a:t>机器集合</a:t>
                </a:r>
                <a:r>
                  <a:rPr lang="en-US" altLang="zh-CN" dirty="0" smtClean="0">
                    <a:ea typeface="Microsoft YaHei" charset="0"/>
                    <a:cs typeface="Microsoft YaHei" charset="0"/>
                  </a:rPr>
                  <a:t>M={1</a:t>
                </a:r>
                <a:r>
                  <a:rPr lang="zh-CN" altLang="en-US" dirty="0" smtClean="0">
                    <a:ea typeface="Microsoft YaHei" charset="0"/>
                    <a:cs typeface="Microsoft YaHei" charset="0"/>
                  </a:rPr>
                  <a:t>，</a:t>
                </a:r>
                <a:r>
                  <a:rPr lang="en-US" altLang="zh-CN" dirty="0" smtClean="0">
                    <a:ea typeface="Microsoft YaHei" charset="0"/>
                    <a:cs typeface="Microsoft YaHei" charset="0"/>
                  </a:rPr>
                  <a:t>2</a:t>
                </a:r>
                <a:r>
                  <a:rPr lang="zh-CN" altLang="en-US" dirty="0" smtClean="0">
                    <a:ea typeface="Microsoft YaHei" charset="0"/>
                    <a:cs typeface="Microsoft YaHei" charset="0"/>
                  </a:rPr>
                  <a:t>，</a:t>
                </a:r>
                <a:r>
                  <a:rPr lang="en-US" altLang="zh-CN" dirty="0" smtClean="0">
                    <a:ea typeface="Microsoft YaHei" charset="0"/>
                    <a:cs typeface="Microsoft YaHei" charset="0"/>
                  </a:rPr>
                  <a:t>..m}</a:t>
                </a:r>
                <a:r>
                  <a:rPr lang="zh-CN" altLang="en-US" dirty="0" smtClean="0">
                    <a:ea typeface="Microsoft YaHei" charset="0"/>
                    <a:cs typeface="Microsoft YaHei" charset="0"/>
                  </a:rPr>
                  <a:t>，任务集合</a:t>
                </a:r>
                <a:r>
                  <a:rPr lang="en-US" altLang="zh-CN" dirty="0" smtClean="0">
                    <a:ea typeface="Microsoft YaHei" charset="0"/>
                    <a:cs typeface="Microsoft YaHei" charset="0"/>
                  </a:rPr>
                  <a:t>N={1</a:t>
                </a:r>
                <a:r>
                  <a:rPr lang="zh-CN" altLang="en-US" dirty="0" smtClean="0">
                    <a:ea typeface="Microsoft YaHei" charset="0"/>
                    <a:cs typeface="Microsoft YaHei" charset="0"/>
                  </a:rPr>
                  <a:t>，</a:t>
                </a:r>
                <a:r>
                  <a:rPr lang="en-US" altLang="zh-CN" dirty="0" smtClean="0">
                    <a:ea typeface="Microsoft YaHei" charset="0"/>
                    <a:cs typeface="Microsoft YaHei" charset="0"/>
                  </a:rPr>
                  <a:t>2</a:t>
                </a:r>
                <a:r>
                  <a:rPr lang="zh-CN" altLang="en-US" dirty="0" smtClean="0">
                    <a:ea typeface="Microsoft YaHei" charset="0"/>
                    <a:cs typeface="Microsoft YaHei" charset="0"/>
                  </a:rPr>
                  <a:t>，</a:t>
                </a:r>
                <a:r>
                  <a:rPr lang="en-US" altLang="zh-CN" dirty="0" smtClean="0">
                    <a:ea typeface="Microsoft YaHei" charset="0"/>
                    <a:cs typeface="Microsoft YaHei" charset="0"/>
                  </a:rPr>
                  <a:t>..n}</a:t>
                </a:r>
                <a:r>
                  <a:rPr lang="zh-CN" altLang="en-US" dirty="0" smtClean="0">
                    <a:ea typeface="Microsoft YaHei" charset="0"/>
                    <a:cs typeface="Microsoft YaHei" charset="0"/>
                  </a:rPr>
                  <a:t>，任务</a:t>
                </a:r>
                <a:r>
                  <a:rPr lang="en-US" altLang="zh-CN" dirty="0" smtClean="0">
                    <a:ea typeface="Microsoft YaHei" charset="0"/>
                    <a:cs typeface="Microsoft YaHei" charset="0"/>
                  </a:rPr>
                  <a:t>j</a:t>
                </a:r>
                <a:r>
                  <a:rPr lang="zh-CN" altLang="en-US" dirty="0" smtClean="0">
                    <a:ea typeface="Microsoft YaHei" charset="0"/>
                    <a:cs typeface="Microsoft YaHei" charset="0"/>
                  </a:rPr>
                  <a:t>在机器</a:t>
                </a:r>
                <a:r>
                  <a:rPr lang="en-US" altLang="zh-CN" dirty="0" err="1" smtClean="0">
                    <a:ea typeface="Microsoft YaHei" charset="0"/>
                    <a:cs typeface="Microsoft YaHei" charset="0"/>
                  </a:rPr>
                  <a:t>i</a:t>
                </a:r>
                <a:r>
                  <a:rPr lang="zh-CN" altLang="en-US" dirty="0" smtClean="0">
                    <a:ea typeface="Microsoft YaHei" charset="0"/>
                    <a:cs typeface="Microsoft YaHei" charset="0"/>
                  </a:rPr>
                  <a:t>上的处理时间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𝑗</m:t>
                        </m:r>
                      </m:sub>
                    </m:sSub>
                  </m:oMath>
                </a14:m>
                <a:endParaRPr lang="zh-CN" altLang="en-US" dirty="0" smtClean="0">
                  <a:ea typeface="Microsoft YaHei" charset="0"/>
                  <a:cs typeface="Microsoft YaHei" charset="0"/>
                </a:endParaRPr>
              </a:p>
              <a:p>
                <a:pPr lvl="1"/>
                <a:r>
                  <a:rPr lang="zh-CN" altLang="en-US" dirty="0" smtClean="0">
                    <a:ea typeface="Microsoft YaHei" charset="0"/>
                    <a:cs typeface="Microsoft YaHei" charset="0"/>
                  </a:rPr>
                  <a:t>聚合每个端口发出的数据流，传输任务的定义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L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𝑙</m:t>
                        </m:r>
                      </m:sub>
                      <m:sup>
                        <m:r>
                          <a:rPr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)</m:t>
                        </m:r>
                      </m:sup>
                    </m:sSubSup>
                    <m:r>
                      <a:rPr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cs-CZ" altLang="zh-CN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cs-CZ" altLang="zh-CN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eqArrPr>
                          <m:e>
                            <m:nary>
                              <m:naryPr>
                                <m:chr m:val="∑"/>
                                <m:ctrlPr>
                                  <a:rPr lang="is-IS" altLang="zh-CN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𝑚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altLang="zh-CN" i="1" smtClean="0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smtClean="0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  <m:t>(</m:t>
                                    </m:r>
                                    <m:r>
                                      <a:rPr lang="en-US" altLang="zh-CN" b="0" i="1" smtClean="0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  <m:t>𝑘</m:t>
                                    </m:r>
                                    <m:r>
                                      <a:rPr lang="en-US" altLang="zh-CN" b="0" i="1" smtClean="0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zh-CN" altLang="en-US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 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0≤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𝑙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&lt;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𝑚</m:t>
                                </m:r>
                              </m:e>
                            </m:nary>
                          </m:e>
                          <m:e>
                            <m:r>
                              <a:rPr lang="zh-CN" altLang="en-US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 </m:t>
                            </m:r>
                            <m:nary>
                              <m:naryPr>
                                <m:chr m:val="∑"/>
                                <m:ctrlPr>
                                  <a:rPr lang="is-IS" altLang="zh-CN" i="1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𝑗</m:t>
                                </m:r>
                                <m:r>
                                  <a:rPr lang="en-US" altLang="zh-CN" i="1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𝑚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  <m:t>𝑙</m:t>
                                    </m:r>
                                    <m:r>
                                      <a:rPr lang="en-US" altLang="zh-CN" b="0" i="1" smtClean="0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  <m:t>−</m:t>
                                    </m:r>
                                    <m:r>
                                      <a:rPr lang="en-US" altLang="zh-CN" b="0" i="1" smtClean="0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  <m:t>𝑚</m:t>
                                    </m:r>
                                    <m:r>
                                      <a:rPr lang="en-US" altLang="zh-CN" i="1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  <m:t>(</m:t>
                                    </m:r>
                                    <m:r>
                                      <a:rPr lang="en-US" altLang="zh-CN" b="0" i="1" smtClean="0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  <m:t>𝑘</m:t>
                                    </m:r>
                                    <m:r>
                                      <a:rPr lang="en-US" altLang="zh-CN" i="1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zh-CN" altLang="en-US" i="1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 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𝑚</m:t>
                                </m:r>
                                <m:r>
                                  <a:rPr lang="en-US" altLang="zh-CN" i="1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≤</m:t>
                                </m:r>
                                <m:r>
                                  <a:rPr lang="en-US" altLang="zh-CN" i="1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𝑙</m:t>
                                </m:r>
                                <m:r>
                                  <a:rPr lang="en-US" altLang="zh-CN" i="1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&lt;2</m:t>
                                </m:r>
                                <m:r>
                                  <a:rPr lang="en-US" altLang="zh-CN" i="1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𝑚</m:t>
                                </m:r>
                              </m:e>
                            </m:nary>
                          </m:e>
                        </m:eqArr>
                      </m:e>
                    </m:d>
                  </m:oMath>
                </a14:m>
                <a:endParaRPr lang="zh-CN" altLang="en-US" dirty="0">
                  <a:ea typeface="Microsoft YaHei" charset="0"/>
                  <a:cs typeface="Microsoft YaHei" charset="0"/>
                </a:endParaRPr>
              </a:p>
              <a:p>
                <a:pPr lvl="1"/>
                <a:r>
                  <a:rPr lang="zh-CN" altLang="en-US" dirty="0" smtClean="0">
                    <a:ea typeface="Microsoft YaHei" charset="0"/>
                    <a:cs typeface="Microsoft YaHei" charset="0"/>
                  </a:rPr>
                  <a:t>数据中心有</a:t>
                </a:r>
                <a:r>
                  <a:rPr lang="en-US" altLang="zh-CN" dirty="0" smtClean="0">
                    <a:ea typeface="Microsoft YaHei" charset="0"/>
                    <a:cs typeface="Microsoft YaHei" charset="0"/>
                  </a:rPr>
                  <a:t>2m</a:t>
                </a:r>
                <a:r>
                  <a:rPr lang="zh-CN" altLang="en-US" dirty="0" smtClean="0">
                    <a:ea typeface="Microsoft YaHei" charset="0"/>
                    <a:cs typeface="Microsoft YaHei" charset="0"/>
                  </a:rPr>
                  <a:t>个端口，每个流组有</a:t>
                </a:r>
                <a:r>
                  <a:rPr lang="en-US" altLang="zh-CN" dirty="0" smtClean="0">
                    <a:ea typeface="Microsoft YaHei" charset="0"/>
                    <a:cs typeface="Microsoft YaHei" charset="0"/>
                  </a:rPr>
                  <a:t>2m</a:t>
                </a:r>
                <a:r>
                  <a:rPr lang="zh-CN" altLang="en-US" dirty="0" smtClean="0">
                    <a:ea typeface="Microsoft YaHei" charset="0"/>
                    <a:cs typeface="Microsoft YaHei" charset="0"/>
                  </a:rPr>
                  <a:t>个传输子任务。考虑开放并行商店问题中，</a:t>
                </a:r>
                <a:r>
                  <a:rPr lang="en-US" altLang="zh-CN" dirty="0" smtClean="0">
                    <a:ea typeface="Microsoft YaHei" charset="0"/>
                    <a:cs typeface="Microsoft YaHei" charset="0"/>
                  </a:rPr>
                  <a:t>n</a:t>
                </a:r>
                <a:r>
                  <a:rPr lang="zh-CN" altLang="en-US" dirty="0" smtClean="0">
                    <a:ea typeface="Microsoft YaHei" charset="0"/>
                    <a:cs typeface="Microsoft YaHei" charset="0"/>
                  </a:rPr>
                  <a:t>个任务，</a:t>
                </a:r>
                <a:r>
                  <a:rPr lang="en-US" altLang="zh-CN" dirty="0" smtClean="0">
                    <a:ea typeface="Microsoft YaHei" charset="0"/>
                    <a:cs typeface="Microsoft YaHei" charset="0"/>
                  </a:rPr>
                  <a:t>2m</a:t>
                </a:r>
                <a:r>
                  <a:rPr lang="zh-CN" altLang="en-US" dirty="0" smtClean="0">
                    <a:ea typeface="Microsoft YaHei" charset="0"/>
                    <a:cs typeface="Microsoft YaHei" charset="0"/>
                  </a:rPr>
                  <a:t>台转发能力相同的机器，每个任务有</a:t>
                </a:r>
                <a:r>
                  <a:rPr lang="en-US" altLang="zh-CN" dirty="0" smtClean="0">
                    <a:ea typeface="Microsoft YaHei" charset="0"/>
                    <a:cs typeface="Microsoft YaHei" charset="0"/>
                  </a:rPr>
                  <a:t>2m</a:t>
                </a:r>
                <a:r>
                  <a:rPr lang="zh-CN" altLang="en-US" dirty="0" smtClean="0">
                    <a:ea typeface="Microsoft YaHei" charset="0"/>
                    <a:cs typeface="Microsoft YaHei" charset="0"/>
                  </a:rPr>
                  <a:t>个子任务。</a:t>
                </a:r>
              </a:p>
              <a:p>
                <a:pPr marL="366713" lvl="1" indent="0">
                  <a:buNone/>
                </a:pPr>
                <a:r>
                  <a:rPr lang="zh-CN" altLang="en-US" dirty="0" smtClean="0">
                    <a:ea typeface="Microsoft YaHei" charset="0"/>
                    <a:cs typeface="Microsoft YaHei" charset="0"/>
                  </a:rPr>
                  <a:t>   开放并行商店中的最小化任务权重完成时间问题是</a:t>
                </a:r>
                <a:r>
                  <a:rPr lang="en-US" altLang="zh-CN" dirty="0" smtClean="0">
                    <a:ea typeface="Microsoft YaHei" charset="0"/>
                    <a:cs typeface="Microsoft YaHei" charset="0"/>
                  </a:rPr>
                  <a:t>NP-hard</a:t>
                </a:r>
                <a:endParaRPr lang="zh-CN" altLang="en-US" dirty="0" smtClean="0">
                  <a:ea typeface="Microsoft YaHei" charset="0"/>
                  <a:cs typeface="Microsoft YaHei" charset="0"/>
                </a:endParaRPr>
              </a:p>
              <a:p>
                <a:pPr lvl="1"/>
                <a:endParaRPr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3"/>
                <a:stretch>
                  <a:fillRect l="-317" t="-1109" r="-16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126233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解决</a:t>
            </a:r>
            <a:r>
              <a:rPr kumimoji="1" lang="en-US" altLang="zh-CN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IWCCTM</a:t>
            </a:r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问题的近似算法－离线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148856" y="1279238"/>
            <a:ext cx="7488609" cy="55787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8506047" y="2491131"/>
                <a:ext cx="2892056" cy="525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800" i="1" smtClean="0">
                          <a:latin typeface="Cambria Math" charset="0"/>
                          <a:ea typeface="Microsoft YaHei" charset="0"/>
                          <a:cs typeface="Microsoft YaHei" charset="0"/>
                        </a:rPr>
                        <m:t>计算每个端口负载</m:t>
                      </m:r>
                    </m:oMath>
                  </m:oMathPara>
                </a14:m>
                <a:endParaRPr kumimoji="1" lang="zh-CN" altLang="en-US" sz="2800" dirty="0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6047" y="2491131"/>
                <a:ext cx="2892056" cy="525400"/>
              </a:xfrm>
              <a:prstGeom prst="rect">
                <a:avLst/>
              </a:prstGeom>
              <a:blipFill rotWithShape="0">
                <a:blip r:embed="rId4"/>
                <a:stretch>
                  <a:fillRect r="-1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右大括号 7"/>
          <p:cNvSpPr/>
          <p:nvPr/>
        </p:nvSpPr>
        <p:spPr>
          <a:xfrm>
            <a:off x="7637465" y="1871329"/>
            <a:ext cx="868582" cy="176500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右大括号 8"/>
          <p:cNvSpPr/>
          <p:nvPr/>
        </p:nvSpPr>
        <p:spPr>
          <a:xfrm>
            <a:off x="7637465" y="3872117"/>
            <a:ext cx="868582" cy="274320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506047" y="4228425"/>
            <a:ext cx="28920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>先找出负载最重的端口，然后找出最小权重负载比的流组，随后进行下一轮迭代</a:t>
            </a:r>
            <a:endParaRPr kumimoji="1" lang="zh-CN" altLang="en-US" sz="2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43063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离线算法的</a:t>
            </a:r>
            <a:r>
              <a:rPr kumimoji="1" lang="en-US" altLang="zh-CN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2</a:t>
            </a:r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－近似分析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-US" altLang="zh-CN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min</m:t>
                            </m:r>
                          </m:e>
                          <m:lim/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kumimoji="1" lang="is-I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𝑘</m:t>
                            </m:r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 （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IWCCTM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另一种表述形式）</a:t>
                </a:r>
              </a:p>
              <a:p>
                <a:pPr lvl="1"/>
                <a:r>
                  <a:rPr kumimoji="1" lang="en-US" altLang="zh-CN" dirty="0" err="1" smtClean="0">
                    <a:ea typeface="Microsoft YaHei" charset="0"/>
                    <a:cs typeface="Microsoft YaHei" charset="0"/>
                  </a:rPr>
                  <a:t>s.t.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∀</m:t>
                    </m:r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𝑗</m:t>
                    </m:r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≤2</m:t>
                    </m:r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𝑚</m:t>
                    </m:r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𝑆</m:t>
                    </m:r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∁</m:t>
                    </m:r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𝐹</m:t>
                    </m:r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,</m:t>
                    </m:r>
                    <m:nary>
                      <m:naryPr>
                        <m:chr m:val="∑"/>
                        <m:ctrlPr>
                          <a:rPr kumimoji="1" lang="is-IS" altLang="zh-CN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𝑘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|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𝑆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|</m:t>
                        </m:r>
                      </m:sup>
                      <m:e>
                        <m:sSubSup>
                          <m:sSubSupPr>
                            <m:ctrlPr>
                              <a:rPr kumimoji="1" lang="en-US" altLang="zh-CN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𝐿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𝑗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(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)</m:t>
                            </m:r>
                          </m:sup>
                        </m:sSubSup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𝑘</m:t>
                            </m:r>
                          </m:sub>
                        </m:sSub>
                        <m:r>
                          <a:rPr kumimoji="1" lang="zh-CN" altLang="en-US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  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&gt;=</m:t>
                        </m:r>
                        <m:f>
                          <m:fPr>
                            <m:ctrlPr>
                              <a:rPr kumimoji="1" lang="bg-BG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2</m:t>
                            </m:r>
                          </m:den>
                        </m:f>
                      </m:e>
                    </m:nary>
                    <m:nary>
                      <m:naryPr>
                        <m:chr m:val="∑"/>
                        <m:ctrlPr>
                          <a:rPr kumimoji="1" lang="is-IS" altLang="zh-CN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𝑘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|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𝑆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|</m:t>
                        </m:r>
                      </m:sup>
                      <m:e>
                        <m:sSubSup>
                          <m:sSubSupPr>
                            <m:ctrlPr>
                              <a:rPr kumimoji="1" lang="en-US" altLang="zh-CN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[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𝐿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𝑗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(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)</m:t>
                            </m:r>
                          </m:sup>
                        </m:sSubSup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]</m:t>
                        </m:r>
                        <m:r>
                          <a:rPr kumimoji="1" lang="en-US" altLang="zh-CN" b="0" i="1" baseline="30000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2</m:t>
                        </m:r>
                      </m:e>
                    </m:nary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+</m:t>
                    </m:r>
                    <m:f>
                      <m:fPr>
                        <m:ctrlPr>
                          <a:rPr kumimoji="1" lang="bg-BG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2</m:t>
                        </m:r>
                      </m:den>
                    </m:f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[</m:t>
                    </m:r>
                    <m:nary>
                      <m:naryPr>
                        <m:chr m:val="∑"/>
                        <m:ctrlPr>
                          <a:rPr kumimoji="1" lang="is-I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𝑘</m:t>
                        </m:r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|</m:t>
                        </m:r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𝑆</m:t>
                        </m:r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|</m:t>
                        </m:r>
                      </m:sup>
                      <m:e>
                        <m:sSubSup>
                          <m:sSubSup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𝐿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𝑗</m:t>
                            </m:r>
                          </m:sub>
                          <m:sup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(</m:t>
                            </m:r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𝑘</m:t>
                            </m:r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)</m:t>
                            </m:r>
                          </m:sup>
                        </m:sSubSup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]</m:t>
                        </m:r>
                        <m:r>
                          <a:rPr kumimoji="1" lang="en-US" altLang="zh-CN" i="1" baseline="3000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2</m:t>
                        </m:r>
                      </m:e>
                    </m:nary>
                  </m:oMath>
                </a14:m>
                <a:endParaRPr kumimoji="1" lang="zh-CN" altLang="en-US" dirty="0" smtClean="0">
                  <a:ea typeface="Microsoft YaHei" charset="0"/>
                  <a:cs typeface="Microsoft YaHei" charset="0"/>
                </a:endParaRPr>
              </a:p>
              <a:p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对偶函数 （得到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IWCCTM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优化问题的对偶函数）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en-US" altLang="zh-CN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-US" altLang="zh-CN" i="0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max</m:t>
                            </m:r>
                          </m:e>
                          <m:lim/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kumimoji="1" lang="is-IS" altLang="zh-CN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𝑗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2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𝑚</m:t>
                            </m:r>
                          </m:sup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kumimoji="1" lang="is-IS" altLang="zh-CN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𝑆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∁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𝐹</m:t>
                                </m:r>
                              </m:sub>
                              <m:sup/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{</m:t>
                                </m:r>
                                <m:f>
                                  <m:fPr>
                                    <m:ctrlPr>
                                      <a:rPr kumimoji="1" lang="bg-BG" altLang="zh-CN" b="0" i="1" smtClean="0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  <m:t>2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kumimoji="1" lang="is-IS" altLang="zh-CN" b="0" i="1" smtClean="0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zh-CN" b="0" i="1" smtClean="0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kumimoji="1" lang="en-US" altLang="zh-CN" b="0" i="1" smtClean="0">
                                            <a:latin typeface="Cambria Math" charset="0"/>
                                            <a:ea typeface="Microsoft YaHei" charset="0"/>
                                            <a:cs typeface="Microsoft YaHei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zh-CN" b="0" i="1" smtClean="0">
                                            <a:latin typeface="Cambria Math" charset="0"/>
                                            <a:ea typeface="Microsoft YaHei" charset="0"/>
                                            <a:cs typeface="Microsoft YaHei" charset="0"/>
                                          </a:rPr>
                                          <m:t>𝑆</m:t>
                                        </m:r>
                                      </m:e>
                                    </m:d>
                                  </m:sup>
                                  <m:e>
                                    <m:d>
                                      <m:dPr>
                                        <m:begChr m:val="［"/>
                                        <m:endChr m:val="］"/>
                                        <m:ctrlPr>
                                          <a:rPr kumimoji="1" lang="zh-CN" altLang="en-US" b="0" i="1" smtClean="0">
                                            <a:latin typeface="Cambria Math" charset="0"/>
                                            <a:ea typeface="Microsoft YaHei" charset="0"/>
                                            <a:cs typeface="Microsoft YaHei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kumimoji="1" lang="en-US" altLang="zh-CN" b="0" i="1" smtClean="0">
                                                <a:latin typeface="Cambria Math" charset="0"/>
                                                <a:ea typeface="Microsoft YaHei" charset="0"/>
                                                <a:cs typeface="Microsoft YaHei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kumimoji="1" lang="en-US" altLang="zh-CN" b="0" i="1" smtClean="0">
                                                <a:latin typeface="Cambria Math" charset="0"/>
                                                <a:ea typeface="Microsoft YaHei" charset="0"/>
                                                <a:cs typeface="Microsoft YaHei" charset="0"/>
                                              </a:rPr>
                                              <m:t>L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b="0" i="1" smtClean="0">
                                                <a:latin typeface="Cambria Math" charset="0"/>
                                                <a:ea typeface="Microsoft YaHei" charset="0"/>
                                                <a:cs typeface="Microsoft YaHei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kumimoji="1" lang="en-US" altLang="zh-CN" b="0" i="1" smtClean="0">
                                                    <a:latin typeface="Cambria Math" charset="0"/>
                                                    <a:ea typeface="Microsoft YaHei" charset="0"/>
                                                    <a:cs typeface="Microsoft YaHei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kumimoji="1" lang="en-US" altLang="zh-CN" b="0" i="1" smtClean="0">
                                                    <a:latin typeface="Cambria Math" charset="0"/>
                                                    <a:ea typeface="Microsoft YaHei" charset="0"/>
                                                    <a:cs typeface="Microsoft YaHei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e>
                                    </m:d>
                                    <m:r>
                                      <a:rPr kumimoji="1" lang="en-US" altLang="zh-CN" b="0" i="1" baseline="30000" smtClean="0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  <m:t>2</m:t>
                                    </m:r>
                                    <m:r>
                                      <a:rPr kumimoji="1" lang="zh-CN" altLang="en-US" b="0" i="1" smtClean="0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kumimoji="1" lang="bg-BG" altLang="zh-CN" b="0" i="1" smtClean="0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  <m:t>2</m:t>
                                    </m:r>
                                  </m:den>
                                </m:f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1" lang="en-US" altLang="zh-CN" b="0" i="1" smtClean="0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kumimoji="1" lang="is-IS" altLang="zh-CN" b="0" i="1" smtClean="0">
                                            <a:latin typeface="Cambria Math" charset="0"/>
                                            <a:ea typeface="Microsoft YaHei" charset="0"/>
                                            <a:cs typeface="Microsoft YaHei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kumimoji="1" lang="en-US" altLang="zh-CN" b="0" i="1" smtClean="0">
                                            <a:latin typeface="Cambria Math" charset="0"/>
                                            <a:ea typeface="Microsoft YaHei" charset="0"/>
                                            <a:cs typeface="Microsoft YaHei" charset="0"/>
                                          </a:rPr>
                                          <m:t>𝑘</m:t>
                                        </m:r>
                                        <m:r>
                                          <a:rPr kumimoji="1" lang="en-US" altLang="zh-CN" b="0" i="1" smtClean="0">
                                            <a:latin typeface="Cambria Math" charset="0"/>
                                            <a:ea typeface="Microsoft YaHei" charset="0"/>
                                            <a:cs typeface="Microsoft YaHei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kumimoji="1" lang="en-US" altLang="zh-CN" b="0" i="1" smtClean="0">
                                            <a:latin typeface="Cambria Math" charset="0"/>
                                            <a:ea typeface="Microsoft YaHei" charset="0"/>
                                            <a:cs typeface="Microsoft YaHei" charset="0"/>
                                          </a:rPr>
                                          <m:t>|</m:t>
                                        </m:r>
                                        <m:r>
                                          <a:rPr kumimoji="1" lang="en-US" altLang="zh-CN" b="0" i="1" smtClean="0">
                                            <a:latin typeface="Cambria Math" charset="0"/>
                                            <a:ea typeface="Microsoft YaHei" charset="0"/>
                                            <a:cs typeface="Microsoft YaHei" charset="0"/>
                                          </a:rPr>
                                          <m:t>𝑆</m:t>
                                        </m:r>
                                        <m:r>
                                          <a:rPr kumimoji="1" lang="en-US" altLang="zh-CN" b="0" i="1" smtClean="0">
                                            <a:latin typeface="Cambria Math" charset="0"/>
                                            <a:ea typeface="Microsoft YaHei" charset="0"/>
                                            <a:cs typeface="Microsoft YaHei" charset="0"/>
                                          </a:rPr>
                                          <m:t>|</m:t>
                                        </m:r>
                                      </m:sup>
                                      <m:e>
                                        <m:sSubSup>
                                          <m:sSubSupPr>
                                            <m:ctrlPr>
                                              <a:rPr kumimoji="1" lang="en-US" altLang="zh-CN" b="0" i="1" smtClean="0">
                                                <a:latin typeface="Cambria Math" charset="0"/>
                                                <a:ea typeface="Microsoft YaHei" charset="0"/>
                                                <a:cs typeface="Microsoft YaHei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kumimoji="1" lang="en-US" altLang="zh-CN" b="0" i="1" smtClean="0">
                                                <a:latin typeface="Cambria Math" charset="0"/>
                                                <a:ea typeface="Microsoft YaHei" charset="0"/>
                                                <a:cs typeface="Microsoft YaHei" charset="0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b="0" i="1" smtClean="0">
                                                <a:latin typeface="Cambria Math" charset="0"/>
                                                <a:ea typeface="Microsoft YaHei" charset="0"/>
                                                <a:cs typeface="Microsoft YaHei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r>
                                              <a:rPr kumimoji="1" lang="en-US" altLang="zh-CN" b="0" i="1" smtClean="0">
                                                <a:latin typeface="Cambria Math" charset="0"/>
                                                <a:ea typeface="Microsoft YaHei" charset="0"/>
                                                <a:cs typeface="Microsoft YaHei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kumimoji="1" lang="en-US" altLang="zh-CN" b="0" i="1" smtClean="0">
                                                <a:latin typeface="Cambria Math" charset="0"/>
                                                <a:ea typeface="Microsoft YaHei" charset="0"/>
                                                <a:cs typeface="Microsoft YaHei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kumimoji="1" lang="en-US" altLang="zh-CN" b="0" i="1" smtClean="0">
                                                <a:latin typeface="Cambria Math" charset="0"/>
                                                <a:ea typeface="Microsoft YaHei" charset="0"/>
                                                <a:cs typeface="Microsoft YaHei" charset="0"/>
                                              </a:rPr>
                                              <m:t>)</m:t>
                                            </m:r>
                                          </m:sup>
                                        </m:sSubSup>
                                      </m:e>
                                    </m:nary>
                                  </m:e>
                                </m:d>
                                <m:r>
                                  <a:rPr kumimoji="1" lang="en-US" altLang="zh-CN" b="0" i="1" baseline="30000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2</m:t>
                                </m:r>
                                <m:r>
                                  <a:rPr kumimoji="1" lang="zh-CN" altLang="en-US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｝</m:t>
                                </m:r>
                              </m:e>
                            </m:nary>
                          </m:e>
                        </m:nary>
                      </m:e>
                    </m:func>
                  </m:oMath>
                </a14:m>
                <a:endParaRPr kumimoji="1" lang="zh-CN" altLang="en-US" dirty="0" smtClean="0">
                  <a:ea typeface="Microsoft YaHei" charset="0"/>
                  <a:cs typeface="Microsoft YaHei" charset="0"/>
                </a:endParaRPr>
              </a:p>
              <a:p>
                <a:pPr lvl="1"/>
                <a:r>
                  <a:rPr kumimoji="1" lang="en-US" altLang="zh-CN" dirty="0" err="1" smtClean="0">
                    <a:ea typeface="Microsoft YaHei" charset="0"/>
                    <a:cs typeface="Microsoft YaHei" charset="0"/>
                  </a:rPr>
                  <a:t>s.t.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 </a:t>
                </a:r>
                <a:r>
                  <a:rPr kumimoji="1" lang="en-US" altLang="zh-CN" dirty="0">
                    <a:ea typeface="Microsoft YaHei" charset="0"/>
                    <a:cs typeface="Microsoft YaHei" charset="0"/>
                  </a:rPr>
                  <a:t>.</a:t>
                </a:r>
                <a:r>
                  <a:rPr kumimoji="1" lang="zh-CN" altLang="en-US" dirty="0">
                    <a:ea typeface="Microsoft YaHei" charset="0"/>
                    <a:cs typeface="Microsoft YaHei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∀</m:t>
                    </m:r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𝑘</m:t>
                    </m:r>
                    <m:r>
                      <a:rPr kumimoji="1"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≤</m:t>
                    </m:r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:</m:t>
                    </m:r>
                    <m:nary>
                      <m:naryPr>
                        <m:chr m:val="∑"/>
                        <m:ctrlPr>
                          <a:rPr kumimoji="1" lang="is-I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𝑗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2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𝑚</m:t>
                        </m:r>
                      </m:sup>
                      <m:e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𝐿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  <m:nary>
                          <m:naryPr>
                            <m:chr m:val="∑"/>
                            <m:ctrlPr>
                              <a:rPr kumimoji="1" lang="is-I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𝑆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∁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𝐹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: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=1</m:t>
                            </m:r>
                          </m:sub>
                          <m:sup>
                            <m:d>
                              <m:dPr>
                                <m:begChr m:val="|"/>
                                <m:endChr m:val="|"/>
                                <m:ctrlPr>
                                  <a:rPr kumimoji="1"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𝑆</m:t>
                                </m:r>
                              </m:e>
                            </m:d>
                          </m:sup>
                          <m:e>
                            <m:sSubSup>
                              <m:sSubSupPr>
                                <m:ctrlPr>
                                  <a:rPr kumimoji="1"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𝑆</m:t>
                                </m:r>
                              </m:sup>
                            </m:sSubSup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=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𝑤𝑘</m:t>
                            </m:r>
                          </m:e>
                        </m:nary>
                      </m:e>
                    </m:nary>
                  </m:oMath>
                </a14:m>
                <a:endParaRPr kumimoji="1" lang="zh-CN" altLang="en-US" b="0" dirty="0" smtClean="0">
                  <a:ea typeface="Microsoft YaHei" charset="0"/>
                  <a:cs typeface="Microsoft YaHei" charset="0"/>
                </a:endParaRPr>
              </a:p>
              <a:p>
                <a:pPr lvl="1"/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∀</m:t>
                    </m:r>
                  </m:oMath>
                </a14:m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𝑗</m:t>
                        </m:r>
                      </m:sub>
                      <m:sup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𝑆</m:t>
                        </m:r>
                      </m:sup>
                    </m:sSubSup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≥</m:t>
                    </m:r>
                  </m:oMath>
                </a14:m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0</a:t>
                </a:r>
                <a:endParaRPr kumimoji="1" lang="zh-CN" altLang="en-US" dirty="0" smtClean="0">
                  <a:ea typeface="Microsoft YaHei" charset="0"/>
                  <a:cs typeface="Microsoft YaHei" charset="0"/>
                </a:endParaRPr>
              </a:p>
              <a:p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引理：对任意的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𝑗</m:t>
                    </m:r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≤2</m:t>
                    </m:r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𝑚</m:t>
                    </m:r>
                    <m:r>
                      <a:rPr kumimoji="1" lang="zh-CN" altLang="en-US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和</m:t>
                    </m:r>
                    <m:r>
                      <m:rPr>
                        <m:sty m:val="p"/>
                      </m:rP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S</m:t>
                    </m:r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∁</m:t>
                    </m:r>
                    <m:r>
                      <m:rPr>
                        <m:sty m:val="p"/>
                      </m:rP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F</m:t>
                    </m:r>
                    <m:r>
                      <a:rPr kumimoji="1" lang="zh-CN" altLang="en-US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，</m:t>
                    </m:r>
                    <m:r>
                      <m:rPr>
                        <m:nor/>
                      </m:rPr>
                      <a:rPr kumimoji="1" lang="zh-CN" altLang="en-US" dirty="0">
                        <a:ea typeface="Microsoft YaHei" charset="0"/>
                        <a:cs typeface="Microsoft YaHei" charset="0"/>
                      </a:rPr>
                      <m:t>（任务处理时间的关系）</m:t>
                    </m:r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[</m:t>
                    </m:r>
                    <m:nary>
                      <m:naryPr>
                        <m:chr m:val="∑"/>
                        <m:ctrlPr>
                          <a:rPr kumimoji="1" lang="is-I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𝑘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|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𝑆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|</m:t>
                        </m:r>
                      </m:sup>
                      <m:e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𝐿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𝑗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(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)</m:t>
                            </m:r>
                          </m:sup>
                        </m:sSubSup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]</m:t>
                        </m:r>
                        <m:r>
                          <a:rPr kumimoji="1" lang="en-US" altLang="zh-CN" b="0" i="1" baseline="30000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2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≤(2−</m:t>
                        </m:r>
                        <m:f>
                          <m:fPr>
                            <m:ctrlPr>
                              <a:rPr kumimoji="1" lang="bg-BG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2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+1</m:t>
                            </m:r>
                          </m:den>
                        </m:f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){</m:t>
                        </m:r>
                        <m:f>
                          <m:fPr>
                            <m:ctrlPr>
                              <a:rPr kumimoji="1" lang="bg-BG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kumimoji="1" lang="is-I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kumimoji="1"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𝑘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=1</m:t>
                                </m:r>
                              </m:sub>
                              <m:sup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kumimoji="1" lang="en-US" altLang="zh-CN" b="0" i="1" smtClean="0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  <m:t>𝑆</m:t>
                                    </m:r>
                                  </m:e>
                                </m:d>
                              </m:sup>
                              <m:e>
                                <m:sSubSup>
                                  <m:sSubSupPr>
                                    <m:ctrlPr>
                                      <a:rPr kumimoji="1" lang="en-US" altLang="zh-CN" b="0" i="1" smtClean="0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kumimoji="1" lang="en-US" altLang="zh-CN" b="0" i="1" smtClean="0">
                                            <a:latin typeface="Cambria Math" charset="0"/>
                                            <a:ea typeface="Microsoft YaHei" charset="0"/>
                                            <a:cs typeface="Microsoft YaHei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zh-CN" b="0" i="1" smtClean="0">
                                            <a:latin typeface="Cambria Math" charset="0"/>
                                            <a:ea typeface="Microsoft YaHei" charset="0"/>
                                            <a:cs typeface="Microsoft YaHei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kumimoji="1" lang="en-US" altLang="zh-CN" b="0" i="1" baseline="30000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2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+</m:t>
                        </m:r>
                        <m:f>
                          <m:fPr>
                            <m:ctrlPr>
                              <a:rPr kumimoji="1" lang="bg-BG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2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kumimoji="1" lang="is-I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|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𝑆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|</m:t>
                            </m:r>
                          </m:sup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[</m:t>
                            </m:r>
                            <m:sSubSup>
                              <m:sSubSupPr>
                                <m:ctrlPr>
                                  <a:rPr kumimoji="1"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(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𝑘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]</m:t>
                            </m:r>
                          </m:e>
                        </m:nary>
                        <m:r>
                          <a:rPr kumimoji="1" lang="en-US" altLang="zh-CN" b="0" i="1" baseline="30000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2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}</m:t>
                        </m:r>
                      </m:e>
                    </m:nary>
                  </m:oMath>
                </a14:m>
                <a:endParaRPr kumimoji="1" lang="zh-CN" altLang="en-US" dirty="0" smtClean="0">
                  <a:ea typeface="Microsoft YaHei" charset="0"/>
                  <a:cs typeface="Microsoft YaHei" charset="0"/>
                </a:endParaRPr>
              </a:p>
              <a:p>
                <a:pPr lvl="1"/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3"/>
                <a:stretch>
                  <a:fillRect l="-317" t="-11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56397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离线算法的分析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用 </a:t>
                </a:r>
                <a:r>
                  <a:rPr lang="en-US" altLang="zh-CN" dirty="0" err="1" smtClean="0"/>
                  <a:t>γ</a:t>
                </a:r>
                <a:r>
                  <a:rPr lang="en-US" altLang="zh-CN" dirty="0" smtClean="0"/>
                  <a:t>(</a:t>
                </a:r>
                <a:r>
                  <a:rPr lang="en-US" altLang="zh-CN" dirty="0" err="1" smtClean="0"/>
                  <a:t>i</a:t>
                </a:r>
                <a:r>
                  <a:rPr lang="en-US" altLang="zh-CN" dirty="0" smtClean="0"/>
                  <a:t>) </a:t>
                </a:r>
                <a:r>
                  <a:rPr lang="zh-CN" altLang="en-US" dirty="0"/>
                  <a:t>表示第 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循环起始时没有调度的 </a:t>
                </a:r>
                <a:r>
                  <a:rPr lang="en-US" altLang="zh-CN" dirty="0" err="1"/>
                  <a:t>coflow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集合。我们有 </a:t>
                </a:r>
                <a:r>
                  <a:rPr lang="en-US" altLang="zh-CN" dirty="0" err="1"/>
                  <a:t>γ</a:t>
                </a:r>
                <a:r>
                  <a:rPr lang="en-US" altLang="zh-CN" dirty="0"/>
                  <a:t>(</a:t>
                </a:r>
                <a:r>
                  <a:rPr lang="en-US" altLang="zh-CN" i="1" dirty="0" err="1"/>
                  <a:t>i</a:t>
                </a:r>
                <a:r>
                  <a:rPr lang="en-US" altLang="zh-CN" dirty="0"/>
                  <a:t>) = {</a:t>
                </a:r>
                <a:r>
                  <a:rPr lang="en-US" altLang="zh-CN" i="1" dirty="0"/>
                  <a:t>r</a:t>
                </a:r>
                <a:r>
                  <a:rPr lang="en-US" altLang="zh-CN" dirty="0"/>
                  <a:t>∗(1), </a:t>
                </a:r>
                <a:r>
                  <a:rPr lang="en-US" altLang="zh-CN" i="1" dirty="0"/>
                  <a:t>r</a:t>
                </a:r>
                <a:r>
                  <a:rPr lang="en-US" altLang="zh-CN" dirty="0"/>
                  <a:t>∗(2)...</a:t>
                </a:r>
                <a:r>
                  <a:rPr lang="en-US" altLang="zh-CN" i="1" dirty="0"/>
                  <a:t>r</a:t>
                </a:r>
                <a:r>
                  <a:rPr lang="en-US" altLang="zh-CN" dirty="0"/>
                  <a:t>∗</a:t>
                </a:r>
                <a:r>
                  <a:rPr lang="en-US" altLang="zh-CN" dirty="0" smtClean="0"/>
                  <a:t>(</a:t>
                </a:r>
                <a:r>
                  <a:rPr lang="en-US" altLang="zh-CN" i="1" dirty="0" err="1" smtClean="0"/>
                  <a:t>i</a:t>
                </a:r>
                <a:r>
                  <a:rPr lang="en-US" altLang="zh-CN" i="1" dirty="0" smtClean="0"/>
                  <a:t>)</a:t>
                </a:r>
                <a:r>
                  <a:rPr lang="en-US" altLang="zh-CN" dirty="0" smtClean="0"/>
                  <a:t>}, </a:t>
                </a:r>
                <a:r>
                  <a:rPr lang="zh-CN" altLang="en-US" dirty="0"/>
                  <a:t>其中 </a:t>
                </a:r>
                <a:r>
                  <a:rPr lang="en-US" altLang="zh-CN" i="1" dirty="0"/>
                  <a:t>r</a:t>
                </a:r>
                <a:r>
                  <a:rPr lang="en-US" altLang="zh-CN" dirty="0"/>
                  <a:t>∗(</a:t>
                </a:r>
                <a:r>
                  <a:rPr lang="en-US" altLang="zh-CN" i="1" dirty="0" err="1"/>
                  <a:t>i</a:t>
                </a:r>
                <a:r>
                  <a:rPr lang="en-US" altLang="zh-CN" dirty="0"/>
                  <a:t>) </a:t>
                </a:r>
                <a:r>
                  <a:rPr lang="zh-CN" altLang="en-US" dirty="0"/>
                  <a:t>表示 </a:t>
                </a:r>
                <a:r>
                  <a:rPr lang="en-US" altLang="zh-CN" dirty="0" err="1"/>
                  <a:t>coflow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的 </a:t>
                </a:r>
                <a:r>
                  <a:rPr lang="en-US" altLang="zh-CN" dirty="0"/>
                  <a:t>id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𝑆</m:t>
                        </m:r>
                      </m:sup>
                    </m:sSubSup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kumimoji="1" lang="cs-CZ" altLang="zh-CN" b="0" i="1" smtClean="0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cs-CZ" altLang="zh-CN" b="0" i="1" smtClean="0"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a:rPr kumimoji="1" lang="cs-CZ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𝑆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𝛾</m:t>
                            </m:r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=1,2,3…</m:t>
                            </m:r>
                          </m:e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0</m:t>
                            </m:r>
                            <m:r>
                              <a:rPr kumimoji="1" lang="zh-CN" altLang="en-US" b="0" i="1" smtClean="0">
                                <a:latin typeface="Cambria Math" charset="0"/>
                              </a:rPr>
                              <m:t> 其它情况</m:t>
                            </m:r>
                          </m:e>
                        </m:eqArr>
                      </m:e>
                    </m:d>
                  </m:oMath>
                </a14:m>
                <a:endParaRPr kumimoji="1" lang="zh-CN" altLang="en-US" b="0" dirty="0" smtClean="0"/>
              </a:p>
              <a:p>
                <a:r>
                  <a:rPr kumimoji="1" lang="zh-CN" altLang="en-US" dirty="0" smtClean="0"/>
                  <a:t>证明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𝑆</m:t>
                        </m:r>
                      </m:sup>
                    </m:sSubSup>
                  </m:oMath>
                </a14:m>
                <a:r>
                  <a:rPr kumimoji="1" lang="zh-CN" altLang="en-US" dirty="0" smtClean="0"/>
                  <a:t> 是对偶形式的解，然后结合引理得到近似度</a:t>
                </a: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3"/>
                <a:stretch>
                  <a:fillRect l="-317" t="-1330" r="-6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1869" y="1221701"/>
            <a:ext cx="5174825" cy="54021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圆角矩形 5"/>
              <p:cNvSpPr/>
              <p:nvPr/>
            </p:nvSpPr>
            <p:spPr>
              <a:xfrm>
                <a:off x="407293" y="3973548"/>
                <a:ext cx="5916453" cy="2745805"/>
              </a:xfrm>
              <a:prstGeom prst="roundRect">
                <a:avLst/>
              </a:prstGeom>
              <a:solidFill>
                <a:srgbClr val="043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36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算法近似度是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3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dPr>
                      <m:e>
                        <m:r>
                          <a:rPr kumimoji="1" lang="en-US" altLang="zh-CN" sz="3600" b="0" i="0" smtClean="0">
                            <a:solidFill>
                              <a:schemeClr val="bg1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2−</m:t>
                        </m:r>
                        <m:f>
                          <m:fPr>
                            <m:ctrlPr>
                              <a:rPr kumimoji="1" lang="bg-BG" altLang="zh-CN" sz="360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3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2</m:t>
                            </m:r>
                          </m:num>
                          <m:den>
                            <m:r>
                              <a:rPr kumimoji="1" lang="en-US" altLang="zh-CN" sz="3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𝑛</m:t>
                            </m:r>
                            <m:r>
                              <a:rPr kumimoji="1" lang="en-US" altLang="zh-CN" sz="3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+1</m:t>
                            </m:r>
                          </m:den>
                        </m:f>
                      </m:e>
                    </m:d>
                  </m:oMath>
                </a14:m>
                <a:endParaRPr kumimoji="1" lang="zh-CN" altLang="en-US" sz="3600" b="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 algn="ctr"/>
                <a:r>
                  <a:rPr kumimoji="1" lang="en-US" altLang="zh-CN" sz="36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n</a:t>
                </a:r>
                <a:r>
                  <a:rPr kumimoji="1" lang="zh-CN" altLang="en-US" sz="36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是并行的流组的数目</a:t>
                </a:r>
                <a:endParaRPr kumimoji="1" lang="zh-CN" altLang="en-US" sz="36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 xmlns="">
          <p:sp>
            <p:nvSpPr>
              <p:cNvPr id="6" name="圆角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93" y="3973548"/>
                <a:ext cx="5916453" cy="2745805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289503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本章小结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介绍了数据中心非阻塞结构模型</a:t>
            </a: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提出流组传输的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IWCCTM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问题</a:t>
            </a: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证明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IWCCTM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的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NP-hardness</a:t>
            </a:r>
            <a:endParaRPr lang="zh-CN" altLang="en-US" dirty="0" smtClean="0">
              <a:ea typeface="Microsoft YaHei" charset="0"/>
              <a:cs typeface="Microsoft YaHei" charset="0"/>
            </a:endParaRP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提出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IWCCTM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的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2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－近似离线算法，并证明其近似度</a:t>
            </a:r>
          </a:p>
          <a:p>
            <a:endParaRPr lang="zh-CN" altLang="en-US" dirty="0">
              <a:ea typeface="Microsoft YaHei" charset="0"/>
              <a:cs typeface="Microsoft YaHei" charset="0"/>
            </a:endParaRPr>
          </a:p>
          <a:p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pPr lvl="1"/>
            <a:endParaRPr kumimoji="1" lang="zh-CN" altLang="en-US" dirty="0"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89024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主要工作及论文框架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925751" y="1243470"/>
            <a:ext cx="864074" cy="544837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9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任务调度与传输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优化系统</a:t>
            </a:r>
          </a:p>
        </p:txBody>
      </p:sp>
      <p:sp>
        <p:nvSpPr>
          <p:cNvPr id="53" name="矩形 52"/>
          <p:cNvSpPr/>
          <p:nvPr/>
        </p:nvSpPr>
        <p:spPr>
          <a:xfrm>
            <a:off x="6174740" y="1365890"/>
            <a:ext cx="2959023" cy="1027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4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基于负载自适应原则的传输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优化方案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195209" y="2638951"/>
            <a:ext cx="2960804" cy="113718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5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基于流持续时间的传输优化方案</a:t>
            </a:r>
          </a:p>
        </p:txBody>
      </p:sp>
      <p:sp>
        <p:nvSpPr>
          <p:cNvPr id="55" name="矩形 54"/>
          <p:cNvSpPr/>
          <p:nvPr/>
        </p:nvSpPr>
        <p:spPr>
          <a:xfrm>
            <a:off x="3372965" y="1245138"/>
            <a:ext cx="5851055" cy="2621048"/>
          </a:xfrm>
          <a:prstGeom prst="rect">
            <a:avLst/>
          </a:prstGeom>
          <a:noFill/>
          <a:ln w="539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053917" y="4083166"/>
            <a:ext cx="3030913" cy="11581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7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基于流信息的任务级传输优化方案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1674113" y="3987591"/>
            <a:ext cx="2447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任务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级传输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327400" y="3989711"/>
            <a:ext cx="5896620" cy="2865822"/>
          </a:xfrm>
          <a:prstGeom prst="rect">
            <a:avLst/>
          </a:prstGeom>
          <a:noFill/>
          <a:ln w="539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222378" y="1379663"/>
            <a:ext cx="513207" cy="540816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国内外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研究现状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674113" y="1407591"/>
            <a:ext cx="2204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流级别传输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086091" y="5606444"/>
            <a:ext cx="2970403" cy="104223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8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重要性的任务级传输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调度方案</a:t>
            </a:r>
          </a:p>
        </p:txBody>
      </p:sp>
      <p:sp>
        <p:nvSpPr>
          <p:cNvPr id="59" name="矩形 58"/>
          <p:cNvSpPr/>
          <p:nvPr/>
        </p:nvSpPr>
        <p:spPr>
          <a:xfrm>
            <a:off x="3552319" y="1411751"/>
            <a:ext cx="1032551" cy="22958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3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ECN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标记的流模型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3537894" y="4057420"/>
            <a:ext cx="1032479" cy="273040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6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传输任务调度模型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208788" y="1339452"/>
            <a:ext cx="519978" cy="544837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1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引言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68" name="直接箭头连接符 36"/>
          <p:cNvCxnSpPr/>
          <p:nvPr/>
        </p:nvCxnSpPr>
        <p:spPr>
          <a:xfrm>
            <a:off x="768128" y="3116779"/>
            <a:ext cx="458422" cy="0"/>
          </a:xfrm>
          <a:prstGeom prst="straightConnector1">
            <a:avLst/>
          </a:prstGeom>
          <a:ln w="412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36"/>
          <p:cNvCxnSpPr/>
          <p:nvPr/>
        </p:nvCxnSpPr>
        <p:spPr>
          <a:xfrm flipV="1">
            <a:off x="10782981" y="3519403"/>
            <a:ext cx="365044" cy="5254"/>
          </a:xfrm>
          <a:prstGeom prst="straightConnector1">
            <a:avLst/>
          </a:prstGeom>
          <a:ln w="412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11148025" y="1223541"/>
            <a:ext cx="792096" cy="542513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10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总结与展望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9" name="直线箭头连接符 8"/>
          <p:cNvCxnSpPr/>
          <p:nvPr/>
        </p:nvCxnSpPr>
        <p:spPr>
          <a:xfrm flipV="1">
            <a:off x="1739757" y="1909929"/>
            <a:ext cx="1587643" cy="148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/>
          <p:cNvCxnSpPr/>
          <p:nvPr/>
        </p:nvCxnSpPr>
        <p:spPr>
          <a:xfrm>
            <a:off x="1703795" y="4660708"/>
            <a:ext cx="15706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/>
          <p:cNvCxnSpPr/>
          <p:nvPr/>
        </p:nvCxnSpPr>
        <p:spPr>
          <a:xfrm flipV="1">
            <a:off x="4584870" y="1976933"/>
            <a:ext cx="1588837" cy="11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/>
          <p:nvPr/>
        </p:nvCxnSpPr>
        <p:spPr>
          <a:xfrm>
            <a:off x="4577971" y="3116779"/>
            <a:ext cx="15957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/>
          <p:nvPr/>
        </p:nvCxnSpPr>
        <p:spPr>
          <a:xfrm>
            <a:off x="4554016" y="4735611"/>
            <a:ext cx="149990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/>
          <p:cNvCxnSpPr/>
          <p:nvPr/>
        </p:nvCxnSpPr>
        <p:spPr>
          <a:xfrm flipV="1">
            <a:off x="4554016" y="6017346"/>
            <a:ext cx="1499901" cy="152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36"/>
          <p:cNvCxnSpPr/>
          <p:nvPr/>
        </p:nvCxnSpPr>
        <p:spPr>
          <a:xfrm>
            <a:off x="9194317" y="2211857"/>
            <a:ext cx="690223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36"/>
          <p:cNvCxnSpPr/>
          <p:nvPr/>
        </p:nvCxnSpPr>
        <p:spPr>
          <a:xfrm>
            <a:off x="9200115" y="5235966"/>
            <a:ext cx="734872" cy="532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4564242" y="1425805"/>
            <a:ext cx="1744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流大小已知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4577971" y="2582380"/>
            <a:ext cx="2007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</a:t>
            </a:r>
            <a:r>
              <a:rPr lang="zh-CN" altLang="en-US" sz="24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大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小未知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4500210" y="5511670"/>
            <a:ext cx="1751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</a:t>
            </a:r>
            <a:r>
              <a:rPr lang="zh-CN" altLang="en-US" sz="24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大小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未知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459108" y="4273946"/>
            <a:ext cx="1744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流大小已知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背景概述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7293" y="1165585"/>
            <a:ext cx="11532828" cy="1436402"/>
          </a:xfrm>
        </p:spPr>
        <p:txBody>
          <a:bodyPr/>
          <a:lstStyle/>
          <a:p>
            <a:r>
              <a:rPr lang="zh-CN" altLang="en-US" dirty="0" smtClean="0">
                <a:ea typeface="Microsoft YaHei" charset="0"/>
                <a:cs typeface="Microsoft YaHei" charset="0"/>
              </a:rPr>
              <a:t>纠删码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存储系统被公司大规模使用</a:t>
            </a:r>
          </a:p>
          <a:p>
            <a:r>
              <a:rPr kumimoji="1" lang="en-US" altLang="zh-CN" dirty="0" smtClean="0">
                <a:ea typeface="Microsoft YaHei" charset="0"/>
                <a:cs typeface="Microsoft YaHei" charset="0"/>
              </a:rPr>
              <a:t>(</a:t>
            </a:r>
            <a:r>
              <a:rPr kumimoji="1" lang="en-US" altLang="zh-CN" dirty="0" err="1" smtClean="0">
                <a:ea typeface="Microsoft YaHei" charset="0"/>
                <a:cs typeface="Microsoft YaHei" charset="0"/>
              </a:rPr>
              <a:t>n,k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)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 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MDS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纠删码用来对文件进行编码，文件被分成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n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个块，存储在不同的机器上，任何的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k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个模块都能恢复此文件</a:t>
            </a:r>
            <a:endParaRPr lang="en-US" altLang="zh-CN" dirty="0" smtClean="0">
              <a:ea typeface="Microsoft YaHei" charset="0"/>
              <a:cs typeface="Microsoft YaHei" charset="0"/>
            </a:endParaRPr>
          </a:p>
          <a:p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5876692" y="3360017"/>
            <a:ext cx="56368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（</a:t>
            </a:r>
            <a:r>
              <a:rPr kumimoji="1" lang="en-US" altLang="zh-CN" sz="2400" dirty="0">
                <a:latin typeface="Microsoft YaHei" charset="0"/>
                <a:ea typeface="Microsoft YaHei" charset="0"/>
                <a:cs typeface="Microsoft YaHei" charset="0"/>
              </a:rPr>
              <a:t>1</a:t>
            </a:r>
            <a:r>
              <a:rPr kumimoji="1"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）数据块存储在不同的机器上，客户端收到用户的请求后选择适当的</a:t>
            </a:r>
            <a:r>
              <a:rPr kumimoji="1" lang="en-U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server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［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选择哪些数据源</a:t>
            </a:r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］</a:t>
            </a:r>
          </a:p>
          <a:p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（</a:t>
            </a:r>
            <a:r>
              <a:rPr kumimoji="1" lang="en-US" altLang="zh-CN" sz="2400" dirty="0"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kumimoji="1"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）所有的数据块到达客户端以后才能对数据进行重新组合，得到用户需要的</a:t>
            </a:r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文件［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如何优化传输</a:t>
            </a:r>
            <a:r>
              <a:rPr kumimoji="1"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］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35" y="3224294"/>
            <a:ext cx="4378717" cy="2813379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7773705" y="1060889"/>
            <a:ext cx="3413104" cy="877100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IPCCC</a:t>
            </a:r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17</a:t>
            </a:r>
            <a:endParaRPr kumimoji="1" lang="zh-CN" altLang="en-US" sz="36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272292" y="6037673"/>
            <a:ext cx="11532828" cy="639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9088" indent="-319088" algn="l" rtl="0" eaLnBrk="1" fontAlgn="base" hangingPunct="1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 baseline="0">
                <a:solidFill>
                  <a:schemeClr val="tx1"/>
                </a:solidFill>
                <a:latin typeface="Microsoft YaHei" charset="0"/>
                <a:ea typeface="华文中宋" pitchFamily="2" charset="-122"/>
                <a:cs typeface="MS PGothic" charset="0"/>
              </a:defRPr>
            </a:lvl1pPr>
            <a:lvl2pPr marL="639763" indent="-273050" algn="l" rtl="0" eaLnBrk="1" fontAlgn="base" hangingPunct="1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charset="2"/>
              <a:buChar char="Ø"/>
              <a:defRPr sz="2600" kern="1200" baseline="0">
                <a:solidFill>
                  <a:schemeClr val="tx1"/>
                </a:solidFill>
                <a:latin typeface="Microsoft YaHei" charset="0"/>
                <a:ea typeface="华文楷体" pitchFamily="2" charset="-122"/>
                <a:cs typeface="MS PGothic" charset="0"/>
              </a:defRPr>
            </a:lvl2pPr>
            <a:lvl3pPr marL="9144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charset="2"/>
              <a:buChar char="ü"/>
              <a:defRPr sz="2300" kern="1200" baseline="0">
                <a:solidFill>
                  <a:schemeClr val="tx1"/>
                </a:solidFill>
                <a:latin typeface="Microsoft YaHei" charset="0"/>
                <a:ea typeface="华文楷体" pitchFamily="2" charset="-122"/>
                <a:cs typeface="MS PGothic" charset="0"/>
              </a:defRPr>
            </a:lvl3pPr>
            <a:lvl4pPr marL="1371600" indent="-2286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itchFamily="2" charset="2"/>
              <a:buChar char=""/>
              <a:defRPr sz="2000" kern="1200" baseline="0">
                <a:solidFill>
                  <a:schemeClr val="tx1"/>
                </a:solidFill>
                <a:latin typeface="Microsoft YaHei" charset="0"/>
                <a:ea typeface="华文楷体" pitchFamily="2" charset="-122"/>
                <a:cs typeface="MS PGothic" charset="0"/>
              </a:defRPr>
            </a:lvl4pPr>
            <a:lvl5pPr marL="1828800" indent="-2286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 kern="1200" baseline="0">
                <a:solidFill>
                  <a:schemeClr val="tx1"/>
                </a:solidFill>
                <a:latin typeface="Microsoft YaHei" charset="0"/>
                <a:ea typeface="华文楷体" pitchFamily="2" charset="-122"/>
                <a:cs typeface="MS PGothic" charset="0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zh-CN" altLang="en-US" dirty="0" smtClean="0">
                <a:ea typeface="Microsoft YaHei" charset="0"/>
                <a:cs typeface="Microsoft YaHei" charset="0"/>
              </a:rPr>
              <a:t>存在问题：</a:t>
            </a:r>
            <a:r>
              <a:rPr lang="zh-CN" altLang="en-US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随机选源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和</a:t>
            </a:r>
            <a:r>
              <a:rPr lang="zh-CN" altLang="en-US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流级别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传输难以满足用户的需求</a:t>
            </a:r>
            <a:endParaRPr lang="en-US" altLang="zh-CN" dirty="0" smtClean="0">
              <a:ea typeface="Microsoft YaHei" charset="0"/>
              <a:cs typeface="Microsoft YaHei" charset="0"/>
            </a:endParaRPr>
          </a:p>
          <a:p>
            <a:pPr defTabSz="914400"/>
            <a:endParaRPr lang="en-US" altLang="zh-CN" dirty="0"/>
          </a:p>
        </p:txBody>
      </p:sp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407293" y="2669728"/>
            <a:ext cx="11532828" cy="52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9088" indent="-319088" algn="l" rtl="0" eaLnBrk="1" fontAlgn="base" hangingPunct="1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 baseline="0">
                <a:solidFill>
                  <a:schemeClr val="tx1"/>
                </a:solidFill>
                <a:latin typeface="Microsoft YaHei" charset="0"/>
                <a:ea typeface="华文中宋" pitchFamily="2" charset="-122"/>
                <a:cs typeface="MS PGothic" charset="0"/>
              </a:defRPr>
            </a:lvl1pPr>
            <a:lvl2pPr marL="639763" indent="-273050" algn="l" rtl="0" eaLnBrk="1" fontAlgn="base" hangingPunct="1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charset="2"/>
              <a:buChar char="Ø"/>
              <a:defRPr sz="2600" kern="1200" baseline="0">
                <a:solidFill>
                  <a:schemeClr val="tx1"/>
                </a:solidFill>
                <a:latin typeface="Microsoft YaHei" charset="0"/>
                <a:ea typeface="华文楷体" pitchFamily="2" charset="-122"/>
                <a:cs typeface="MS PGothic" charset="0"/>
              </a:defRPr>
            </a:lvl2pPr>
            <a:lvl3pPr marL="9144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charset="2"/>
              <a:buChar char="ü"/>
              <a:defRPr sz="2300" kern="1200" baseline="0">
                <a:solidFill>
                  <a:schemeClr val="tx1"/>
                </a:solidFill>
                <a:latin typeface="Microsoft YaHei" charset="0"/>
                <a:ea typeface="华文楷体" pitchFamily="2" charset="-122"/>
                <a:cs typeface="MS PGothic" charset="0"/>
              </a:defRPr>
            </a:lvl3pPr>
            <a:lvl4pPr marL="1371600" indent="-2286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itchFamily="2" charset="2"/>
              <a:buChar char=""/>
              <a:defRPr sz="2000" kern="1200" baseline="0">
                <a:solidFill>
                  <a:schemeClr val="tx1"/>
                </a:solidFill>
                <a:latin typeface="Microsoft YaHei" charset="0"/>
                <a:ea typeface="华文楷体" pitchFamily="2" charset="-122"/>
                <a:cs typeface="MS PGothic" charset="0"/>
              </a:defRPr>
            </a:lvl4pPr>
            <a:lvl5pPr marL="1828800" indent="-2286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 kern="1200" baseline="0">
                <a:solidFill>
                  <a:schemeClr val="tx1"/>
                </a:solidFill>
                <a:latin typeface="Microsoft YaHei" charset="0"/>
                <a:ea typeface="华文楷体" pitchFamily="2" charset="-122"/>
                <a:cs typeface="MS PGothic" charset="0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zh-CN" altLang="en-US" dirty="0">
                <a:ea typeface="Microsoft YaHei" charset="0"/>
                <a:cs typeface="Microsoft YaHei" charset="0"/>
              </a:rPr>
              <a:t>评价指标：文件平均访问时间（</a:t>
            </a:r>
            <a:r>
              <a:rPr lang="en-US" altLang="zh-CN" dirty="0">
                <a:ea typeface="Microsoft YaHei" charset="0"/>
                <a:cs typeface="Microsoft YaHei" charset="0"/>
              </a:rPr>
              <a:t>Average</a:t>
            </a:r>
            <a:r>
              <a:rPr lang="zh-CN" altLang="en-US" dirty="0">
                <a:ea typeface="Microsoft YaHei" charset="0"/>
                <a:cs typeface="Microsoft YaHei" charset="0"/>
              </a:rPr>
              <a:t> </a:t>
            </a:r>
            <a:r>
              <a:rPr lang="en-US" altLang="zh-CN" dirty="0">
                <a:ea typeface="Microsoft YaHei" charset="0"/>
                <a:cs typeface="Microsoft YaHei" charset="0"/>
              </a:rPr>
              <a:t>File</a:t>
            </a:r>
            <a:r>
              <a:rPr lang="zh-CN" altLang="en-US" dirty="0">
                <a:ea typeface="Microsoft YaHei" charset="0"/>
                <a:cs typeface="Microsoft YaHei" charset="0"/>
              </a:rPr>
              <a:t> </a:t>
            </a:r>
            <a:r>
              <a:rPr lang="en-US" altLang="zh-CN" dirty="0">
                <a:ea typeface="Microsoft YaHei" charset="0"/>
                <a:cs typeface="Microsoft YaHei" charset="0"/>
              </a:rPr>
              <a:t>Access</a:t>
            </a:r>
            <a:r>
              <a:rPr lang="zh-CN" altLang="en-US" dirty="0">
                <a:ea typeface="Microsoft YaHei" charset="0"/>
                <a:cs typeface="Microsoft YaHei" charset="0"/>
              </a:rPr>
              <a:t> </a:t>
            </a:r>
            <a:r>
              <a:rPr lang="en-US" altLang="zh-CN" dirty="0">
                <a:ea typeface="Microsoft YaHei" charset="0"/>
                <a:cs typeface="Microsoft YaHei" charset="0"/>
              </a:rPr>
              <a:t>Time</a:t>
            </a:r>
            <a:r>
              <a:rPr lang="zh-CN" altLang="en-US" dirty="0">
                <a:ea typeface="Microsoft YaHei" charset="0"/>
                <a:cs typeface="Microsoft YaHei" charset="0"/>
              </a:rPr>
              <a:t>，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AFAT)</a:t>
            </a:r>
            <a:endParaRPr lang="zh-CN" altLang="en-US" dirty="0"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71493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 animBg="1"/>
      <p:bldP spid="10" grpId="0" build="p"/>
      <p:bldP spid="11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研究动机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07293" y="1069301"/>
            <a:ext cx="11532828" cy="5788699"/>
          </a:xfrm>
        </p:spPr>
        <p:txBody>
          <a:bodyPr/>
          <a:lstStyle/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两个文件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A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B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，两个文件被编码在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3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台机器上</a:t>
            </a:r>
          </a:p>
          <a:p>
            <a:pPr lvl="1"/>
            <a:r>
              <a:rPr kumimoji="1" lang="zh-CN" altLang="en-US" dirty="0" smtClean="0">
                <a:ea typeface="Microsoft YaHei" charset="0"/>
                <a:cs typeface="Microsoft YaHei" charset="0"/>
              </a:rPr>
              <a:t>文件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A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被编码在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S1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S2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S3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，文件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B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被编码在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S2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S3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S4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上</a:t>
            </a:r>
          </a:p>
          <a:p>
            <a:pPr lvl="1"/>
            <a:r>
              <a:rPr kumimoji="1" lang="zh-CN" altLang="en-US" dirty="0" smtClean="0">
                <a:ea typeface="Microsoft YaHei" charset="0"/>
                <a:cs typeface="Microsoft YaHei" charset="0"/>
              </a:rPr>
              <a:t>文件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A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的选取有（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S1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S2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），（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S1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S3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），（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S2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S3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）</a:t>
            </a:r>
          </a:p>
          <a:p>
            <a:pPr lvl="1"/>
            <a:r>
              <a:rPr kumimoji="1" lang="zh-CN" altLang="en-US" dirty="0" smtClean="0">
                <a:ea typeface="Microsoft YaHei" charset="0"/>
                <a:cs typeface="Microsoft YaHei" charset="0"/>
              </a:rPr>
              <a:t>文件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B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的选取有（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S2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S3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），（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S3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S4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），（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S2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S4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）</a:t>
            </a: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如果请求文件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A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和文件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B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都在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t=0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到达</a:t>
            </a:r>
          </a:p>
          <a:p>
            <a:pPr lvl="1"/>
            <a:r>
              <a:rPr kumimoji="1" lang="en-US" altLang="zh-CN" dirty="0" smtClean="0">
                <a:ea typeface="Microsoft YaHei" charset="0"/>
                <a:cs typeface="Microsoft YaHei" charset="0"/>
              </a:rPr>
              <a:t>A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选择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(S1,S2</a:t>
            </a:r>
            <a:r>
              <a:rPr kumimoji="1" lang="en-US" altLang="zh-CN" dirty="0">
                <a:ea typeface="Microsoft YaHei" charset="0"/>
                <a:cs typeface="Microsoft YaHei" charset="0"/>
              </a:rPr>
              <a:t>)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B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选择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(S3</a:t>
            </a:r>
            <a:r>
              <a:rPr kumimoji="1" lang="en-US" altLang="zh-CN" dirty="0">
                <a:ea typeface="Microsoft YaHei" charset="0"/>
                <a:cs typeface="Microsoft YaHei" charset="0"/>
              </a:rPr>
              <a:t>,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S4)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AFAT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=1</a:t>
            </a:r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pPr lvl="1"/>
            <a:r>
              <a:rPr kumimoji="1" lang="en-US" altLang="zh-CN" dirty="0" smtClean="0">
                <a:ea typeface="Microsoft YaHei" charset="0"/>
                <a:cs typeface="Microsoft YaHei" charset="0"/>
              </a:rPr>
              <a:t>A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选择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(S2,S3)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B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选择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(S3,S4)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AFAT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＝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2</a:t>
            </a:r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如果请求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A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在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t=0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到达，请求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B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在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t=0.1</a:t>
            </a:r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pPr lvl="1"/>
            <a:r>
              <a:rPr kumimoji="1" lang="en-US" altLang="zh-CN" dirty="0" smtClean="0">
                <a:ea typeface="Microsoft YaHei" charset="0"/>
                <a:cs typeface="Microsoft YaHei" charset="0"/>
              </a:rPr>
              <a:t>A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选择</a:t>
            </a:r>
            <a:r>
              <a:rPr kumimoji="1" lang="en-US" altLang="zh-CN" dirty="0">
                <a:ea typeface="Microsoft YaHei" charset="0"/>
                <a:cs typeface="Microsoft YaHei" charset="0"/>
              </a:rPr>
              <a:t>(S1,S2)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>
                <a:ea typeface="Microsoft YaHei" charset="0"/>
                <a:cs typeface="Microsoft YaHei" charset="0"/>
              </a:rPr>
              <a:t>B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选择</a:t>
            </a:r>
            <a:r>
              <a:rPr kumimoji="1" lang="en-US" altLang="zh-CN" dirty="0">
                <a:ea typeface="Microsoft YaHei" charset="0"/>
                <a:cs typeface="Microsoft YaHei" charset="0"/>
              </a:rPr>
              <a:t>(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S2,S3)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</a:p>
          <a:p>
            <a:pPr marL="366713" lvl="1" indent="0">
              <a:buNone/>
            </a:pPr>
            <a:r>
              <a:rPr kumimoji="1" lang="zh-CN" altLang="en-US" dirty="0">
                <a:ea typeface="Microsoft YaHei" charset="0"/>
                <a:cs typeface="Microsoft YaHei" charset="0"/>
              </a:rPr>
              <a:t> 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 使用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TCP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作为传输协议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AFAT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>
                <a:ea typeface="Microsoft YaHei" charset="0"/>
                <a:cs typeface="Microsoft YaHei" charset="0"/>
              </a:rPr>
              <a:t>=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1.95</a:t>
            </a:r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pPr lvl="1"/>
            <a:r>
              <a:rPr kumimoji="1" lang="en-US" altLang="zh-CN" dirty="0">
                <a:ea typeface="Microsoft YaHei" charset="0"/>
                <a:cs typeface="Microsoft YaHei" charset="0"/>
              </a:rPr>
              <a:t>A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选择</a:t>
            </a:r>
            <a:r>
              <a:rPr kumimoji="1" lang="en-US" altLang="zh-CN" dirty="0">
                <a:ea typeface="Microsoft YaHei" charset="0"/>
                <a:cs typeface="Microsoft YaHei" charset="0"/>
              </a:rPr>
              <a:t>(S1,S2)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>
                <a:ea typeface="Microsoft YaHei" charset="0"/>
                <a:cs typeface="Microsoft YaHei" charset="0"/>
              </a:rPr>
              <a:t>B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选择</a:t>
            </a:r>
            <a:r>
              <a:rPr kumimoji="1" lang="en-US" altLang="zh-CN" dirty="0">
                <a:ea typeface="Microsoft YaHei" charset="0"/>
                <a:cs typeface="Microsoft YaHei" charset="0"/>
              </a:rPr>
              <a:t>(S2,S3)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 </a:t>
            </a:r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pPr marL="366713" lvl="1" indent="0">
              <a:buNone/>
            </a:pPr>
            <a:r>
              <a:rPr kumimoji="1" lang="zh-CN" altLang="en-US" dirty="0" smtClean="0">
                <a:ea typeface="Microsoft YaHei" charset="0"/>
                <a:cs typeface="Microsoft YaHei" charset="0"/>
              </a:rPr>
              <a:t>  如果</a:t>
            </a:r>
            <a:r>
              <a:rPr kumimoji="1" lang="en-US" altLang="zh-CN" dirty="0">
                <a:ea typeface="Microsoft YaHei" charset="0"/>
                <a:cs typeface="Microsoft YaHei" charset="0"/>
              </a:rPr>
              <a:t>A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的优先级更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高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AFAT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>
                <a:ea typeface="Microsoft YaHei" charset="0"/>
                <a:cs typeface="Microsoft YaHei" charset="0"/>
              </a:rPr>
              <a:t>=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1.5</a:t>
            </a:r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pPr lvl="1"/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pPr lvl="1"/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pPr lvl="1"/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266" y="2960636"/>
            <a:ext cx="5084734" cy="3582403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1130567" y="5399913"/>
            <a:ext cx="9346977" cy="1143126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结论：需要进行合理的源选择和任务级传输</a:t>
            </a:r>
            <a:endParaRPr kumimoji="1" lang="zh-CN" altLang="en-US" sz="36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71055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文件访问最小化问题（</a:t>
            </a:r>
            <a:r>
              <a:rPr kumimoji="1" lang="en-US" altLang="zh-CN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IFATM</a:t>
            </a:r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）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在非阻塞网络体系结构场景下讨论文件访问最小化问题</a:t>
                </a:r>
                <a:endParaRPr kumimoji="1" lang="zh-CN" altLang="en-US" i="1" dirty="0" smtClean="0">
                  <a:ea typeface="Microsoft YaHei" charset="0"/>
                  <a:cs typeface="Microsoft YaHei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i="1" smtClean="0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-US" altLang="zh-CN">
                                <a:latin typeface="Cambria Math" charset="0"/>
                              </a:rPr>
                              <m:t>min</m:t>
                            </m:r>
                          </m:e>
                          <m:lim/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kumimoji="1" lang="is-IS" altLang="zh-CN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𝑔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𝐿</m:t>
                            </m:r>
                          </m:sup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𝑔</m:t>
                                </m:r>
                              </m:sub>
                            </m:sSub>
                            <m:r>
                              <a:rPr kumimoji="1" lang="zh-CN" altLang="en-US" b="0" i="1" smtClean="0">
                                <a:latin typeface="Cambria Math" charset="0"/>
                              </a:rPr>
                              <m:t>（优化目标：最小化文件获取时间之和）</m:t>
                            </m:r>
                          </m:e>
                        </m:nary>
                      </m:e>
                    </m:func>
                  </m:oMath>
                </a14:m>
                <a:r>
                  <a:rPr kumimoji="1" lang="zh-CN" altLang="en-US" dirty="0" smtClean="0"/>
                  <a:t> </a:t>
                </a:r>
                <a:endParaRPr kumimoji="1" lang="zh-CN" altLang="en-US" dirty="0"/>
              </a:p>
              <a:p>
                <a:pPr marL="366713" lvl="1" indent="0">
                  <a:buNone/>
                </a:pPr>
                <a:r>
                  <a:rPr kumimoji="1" lang="zh-CN" altLang="en-US" dirty="0" smtClean="0"/>
                  <a:t>     </a:t>
                </a:r>
                <a:r>
                  <a:rPr kumimoji="1" lang="en-US" altLang="zh-CN" dirty="0" err="1" smtClean="0"/>
                  <a:t>s.t</a:t>
                </a:r>
                <a:r>
                  <a:rPr kumimoji="1" lang="en-US" altLang="zh-CN" dirty="0" err="1"/>
                  <a:t>.</a:t>
                </a:r>
                <a14:m>
                  <m:oMath xmlns:m="http://schemas.openxmlformats.org/officeDocument/2006/math">
                    <m:r>
                      <a:rPr kumimoji="1" lang="zh-CN" alt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  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𝑔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𝑗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∀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𝑙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: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𝑙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&lt;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sub>
                        </m:sSub>
                      </m:sub>
                      <m:sup/>
                      <m:e>
                        <m:nary>
                          <m:naryPr>
                            <m:chr m:val="∑"/>
                            <m:ctrlPr>
                              <a:rPr kumimoji="1" lang="is-I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kumimoji="1" lang="en-US" altLang="zh-C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kumimoji="1" lang="zh-CN" alt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  <m:sSubSup>
                              <m:sSubSupPr>
                                <m:ctrlP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kumimoji="1" lang="en-US" altLang="zh-CN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kumimoji="1" lang="en-US" altLang="zh-CN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&lt;=</m:t>
                            </m:r>
                          </m:e>
                        </m:nary>
                      </m:e>
                    </m:nary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kumimoji="1" lang="zh-CN" altLang="en-US" dirty="0" smtClean="0"/>
                  <a:t> （入端口访问时间限制）</a:t>
                </a:r>
                <a:endParaRPr kumimoji="1" lang="zh-CN" altLang="en-US" dirty="0"/>
              </a:p>
              <a:p>
                <a:pPr marL="685800" lvl="2" indent="0">
                  <a:buNone/>
                </a:pPr>
                <a:r>
                  <a:rPr kumimoji="1" lang="zh-CN" altLang="en-US" dirty="0"/>
                  <a:t>     </a:t>
                </a:r>
                <a14:m>
                  <m:oMath xmlns:m="http://schemas.openxmlformats.org/officeDocument/2006/math">
                    <m:r>
                      <a:rPr kumimoji="1" lang="zh-CN" altLang="en-US" sz="20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  </m:t>
                    </m:r>
                    <m:r>
                      <a:rPr kumimoji="1" lang="en-US" altLang="zh-CN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  <m:r>
                      <a:rPr kumimoji="1" lang="en-US" altLang="zh-CN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𝑔</m:t>
                    </m:r>
                    <m:r>
                      <a:rPr kumimoji="1" lang="en-US" altLang="zh-CN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kumimoji="1" lang="en-US" altLang="zh-CN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  <m:r>
                      <a:rPr kumimoji="1" lang="en-US" altLang="zh-CN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∀</m:t>
                        </m:r>
                        <m:r>
                          <a:rPr kumimoji="1"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𝑙</m:t>
                        </m:r>
                        <m:r>
                          <a:rPr kumimoji="1"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:</m:t>
                        </m:r>
                        <m:sSub>
                          <m:sSubPr>
                            <m:ctrlP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𝑙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kumimoji="1"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&lt;</m:t>
                        </m:r>
                        <m:r>
                          <a:rPr kumimoji="1"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sub>
                        </m:sSub>
                      </m:sub>
                      <m:sup/>
                      <m:e>
                        <m:nary>
                          <m:naryPr>
                            <m:chr m:val="∑"/>
                            <m:ctrlPr>
                              <a:rPr kumimoji="1" lang="is-I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a:rPr kumimoji="1" lang="en-US" altLang="zh-CN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  <m: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kumimoji="1" lang="en-US" altLang="zh-CN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kumimoji="1" lang="en-US" altLang="zh-CN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kumimoji="1" lang="zh-CN" alt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  <m:sSubSup>
                              <m:sSubSupPr>
                                <m:ctrlP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kumimoji="1" lang="en-US" altLang="zh-CN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kumimoji="1" lang="en-US" altLang="zh-CN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&lt;=</m:t>
                            </m:r>
                          </m:e>
                        </m:nary>
                      </m:e>
                    </m:nary>
                    <m:sSub>
                      <m:sSubPr>
                        <m:ctrlPr>
                          <a:rPr kumimoji="1" lang="en-US" altLang="zh-CN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kumimoji="1" lang="zh-CN" altLang="en-US" dirty="0" smtClean="0"/>
                  <a:t>（出端口</a:t>
                </a:r>
                <a:r>
                  <a:rPr kumimoji="1" lang="zh-CN" altLang="en-US" dirty="0"/>
                  <a:t>访问时间限制</a:t>
                </a:r>
                <a:r>
                  <a:rPr kumimoji="1" lang="zh-CN" altLang="en-US" dirty="0" smtClean="0"/>
                  <a:t>）</a:t>
                </a:r>
              </a:p>
              <a:p>
                <a:pPr marL="685800" lvl="2" indent="0">
                  <a:buNone/>
                </a:pPr>
                <a:r>
                  <a:rPr kumimoji="1" lang="zh-CN" altLang="en-US" dirty="0" smtClean="0"/>
                  <a:t>       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  <m:r>
                      <a:rPr kumimoji="1" lang="en-US" altLang="zh-CN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𝑙</m:t>
                    </m:r>
                    <m:r>
                      <a:rPr kumimoji="1" lang="en-US" altLang="zh-CN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kumimoji="1" lang="en-US" altLang="zh-CN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𝑗</m:t>
                    </m:r>
                    <m:nary>
                      <m:naryPr>
                        <m:chr m:val="∑"/>
                        <m:ctrlPr>
                          <a:rPr kumimoji="1" lang="is-I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kumimoji="1"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kumimoji="1" lang="en-US" altLang="zh-CN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kumimoji="1" lang="en-US" altLang="zh-CN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𝑙</m:t>
                                    </m:r>
                                  </m:sup>
                                </m:sSup>
                              </m:e>
                            </m:d>
                          </m:sup>
                        </m:sSubSup>
                        <m:r>
                          <a:rPr kumimoji="1"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e>
                          <m:sub>
                            <m:sSup>
                              <m:sSupPr>
                                <m:ctrlP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</m:sup>
                            </m:sSup>
                          </m:sub>
                          <m:sup/>
                        </m:sSubSup>
                        <m:r>
                          <m:rPr>
                            <m:nor/>
                          </m:rPr>
                          <a:rPr kumimoji="1" lang="en-US" altLang="zh-CN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kumimoji="1" lang="zh-CN" alt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选源限制</m:t>
                        </m:r>
                        <m:r>
                          <a:rPr kumimoji="1" lang="en-US" altLang="zh-CN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kumimoji="1" lang="zh-CN" altLang="en-US" sz="240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319088" lvl="2" indent="-319088">
                  <a:spcBef>
                    <a:spcPts val="700"/>
                  </a:spcBef>
                  <a:buSzPct val="60000"/>
                  <a:buFont typeface="Wingdings" pitchFamily="2" charset="2"/>
                  <a:buChar char=""/>
                </a:pPr>
                <a:r>
                  <a:rPr kumimoji="1" lang="zh-CN" altLang="en-US" sz="2900" dirty="0" smtClean="0">
                    <a:ea typeface="Microsoft YaHei" charset="0"/>
                    <a:cs typeface="Microsoft YaHei" charset="0"/>
                  </a:rPr>
                  <a:t>假设源选择固定，得到理想化文件访问最小化问题（</a:t>
                </a:r>
                <a:r>
                  <a:rPr kumimoji="1" lang="en-US" altLang="zh-CN" sz="2900" dirty="0" smtClean="0">
                    <a:ea typeface="Microsoft YaHei" charset="0"/>
                    <a:cs typeface="Microsoft YaHei" charset="0"/>
                  </a:rPr>
                  <a:t>IWCCTM</a:t>
                </a:r>
                <a:r>
                  <a:rPr kumimoji="1" lang="zh-CN" altLang="en-US" sz="2900" dirty="0" smtClean="0">
                    <a:ea typeface="Microsoft YaHei" charset="0"/>
                    <a:cs typeface="Microsoft YaHei" charset="0"/>
                  </a:rPr>
                  <a:t>特例）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-US" altLang="zh-CN">
                                <a:latin typeface="Cambria Math" charset="0"/>
                              </a:rPr>
                              <m:t>min</m:t>
                            </m:r>
                          </m:e>
                          <m:lim/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kumimoji="1" lang="is-IS" altLang="zh-CN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𝑔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𝐿</m:t>
                            </m:r>
                          </m:sup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𝑔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endParaRPr kumimoji="1" lang="zh-CN" altLang="en-US" dirty="0"/>
              </a:p>
              <a:p>
                <a:pPr lvl="1"/>
                <a:r>
                  <a:rPr kumimoji="1" lang="en-US" altLang="zh-CN" dirty="0" err="1"/>
                  <a:t>s.t.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𝑔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𝑗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∀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𝑙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: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𝑙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&lt;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sub>
                        </m:sSub>
                      </m:sub>
                      <m:sup/>
                      <m:e>
                        <m:nary>
                          <m:naryPr>
                            <m:chr m:val="∑"/>
                            <m:ctrlPr>
                              <a:rPr kumimoji="1" lang="is-I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kumimoji="1" lang="en-US" altLang="zh-CN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kumimoji="1" lang="en-US" altLang="zh-CN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&lt;=</m:t>
                            </m:r>
                          </m:e>
                        </m:nary>
                      </m:e>
                    </m:nary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𝑔</m:t>
                        </m:r>
                      </m:sub>
                    </m:sSub>
                  </m:oMath>
                </a14:m>
                <a:endParaRPr kumimoji="1" lang="zh-CN" altLang="en-US" dirty="0"/>
              </a:p>
              <a:p>
                <a:pPr marL="685800" lvl="2" indent="0">
                  <a:buNone/>
                </a:pPr>
                <a:r>
                  <a:rPr kumimoji="1" lang="zh-CN" altLang="en-US" dirty="0"/>
                  <a:t>     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  <m:r>
                      <a:rPr kumimoji="1" lang="en-US" altLang="zh-CN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  <m:r>
                      <a:rPr kumimoji="1" lang="en-US" altLang="zh-CN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kumimoji="1" lang="en-US" altLang="zh-CN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  <m:r>
                      <a:rPr kumimoji="1" lang="en-US" altLang="zh-CN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zh-CN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∀</m:t>
                        </m:r>
                        <m:r>
                          <a:rPr kumimoji="1" lang="en-US" altLang="zh-CN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𝑙</m:t>
                        </m:r>
                        <m:r>
                          <a:rPr kumimoji="1" lang="en-US" altLang="zh-CN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:</m:t>
                        </m:r>
                        <m:sSub>
                          <m:sSubPr>
                            <m:ctrlPr>
                              <a:rPr kumimoji="1" lang="en-US" altLang="zh-CN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𝑙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kumimoji="1" lang="en-US" altLang="zh-CN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&lt;</m:t>
                        </m:r>
                        <m:r>
                          <a:rPr kumimoji="1" lang="en-US" altLang="zh-CN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sub>
                        </m:sSub>
                      </m:sub>
                      <m:sup/>
                      <m:e>
                        <m:nary>
                          <m:naryPr>
                            <m:chr m:val="∑"/>
                            <m:ctrlPr>
                              <a:rPr kumimoji="1" lang="is-IS" altLang="zh-CN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a:rPr kumimoji="1" lang="en-US" altLang="zh-CN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  <m:r>
                              <a:rPr kumimoji="1" lang="en-US" altLang="zh-CN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zh-CN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kumimoji="1"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kumimoji="1" lang="en-US" altLang="zh-CN" sz="28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kumimoji="1"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kumimoji="1"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kumimoji="1"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kumimoji="1" lang="en-US" altLang="zh-CN" sz="28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8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kumimoji="1" lang="en-US" altLang="zh-CN" sz="28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r>
                                  <a:rPr kumimoji="1"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kumimoji="1" lang="en-US" altLang="zh-CN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&lt;=</m:t>
                            </m:r>
                          </m:e>
                        </m:nary>
                      </m:e>
                    </m:nary>
                    <m:sSub>
                      <m:sSubPr>
                        <m:ctrlPr>
                          <a:rPr kumimoji="1" lang="en-US" altLang="zh-CN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800" i="1">
                            <a:latin typeface="Cambria Math" charset="0"/>
                          </a:rPr>
                          <m:t>𝑔</m:t>
                        </m:r>
                      </m:sub>
                    </m:sSub>
                  </m:oMath>
                </a14:m>
                <a:endParaRPr kumimoji="1" lang="zh-CN" altLang="en-US" sz="260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lvl="1"/>
                <a:endParaRPr kumimoji="1" lang="zh-CN" altLang="en-US" dirty="0"/>
              </a:p>
              <a:p>
                <a:pPr marL="685800" lvl="2" indent="0">
                  <a:buNone/>
                </a:pPr>
                <a:endParaRPr kumimoji="1" lang="zh-CN" altLang="en-US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3"/>
                <a:stretch>
                  <a:fillRect l="-317" t="-1109" r="-1797" b="-16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圆角矩形 3"/>
          <p:cNvSpPr/>
          <p:nvPr/>
        </p:nvSpPr>
        <p:spPr>
          <a:xfrm>
            <a:off x="6616967" y="4846835"/>
            <a:ext cx="5089689" cy="2011165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结论：简单</a:t>
            </a:r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的</a:t>
            </a:r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IWCCTM</a:t>
            </a:r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是</a:t>
            </a:r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NP-hard</a:t>
            </a:r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的，因此</a:t>
            </a:r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IFATM</a:t>
            </a:r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是</a:t>
            </a:r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NP-hard</a:t>
            </a:r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的</a:t>
            </a:r>
            <a:endParaRPr kumimoji="1" lang="zh-CN" altLang="en-US" sz="36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41538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提纲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07293" y="1221700"/>
            <a:ext cx="11532828" cy="5636299"/>
          </a:xfrm>
        </p:spPr>
        <p:txBody>
          <a:bodyPr/>
          <a:lstStyle/>
          <a:p>
            <a:pPr marL="539353" indent="-457200">
              <a:buFont typeface="Wingdings" charset="2"/>
              <a:buChar char="n"/>
            </a:pPr>
            <a:r>
              <a:rPr lang="zh-CN" altLang="en-US" sz="3200" dirty="0">
                <a:ea typeface="Microsoft YaHei" charset="0"/>
                <a:cs typeface="Microsoft YaHei" charset="0"/>
              </a:rPr>
              <a:t>研究背景和主要工作</a:t>
            </a:r>
            <a:endParaRPr lang="en-US" altLang="zh-CN" sz="3200" dirty="0">
              <a:ea typeface="Microsoft YaHei" charset="0"/>
              <a:cs typeface="Microsoft YaHei" charset="0"/>
            </a:endParaRPr>
          </a:p>
          <a:p>
            <a:pPr marL="539353" indent="-457200">
              <a:buFont typeface="Wingdings" charset="2"/>
              <a:buChar char="n"/>
            </a:pPr>
            <a:r>
              <a:rPr lang="zh-CN" altLang="en-US" sz="3200" dirty="0">
                <a:ea typeface="Microsoft YaHei" charset="0"/>
                <a:cs typeface="Microsoft YaHei" charset="0"/>
              </a:rPr>
              <a:t>相关研究综述和分析</a:t>
            </a:r>
            <a:endParaRPr lang="en-US" altLang="zh-CN" sz="3200" dirty="0">
              <a:ea typeface="Microsoft YaHei" charset="0"/>
              <a:cs typeface="Microsoft YaHei" charset="0"/>
            </a:endParaRPr>
          </a:p>
          <a:p>
            <a:pPr marL="539353" indent="-457200">
              <a:buFont typeface="Wingdings" charset="2"/>
              <a:buChar char="n"/>
            </a:pPr>
            <a:r>
              <a:rPr lang="zh-CN" altLang="en-US" sz="3200" dirty="0">
                <a:ea typeface="Microsoft YaHei" charset="0"/>
                <a:cs typeface="Microsoft YaHei" charset="0"/>
              </a:rPr>
              <a:t>流级别传输的理论模型及优化方法</a:t>
            </a:r>
          </a:p>
          <a:p>
            <a:pPr marL="539353" indent="-457200">
              <a:buFont typeface="Wingdings" charset="2"/>
              <a:buChar char="n"/>
            </a:pPr>
            <a:r>
              <a:rPr lang="zh-CN" altLang="en-US" sz="3200" dirty="0">
                <a:ea typeface="Microsoft YaHei" charset="0"/>
                <a:cs typeface="Microsoft YaHei" charset="0"/>
              </a:rPr>
              <a:t>任务级传输的理论模型及优化方法</a:t>
            </a:r>
          </a:p>
          <a:p>
            <a:pPr marL="539353" indent="-457200">
              <a:buFont typeface="Wingdings" charset="2"/>
              <a:buChar char="n"/>
            </a:pPr>
            <a:r>
              <a:rPr lang="zh-CN" altLang="en-US" sz="3200" dirty="0">
                <a:ea typeface="Microsoft YaHei" charset="0"/>
                <a:cs typeface="Microsoft YaHei" charset="0"/>
              </a:rPr>
              <a:t>传输调度系统的设计、实现及其性能评估 </a:t>
            </a:r>
          </a:p>
          <a:p>
            <a:pPr marL="539353" indent="-457200">
              <a:buFont typeface="Wingdings" charset="2"/>
              <a:buChar char="n"/>
            </a:pPr>
            <a:r>
              <a:rPr lang="zh-CN" altLang="en-US" sz="3200" dirty="0">
                <a:ea typeface="Microsoft YaHei" charset="0"/>
                <a:cs typeface="Microsoft YaHei" charset="0"/>
              </a:rPr>
              <a:t>结论与展望</a:t>
            </a:r>
            <a:endParaRPr lang="en-US" altLang="zh-CN" sz="3200" dirty="0"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20290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源选择和调度策略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1" y="1207355"/>
            <a:ext cx="5315987" cy="54950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6645824" y="2110009"/>
                <a:ext cx="2892056" cy="525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800" i="1" smtClean="0">
                          <a:latin typeface="Cambria Math" charset="0"/>
                          <a:ea typeface="Microsoft YaHei" charset="0"/>
                          <a:cs typeface="Microsoft YaHei" charset="0"/>
                        </a:rPr>
                        <m:t>计算每个端口负载</m:t>
                      </m:r>
                    </m:oMath>
                  </m:oMathPara>
                </a14:m>
                <a:endParaRPr kumimoji="1" lang="zh-CN" altLang="en-US" sz="2800" dirty="0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824" y="2110009"/>
                <a:ext cx="2892056" cy="525400"/>
              </a:xfrm>
              <a:prstGeom prst="rect">
                <a:avLst/>
              </a:prstGeom>
              <a:blipFill rotWithShape="0">
                <a:blip r:embed="rId4"/>
                <a:stretch>
                  <a:fillRect r="-1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右大括号 7"/>
          <p:cNvSpPr/>
          <p:nvPr/>
        </p:nvSpPr>
        <p:spPr>
          <a:xfrm>
            <a:off x="5573455" y="1721559"/>
            <a:ext cx="868582" cy="13023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右大括号 8"/>
          <p:cNvSpPr/>
          <p:nvPr/>
        </p:nvSpPr>
        <p:spPr>
          <a:xfrm>
            <a:off x="5594884" y="3348399"/>
            <a:ext cx="868582" cy="2760571"/>
          </a:xfrm>
          <a:prstGeom prst="rightBrace">
            <a:avLst>
              <a:gd name="adj1" fmla="val 1729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463466" y="3739724"/>
            <a:ext cx="28920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>先找出负载最重的端口，然后找出最小权重负载比的流组，随后进行下一轮迭代</a:t>
            </a:r>
            <a:endParaRPr kumimoji="1" lang="zh-CN" altLang="en-US" sz="2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029175" y="2202195"/>
            <a:ext cx="5333231" cy="3414645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只解决理想化的</a:t>
            </a:r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IFATM</a:t>
            </a:r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问题，在实际文件系统中难以部署</a:t>
            </a:r>
            <a:endParaRPr kumimoji="1" lang="zh-CN" altLang="en-US" sz="36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15314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 animBg="1"/>
      <p:bldP spid="8" grpId="1" animBg="1"/>
      <p:bldP spid="9" grpId="0" animBg="1"/>
      <p:bldP spid="9" grpId="1" animBg="1"/>
      <p:bldP spid="10" grpId="0"/>
      <p:bldP spid="10" grpId="1"/>
      <p:bldP spid="1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tx1"/>
                </a:solidFill>
                <a:ea typeface="Microsoft YaHei" charset="0"/>
                <a:cs typeface="Microsoft YaHei" charset="0"/>
              </a:rPr>
              <a:t>源选择和调度策略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93" y="1221701"/>
            <a:ext cx="5083460" cy="3321643"/>
          </a:xfrm>
          <a:prstGeom prst="rect">
            <a:avLst/>
          </a:prstGeom>
        </p:spPr>
      </p:pic>
      <p:pic>
        <p:nvPicPr>
          <p:cNvPr id="5" name="内容占位符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07293" y="4433043"/>
            <a:ext cx="5577421" cy="2424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右大括号 5"/>
          <p:cNvSpPr/>
          <p:nvPr/>
        </p:nvSpPr>
        <p:spPr>
          <a:xfrm>
            <a:off x="5573455" y="1721559"/>
            <a:ext cx="868582" cy="13023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628756" y="1638864"/>
            <a:ext cx="51246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>（</a:t>
            </a:r>
            <a:r>
              <a:rPr kumimoji="1" lang="en-US" altLang="zh-CN" sz="2800" dirty="0" smtClean="0">
                <a:latin typeface="Microsoft YaHei" charset="0"/>
                <a:ea typeface="Microsoft YaHei" charset="0"/>
                <a:cs typeface="Microsoft YaHei" charset="0"/>
              </a:rPr>
              <a:t>1</a:t>
            </a:r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>）选源</a:t>
            </a:r>
          </a:p>
          <a:p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>（</a:t>
            </a:r>
            <a:r>
              <a:rPr kumimoji="1" lang="en-US" altLang="zh-CN" sz="2800" dirty="0" smtClean="0"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>）计算每个服务器负载</a:t>
            </a:r>
          </a:p>
          <a:p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>（</a:t>
            </a:r>
            <a:r>
              <a:rPr kumimoji="1" lang="en-US" altLang="zh-CN" sz="2800" dirty="0" smtClean="0">
                <a:latin typeface="Microsoft YaHei" charset="0"/>
                <a:ea typeface="Microsoft YaHei" charset="0"/>
                <a:cs typeface="Microsoft YaHei" charset="0"/>
              </a:rPr>
              <a:t>3</a:t>
            </a:r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>）根据优先级调度</a:t>
            </a:r>
          </a:p>
        </p:txBody>
      </p:sp>
      <p:sp>
        <p:nvSpPr>
          <p:cNvPr id="8" name="右大括号 7"/>
          <p:cNvSpPr/>
          <p:nvPr/>
        </p:nvSpPr>
        <p:spPr>
          <a:xfrm>
            <a:off x="5980426" y="4994371"/>
            <a:ext cx="868582" cy="13023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798709" y="5383911"/>
            <a:ext cx="51246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>选取负载最小的前</a:t>
            </a:r>
            <a:r>
              <a:rPr kumimoji="1" lang="en-US" altLang="zh-CN" sz="2800" dirty="0" smtClean="0">
                <a:latin typeface="Microsoft YaHei" charset="0"/>
                <a:ea typeface="Microsoft YaHei" charset="0"/>
                <a:cs typeface="Microsoft YaHei" charset="0"/>
              </a:rPr>
              <a:t>K</a:t>
            </a:r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>个节点</a:t>
            </a:r>
          </a:p>
        </p:txBody>
      </p:sp>
    </p:spTree>
    <p:extLst>
      <p:ext uri="{BB962C8B-B14F-4D97-AF65-F5344CB8AC3E}">
        <p14:creationId xmlns:p14="http://schemas.microsoft.com/office/powerpoint/2010/main" val="189305187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调度系统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0" y="1158081"/>
            <a:ext cx="6625180" cy="49569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261" y="1327150"/>
            <a:ext cx="5520860" cy="26733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9261" y="4169569"/>
            <a:ext cx="5520860" cy="271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172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实验验证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评价指标：</a:t>
            </a:r>
          </a:p>
          <a:p>
            <a:pPr lvl="1"/>
            <a:r>
              <a:rPr lang="zh-CN" altLang="en-US" dirty="0">
                <a:ea typeface="Microsoft YaHei" charset="0"/>
                <a:cs typeface="Microsoft YaHei" charset="0"/>
              </a:rPr>
              <a:t>平均文件访问时间</a:t>
            </a:r>
            <a:r>
              <a:rPr lang="en-US" altLang="zh-CN" dirty="0">
                <a:ea typeface="Microsoft YaHei" charset="0"/>
                <a:cs typeface="Microsoft YaHei" charset="0"/>
              </a:rPr>
              <a:t>(Average File Access Time, </a:t>
            </a:r>
            <a:r>
              <a:rPr lang="zh-CN" altLang="en-US" dirty="0">
                <a:ea typeface="Microsoft YaHei" charset="0"/>
                <a:cs typeface="Microsoft YaHei" charset="0"/>
              </a:rPr>
              <a:t>简称 </a:t>
            </a:r>
            <a:r>
              <a:rPr lang="en-US" altLang="zh-CN" dirty="0">
                <a:ea typeface="Microsoft YaHei" charset="0"/>
                <a:cs typeface="Microsoft YaHei" charset="0"/>
              </a:rPr>
              <a:t>AFAT) </a:t>
            </a:r>
            <a:endParaRPr lang="zh-CN" altLang="en-US" dirty="0" smtClean="0">
              <a:ea typeface="Microsoft YaHei" charset="0"/>
              <a:cs typeface="Microsoft YaHei" charset="0"/>
            </a:endParaRPr>
          </a:p>
          <a:p>
            <a:pPr lvl="1"/>
            <a:r>
              <a:rPr lang="zh-CN" altLang="en-US" dirty="0" smtClean="0">
                <a:ea typeface="Microsoft YaHei" charset="0"/>
                <a:cs typeface="Microsoft YaHei" charset="0"/>
              </a:rPr>
              <a:t>使用相对于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TCP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提高幅度进行衡量</a:t>
            </a:r>
            <a:endParaRPr lang="zh-CN" altLang="en-US" dirty="0">
              <a:ea typeface="Microsoft YaHei" charset="0"/>
              <a:cs typeface="Microsoft YaHei" charset="0"/>
            </a:endParaRP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数据</a:t>
            </a:r>
          </a:p>
          <a:p>
            <a:pPr lvl="1"/>
            <a:r>
              <a:rPr kumimoji="1" lang="en-US" altLang="zh-CN" dirty="0" smtClean="0">
                <a:ea typeface="Microsoft YaHei" charset="0"/>
                <a:cs typeface="Microsoft YaHei" charset="0"/>
              </a:rPr>
              <a:t>60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个机架，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720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台服务器，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30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天的请求</a:t>
            </a:r>
          </a:p>
          <a:p>
            <a:pPr lvl="1"/>
            <a:r>
              <a:rPr kumimoji="1" lang="en-US" altLang="zh-CN" dirty="0" smtClean="0">
                <a:ea typeface="Microsoft YaHei" charset="0"/>
                <a:cs typeface="Microsoft YaHei" charset="0"/>
              </a:rPr>
              <a:t>AT&amp;T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纠删码存储系统</a:t>
            </a: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开源</a:t>
            </a:r>
          </a:p>
          <a:p>
            <a:pPr lvl="1"/>
            <a:r>
              <a:rPr kumimoji="1" lang="en-US" altLang="zh-CN" dirty="0">
                <a:ea typeface="Microsoft YaHei" charset="0"/>
                <a:cs typeface="Microsoft YaHei" charset="0"/>
              </a:rPr>
              <a:t>https://</a:t>
            </a:r>
            <a:r>
              <a:rPr kumimoji="1" lang="en-US" altLang="zh-CN" dirty="0" err="1">
                <a:ea typeface="Microsoft YaHei" charset="0"/>
                <a:cs typeface="Microsoft YaHei" charset="0"/>
              </a:rPr>
              <a:t>github.com</a:t>
            </a:r>
            <a:r>
              <a:rPr kumimoji="1" lang="en-US" altLang="zh-CN" dirty="0">
                <a:ea typeface="Microsoft YaHei" charset="0"/>
                <a:cs typeface="Microsoft YaHei" charset="0"/>
              </a:rPr>
              <a:t>/zhanghan1990/D-Target/</a:t>
            </a:r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143219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真实流量仿真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58" y="1221701"/>
            <a:ext cx="3403600" cy="2705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893" y="1297901"/>
            <a:ext cx="3454400" cy="26289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293" y="3970527"/>
            <a:ext cx="3492814" cy="262942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8742" y="3907386"/>
            <a:ext cx="3597343" cy="2755701"/>
          </a:xfrm>
          <a:prstGeom prst="rect">
            <a:avLst/>
          </a:prstGeom>
        </p:spPr>
      </p:pic>
      <p:sp>
        <p:nvSpPr>
          <p:cNvPr id="16" name="圆角矩形 15"/>
          <p:cNvSpPr/>
          <p:nvPr/>
        </p:nvSpPr>
        <p:spPr>
          <a:xfrm>
            <a:off x="7514720" y="4115861"/>
            <a:ext cx="3899611" cy="2104347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在线算法有</a:t>
            </a:r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20%</a:t>
            </a:r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的性能损失</a:t>
            </a:r>
            <a:endParaRPr kumimoji="1" lang="zh-CN" altLang="en-US" sz="36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7506085" y="1512370"/>
            <a:ext cx="3899611" cy="2104347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性能比任务级别传输方案高</a:t>
            </a:r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</a:t>
            </a:r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</a:t>
            </a:r>
            <a:endParaRPr kumimoji="1" lang="zh-CN" altLang="en-US" sz="36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22051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本章小结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介绍了纠删码存储系统使用随机源选择和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TCP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存在的性能问题</a:t>
            </a:r>
          </a:p>
          <a:p>
            <a:r>
              <a:rPr kumimoji="1" lang="zh-CN" altLang="en-US" dirty="0">
                <a:ea typeface="Microsoft YaHei" charset="0"/>
                <a:cs typeface="Microsoft YaHei" charset="0"/>
              </a:rPr>
              <a:t>提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出了文件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访问最小化问题（</a:t>
            </a:r>
            <a:r>
              <a:rPr kumimoji="1" lang="en-US" altLang="zh-CN" dirty="0">
                <a:ea typeface="Microsoft YaHei" charset="0"/>
                <a:cs typeface="Microsoft YaHei" charset="0"/>
              </a:rPr>
              <a:t>IFATM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）</a:t>
            </a: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证明</a:t>
            </a:r>
            <a:r>
              <a:rPr kumimoji="1" lang="en-US" altLang="zh-CN" dirty="0">
                <a:ea typeface="Microsoft YaHei" charset="0"/>
                <a:cs typeface="Microsoft YaHei" charset="0"/>
              </a:rPr>
              <a:t>IFATM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的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NP-hardness</a:t>
            </a:r>
            <a:endParaRPr lang="zh-CN" altLang="en-US" dirty="0" smtClean="0">
              <a:ea typeface="Microsoft YaHei" charset="0"/>
              <a:cs typeface="Microsoft YaHei" charset="0"/>
            </a:endParaRP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提出解决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纠删码存储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系统优化问题的在线方法和离线方法</a:t>
            </a:r>
            <a:endParaRPr lang="zh-CN" altLang="en-US" dirty="0" smtClean="0">
              <a:ea typeface="Microsoft YaHei" charset="0"/>
              <a:cs typeface="Microsoft YaHei" charset="0"/>
            </a:endParaRP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设计并且实现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D-Target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系统，并使用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AT&amp;T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就删码存储系统数据对之进行性能评估</a:t>
            </a:r>
            <a:endParaRPr lang="zh-CN" altLang="en-US" dirty="0">
              <a:ea typeface="Microsoft YaHei" charset="0"/>
              <a:cs typeface="Microsoft YaHei" charset="0"/>
            </a:endParaRPr>
          </a:p>
          <a:p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pPr lvl="1"/>
            <a:endParaRPr kumimoji="1" lang="zh-CN" altLang="en-US" dirty="0"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47174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主要工作及论文框架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925751" y="1243470"/>
            <a:ext cx="864074" cy="544837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9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任务调度与传输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优化系统</a:t>
            </a:r>
          </a:p>
        </p:txBody>
      </p:sp>
      <p:sp>
        <p:nvSpPr>
          <p:cNvPr id="53" name="矩形 52"/>
          <p:cNvSpPr/>
          <p:nvPr/>
        </p:nvSpPr>
        <p:spPr>
          <a:xfrm>
            <a:off x="6174740" y="1365890"/>
            <a:ext cx="2959023" cy="1027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4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基于负载自适应原则的传输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优化方案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195209" y="2638951"/>
            <a:ext cx="2960804" cy="113718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5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基于流持续时间的传输优化方案</a:t>
            </a:r>
          </a:p>
        </p:txBody>
      </p:sp>
      <p:sp>
        <p:nvSpPr>
          <p:cNvPr id="55" name="矩形 54"/>
          <p:cNvSpPr/>
          <p:nvPr/>
        </p:nvSpPr>
        <p:spPr>
          <a:xfrm>
            <a:off x="3372965" y="1245138"/>
            <a:ext cx="5851055" cy="2621048"/>
          </a:xfrm>
          <a:prstGeom prst="rect">
            <a:avLst/>
          </a:prstGeom>
          <a:noFill/>
          <a:ln w="539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053917" y="4083166"/>
            <a:ext cx="3030913" cy="11581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7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基于流信息的任务级传输优化方案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1674113" y="3987591"/>
            <a:ext cx="2447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任务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级传输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327400" y="3989711"/>
            <a:ext cx="5896620" cy="2865822"/>
          </a:xfrm>
          <a:prstGeom prst="rect">
            <a:avLst/>
          </a:prstGeom>
          <a:noFill/>
          <a:ln w="539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222378" y="1379663"/>
            <a:ext cx="513207" cy="540816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国内外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研究现状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674113" y="1407591"/>
            <a:ext cx="2204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流级别传输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086091" y="5606444"/>
            <a:ext cx="2970403" cy="104223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8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重要性的任务级传输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调度方案</a:t>
            </a:r>
          </a:p>
        </p:txBody>
      </p:sp>
      <p:sp>
        <p:nvSpPr>
          <p:cNvPr id="59" name="矩形 58"/>
          <p:cNvSpPr/>
          <p:nvPr/>
        </p:nvSpPr>
        <p:spPr>
          <a:xfrm>
            <a:off x="3552319" y="1411751"/>
            <a:ext cx="1032551" cy="22958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3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ECN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标记的流模型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3537894" y="4057420"/>
            <a:ext cx="1032479" cy="273040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6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传输任务调度模型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208788" y="1339452"/>
            <a:ext cx="519978" cy="544837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1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引言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68" name="直接箭头连接符 36"/>
          <p:cNvCxnSpPr/>
          <p:nvPr/>
        </p:nvCxnSpPr>
        <p:spPr>
          <a:xfrm>
            <a:off x="768128" y="3116779"/>
            <a:ext cx="458422" cy="0"/>
          </a:xfrm>
          <a:prstGeom prst="straightConnector1">
            <a:avLst/>
          </a:prstGeom>
          <a:ln w="412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36"/>
          <p:cNvCxnSpPr/>
          <p:nvPr/>
        </p:nvCxnSpPr>
        <p:spPr>
          <a:xfrm flipV="1">
            <a:off x="10782981" y="3519403"/>
            <a:ext cx="365044" cy="5254"/>
          </a:xfrm>
          <a:prstGeom prst="straightConnector1">
            <a:avLst/>
          </a:prstGeom>
          <a:ln w="412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11148025" y="1223541"/>
            <a:ext cx="792096" cy="542513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10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总结与展望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9" name="直线箭头连接符 8"/>
          <p:cNvCxnSpPr/>
          <p:nvPr/>
        </p:nvCxnSpPr>
        <p:spPr>
          <a:xfrm flipV="1">
            <a:off x="1739757" y="1909929"/>
            <a:ext cx="1587643" cy="148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/>
          <p:cNvCxnSpPr/>
          <p:nvPr/>
        </p:nvCxnSpPr>
        <p:spPr>
          <a:xfrm>
            <a:off x="1703795" y="4660708"/>
            <a:ext cx="15706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/>
          <p:cNvCxnSpPr/>
          <p:nvPr/>
        </p:nvCxnSpPr>
        <p:spPr>
          <a:xfrm flipV="1">
            <a:off x="4584870" y="1976933"/>
            <a:ext cx="1588837" cy="11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/>
          <p:nvPr/>
        </p:nvCxnSpPr>
        <p:spPr>
          <a:xfrm>
            <a:off x="4577971" y="3116779"/>
            <a:ext cx="15957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/>
          <p:nvPr/>
        </p:nvCxnSpPr>
        <p:spPr>
          <a:xfrm>
            <a:off x="4554016" y="4735611"/>
            <a:ext cx="149990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/>
          <p:cNvCxnSpPr/>
          <p:nvPr/>
        </p:nvCxnSpPr>
        <p:spPr>
          <a:xfrm flipV="1">
            <a:off x="4554016" y="6017346"/>
            <a:ext cx="1499901" cy="152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36"/>
          <p:cNvCxnSpPr/>
          <p:nvPr/>
        </p:nvCxnSpPr>
        <p:spPr>
          <a:xfrm>
            <a:off x="9194317" y="2211857"/>
            <a:ext cx="690223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36"/>
          <p:cNvCxnSpPr/>
          <p:nvPr/>
        </p:nvCxnSpPr>
        <p:spPr>
          <a:xfrm>
            <a:off x="9200115" y="5235966"/>
            <a:ext cx="734872" cy="532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4564242" y="1425805"/>
            <a:ext cx="1744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流大小已知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4577971" y="2582380"/>
            <a:ext cx="2007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</a:t>
            </a:r>
            <a:r>
              <a:rPr lang="zh-CN" altLang="en-US" sz="24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大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小未知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4500210" y="5511670"/>
            <a:ext cx="1751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</a:t>
            </a:r>
            <a:r>
              <a:rPr lang="zh-CN" altLang="en-US" sz="24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大小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未知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459108" y="4273946"/>
            <a:ext cx="1744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流大小已知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51689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背景概述</a:t>
            </a:r>
            <a:endParaRPr kumimoji="1" 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004894" y="4993808"/>
            <a:ext cx="1073330" cy="415838"/>
            <a:chOff x="457200" y="4457617"/>
            <a:chExt cx="1085821" cy="427364"/>
          </a:xfrm>
        </p:grpSpPr>
        <p:cxnSp>
          <p:nvCxnSpPr>
            <p:cNvPr id="277" name="Straight Connector 276"/>
            <p:cNvCxnSpPr/>
            <p:nvPr/>
          </p:nvCxnSpPr>
          <p:spPr>
            <a:xfrm flipV="1">
              <a:off x="457200" y="4457617"/>
              <a:ext cx="530025" cy="419183"/>
            </a:xfrm>
            <a:prstGeom prst="line">
              <a:avLst/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 flipV="1">
              <a:off x="609600" y="4457617"/>
              <a:ext cx="377625" cy="419183"/>
            </a:xfrm>
            <a:prstGeom prst="line">
              <a:avLst/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/>
          </p:nvCxnSpPr>
          <p:spPr>
            <a:xfrm flipV="1">
              <a:off x="762000" y="4457617"/>
              <a:ext cx="225225" cy="419183"/>
            </a:xfrm>
            <a:prstGeom prst="line">
              <a:avLst/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/>
          </p:nvCxnSpPr>
          <p:spPr>
            <a:xfrm flipV="1">
              <a:off x="914400" y="4457617"/>
              <a:ext cx="72825" cy="419183"/>
            </a:xfrm>
            <a:prstGeom prst="line">
              <a:avLst/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1" name="Group 280"/>
            <p:cNvGrpSpPr/>
            <p:nvPr/>
          </p:nvGrpSpPr>
          <p:grpSpPr>
            <a:xfrm flipH="1">
              <a:off x="1012996" y="4465798"/>
              <a:ext cx="530025" cy="419183"/>
              <a:chOff x="609600" y="4610017"/>
              <a:chExt cx="530025" cy="419183"/>
            </a:xfrm>
          </p:grpSpPr>
          <p:cxnSp>
            <p:nvCxnSpPr>
              <p:cNvPr id="282" name="Straight Connector 281"/>
              <p:cNvCxnSpPr/>
              <p:nvPr/>
            </p:nvCxnSpPr>
            <p:spPr>
              <a:xfrm flipV="1">
                <a:off x="609600" y="4610017"/>
                <a:ext cx="530025" cy="419183"/>
              </a:xfrm>
              <a:prstGeom prst="line">
                <a:avLst/>
              </a:prstGeom>
              <a:ln w="190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/>
              <p:cNvCxnSpPr/>
              <p:nvPr/>
            </p:nvCxnSpPr>
            <p:spPr>
              <a:xfrm flipV="1">
                <a:off x="762000" y="4610017"/>
                <a:ext cx="377625" cy="419183"/>
              </a:xfrm>
              <a:prstGeom prst="line">
                <a:avLst/>
              </a:prstGeom>
              <a:ln w="190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/>
              <p:cNvCxnSpPr/>
              <p:nvPr/>
            </p:nvCxnSpPr>
            <p:spPr>
              <a:xfrm flipV="1">
                <a:off x="914400" y="4610017"/>
                <a:ext cx="225225" cy="419183"/>
              </a:xfrm>
              <a:prstGeom prst="line">
                <a:avLst/>
              </a:prstGeom>
              <a:ln w="190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/>
              <p:cNvCxnSpPr/>
              <p:nvPr/>
            </p:nvCxnSpPr>
            <p:spPr>
              <a:xfrm flipV="1">
                <a:off x="1066800" y="4610017"/>
                <a:ext cx="72825" cy="419183"/>
              </a:xfrm>
              <a:prstGeom prst="line">
                <a:avLst/>
              </a:prstGeom>
              <a:ln w="190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" name="Straight Arrow Connector 6"/>
          <p:cNvCxnSpPr>
            <a:stCxn id="179" idx="0"/>
            <a:endCxn id="245" idx="3"/>
          </p:cNvCxnSpPr>
          <p:nvPr/>
        </p:nvCxnSpPr>
        <p:spPr>
          <a:xfrm flipV="1">
            <a:off x="2547625" y="3533157"/>
            <a:ext cx="719357" cy="1267467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79" idx="0"/>
            <a:endCxn id="273" idx="3"/>
          </p:cNvCxnSpPr>
          <p:nvPr/>
        </p:nvCxnSpPr>
        <p:spPr>
          <a:xfrm flipV="1">
            <a:off x="2547625" y="3536402"/>
            <a:ext cx="1572761" cy="1264220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79" idx="0"/>
            <a:endCxn id="269" idx="3"/>
          </p:cNvCxnSpPr>
          <p:nvPr/>
        </p:nvCxnSpPr>
        <p:spPr>
          <a:xfrm flipV="1">
            <a:off x="2547624" y="3547263"/>
            <a:ext cx="2439372" cy="1253361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58" idx="0"/>
            <a:endCxn id="245" idx="3"/>
          </p:cNvCxnSpPr>
          <p:nvPr/>
        </p:nvCxnSpPr>
        <p:spPr>
          <a:xfrm flipH="1" flipV="1">
            <a:off x="3266982" y="3533157"/>
            <a:ext cx="685685" cy="1267467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58" idx="0"/>
            <a:endCxn id="274" idx="2"/>
          </p:cNvCxnSpPr>
          <p:nvPr/>
        </p:nvCxnSpPr>
        <p:spPr>
          <a:xfrm flipV="1">
            <a:off x="3952668" y="3533217"/>
            <a:ext cx="171435" cy="1267407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58" idx="0"/>
            <a:endCxn id="269" idx="3"/>
          </p:cNvCxnSpPr>
          <p:nvPr/>
        </p:nvCxnSpPr>
        <p:spPr>
          <a:xfrm flipV="1">
            <a:off x="3952668" y="3547263"/>
            <a:ext cx="1034329" cy="1253361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37" idx="0"/>
            <a:endCxn id="245" idx="3"/>
          </p:cNvCxnSpPr>
          <p:nvPr/>
        </p:nvCxnSpPr>
        <p:spPr>
          <a:xfrm flipH="1" flipV="1">
            <a:off x="3266981" y="3533157"/>
            <a:ext cx="2080344" cy="1274495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37" idx="0"/>
            <a:endCxn id="273" idx="3"/>
          </p:cNvCxnSpPr>
          <p:nvPr/>
        </p:nvCxnSpPr>
        <p:spPr>
          <a:xfrm flipH="1" flipV="1">
            <a:off x="4120385" y="3536403"/>
            <a:ext cx="1226940" cy="1271249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37" idx="0"/>
            <a:endCxn id="270" idx="2"/>
          </p:cNvCxnSpPr>
          <p:nvPr/>
        </p:nvCxnSpPr>
        <p:spPr>
          <a:xfrm flipH="1" flipV="1">
            <a:off x="4990713" y="3544076"/>
            <a:ext cx="356613" cy="1263575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6" idx="0"/>
            <a:endCxn id="265" idx="3"/>
          </p:cNvCxnSpPr>
          <p:nvPr/>
        </p:nvCxnSpPr>
        <p:spPr>
          <a:xfrm flipV="1">
            <a:off x="6841060" y="3533157"/>
            <a:ext cx="719357" cy="1267467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16" idx="0"/>
            <a:endCxn id="261" idx="3"/>
          </p:cNvCxnSpPr>
          <p:nvPr/>
        </p:nvCxnSpPr>
        <p:spPr>
          <a:xfrm flipV="1">
            <a:off x="6841060" y="3536402"/>
            <a:ext cx="1572761" cy="1264220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6" idx="0"/>
            <a:endCxn id="257" idx="3"/>
          </p:cNvCxnSpPr>
          <p:nvPr/>
        </p:nvCxnSpPr>
        <p:spPr>
          <a:xfrm flipV="1">
            <a:off x="6841059" y="3547263"/>
            <a:ext cx="2439372" cy="1253361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5" idx="0"/>
            <a:endCxn id="265" idx="3"/>
          </p:cNvCxnSpPr>
          <p:nvPr/>
        </p:nvCxnSpPr>
        <p:spPr>
          <a:xfrm flipH="1" flipV="1">
            <a:off x="7560417" y="3533157"/>
            <a:ext cx="685685" cy="1267467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5" idx="0"/>
            <a:endCxn id="262" idx="2"/>
          </p:cNvCxnSpPr>
          <p:nvPr/>
        </p:nvCxnSpPr>
        <p:spPr>
          <a:xfrm flipV="1">
            <a:off x="8246103" y="3533217"/>
            <a:ext cx="171435" cy="1267407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95" idx="0"/>
            <a:endCxn id="257" idx="3"/>
          </p:cNvCxnSpPr>
          <p:nvPr/>
        </p:nvCxnSpPr>
        <p:spPr>
          <a:xfrm flipV="1">
            <a:off x="8246103" y="3547263"/>
            <a:ext cx="1034329" cy="1253361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4" idx="0"/>
            <a:endCxn id="265" idx="3"/>
          </p:cNvCxnSpPr>
          <p:nvPr/>
        </p:nvCxnSpPr>
        <p:spPr>
          <a:xfrm flipH="1" flipV="1">
            <a:off x="7560416" y="3533157"/>
            <a:ext cx="2080344" cy="1274495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4" idx="0"/>
            <a:endCxn id="262" idx="2"/>
          </p:cNvCxnSpPr>
          <p:nvPr/>
        </p:nvCxnSpPr>
        <p:spPr>
          <a:xfrm flipH="1" flipV="1">
            <a:off x="8417536" y="3533216"/>
            <a:ext cx="1223224" cy="1274436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74" idx="0"/>
            <a:endCxn id="257" idx="3"/>
          </p:cNvCxnSpPr>
          <p:nvPr/>
        </p:nvCxnSpPr>
        <p:spPr>
          <a:xfrm flipH="1" flipV="1">
            <a:off x="9280431" y="3547263"/>
            <a:ext cx="360330" cy="1260389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6" idx="0"/>
            <a:endCxn id="249" idx="3"/>
          </p:cNvCxnSpPr>
          <p:nvPr/>
        </p:nvCxnSpPr>
        <p:spPr>
          <a:xfrm flipH="1" flipV="1">
            <a:off x="6717337" y="3556027"/>
            <a:ext cx="123723" cy="1244597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6" idx="0"/>
            <a:endCxn id="253" idx="3"/>
          </p:cNvCxnSpPr>
          <p:nvPr/>
        </p:nvCxnSpPr>
        <p:spPr>
          <a:xfrm flipH="1" flipV="1">
            <a:off x="5901202" y="3556027"/>
            <a:ext cx="939856" cy="1244597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4" idx="0"/>
            <a:endCxn id="249" idx="3"/>
          </p:cNvCxnSpPr>
          <p:nvPr/>
        </p:nvCxnSpPr>
        <p:spPr>
          <a:xfrm flipH="1" flipV="1">
            <a:off x="6717336" y="3556027"/>
            <a:ext cx="2923424" cy="1251625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74" idx="0"/>
            <a:endCxn id="253" idx="3"/>
          </p:cNvCxnSpPr>
          <p:nvPr/>
        </p:nvCxnSpPr>
        <p:spPr>
          <a:xfrm flipH="1" flipV="1">
            <a:off x="5901202" y="3556027"/>
            <a:ext cx="3739558" cy="1251625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4" idx="0"/>
            <a:endCxn id="269" idx="3"/>
          </p:cNvCxnSpPr>
          <p:nvPr/>
        </p:nvCxnSpPr>
        <p:spPr>
          <a:xfrm flipH="1" flipV="1">
            <a:off x="4986997" y="3547263"/>
            <a:ext cx="4653765" cy="1260389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74" idx="0"/>
            <a:endCxn id="274" idx="2"/>
          </p:cNvCxnSpPr>
          <p:nvPr/>
        </p:nvCxnSpPr>
        <p:spPr>
          <a:xfrm flipH="1" flipV="1">
            <a:off x="4124103" y="3533216"/>
            <a:ext cx="5516659" cy="1274436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74" idx="0"/>
            <a:endCxn id="246" idx="2"/>
          </p:cNvCxnSpPr>
          <p:nvPr/>
        </p:nvCxnSpPr>
        <p:spPr>
          <a:xfrm flipH="1" flipV="1">
            <a:off x="3270698" y="3529970"/>
            <a:ext cx="6370062" cy="1277681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95" idx="0"/>
            <a:endCxn id="249" idx="3"/>
          </p:cNvCxnSpPr>
          <p:nvPr/>
        </p:nvCxnSpPr>
        <p:spPr>
          <a:xfrm flipH="1" flipV="1">
            <a:off x="6717336" y="3556027"/>
            <a:ext cx="1528766" cy="1244597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5" idx="0"/>
            <a:endCxn id="253" idx="3"/>
          </p:cNvCxnSpPr>
          <p:nvPr/>
        </p:nvCxnSpPr>
        <p:spPr>
          <a:xfrm flipH="1" flipV="1">
            <a:off x="5901203" y="3556027"/>
            <a:ext cx="2344899" cy="1244597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5" idx="0"/>
            <a:endCxn id="269" idx="3"/>
          </p:cNvCxnSpPr>
          <p:nvPr/>
        </p:nvCxnSpPr>
        <p:spPr>
          <a:xfrm flipH="1" flipV="1">
            <a:off x="4986996" y="3547263"/>
            <a:ext cx="3259106" cy="1253361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95" idx="0"/>
            <a:endCxn id="273" idx="3"/>
          </p:cNvCxnSpPr>
          <p:nvPr/>
        </p:nvCxnSpPr>
        <p:spPr>
          <a:xfrm flipH="1" flipV="1">
            <a:off x="4120386" y="3536402"/>
            <a:ext cx="4125717" cy="1264220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95" idx="0"/>
            <a:endCxn id="245" idx="3"/>
          </p:cNvCxnSpPr>
          <p:nvPr/>
        </p:nvCxnSpPr>
        <p:spPr>
          <a:xfrm flipH="1" flipV="1">
            <a:off x="3266981" y="3533157"/>
            <a:ext cx="4979120" cy="1267467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6" idx="0"/>
            <a:endCxn id="270" idx="2"/>
          </p:cNvCxnSpPr>
          <p:nvPr/>
        </p:nvCxnSpPr>
        <p:spPr>
          <a:xfrm flipH="1" flipV="1">
            <a:off x="4990712" y="3544075"/>
            <a:ext cx="1850346" cy="1256548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16" idx="0"/>
            <a:endCxn id="273" idx="3"/>
          </p:cNvCxnSpPr>
          <p:nvPr/>
        </p:nvCxnSpPr>
        <p:spPr>
          <a:xfrm flipH="1" flipV="1">
            <a:off x="4120385" y="3536402"/>
            <a:ext cx="2720674" cy="1264220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16" idx="0"/>
            <a:endCxn id="245" idx="3"/>
          </p:cNvCxnSpPr>
          <p:nvPr/>
        </p:nvCxnSpPr>
        <p:spPr>
          <a:xfrm flipH="1" flipV="1">
            <a:off x="3266982" y="3533157"/>
            <a:ext cx="3574077" cy="1267467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37" idx="0"/>
            <a:endCxn id="257" idx="3"/>
          </p:cNvCxnSpPr>
          <p:nvPr/>
        </p:nvCxnSpPr>
        <p:spPr>
          <a:xfrm flipV="1">
            <a:off x="5347326" y="3547263"/>
            <a:ext cx="3933105" cy="1260389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7" idx="0"/>
            <a:endCxn id="261" idx="3"/>
          </p:cNvCxnSpPr>
          <p:nvPr/>
        </p:nvCxnSpPr>
        <p:spPr>
          <a:xfrm flipV="1">
            <a:off x="5347325" y="3536403"/>
            <a:ext cx="3066494" cy="1271249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37" idx="0"/>
            <a:endCxn id="266" idx="2"/>
          </p:cNvCxnSpPr>
          <p:nvPr/>
        </p:nvCxnSpPr>
        <p:spPr>
          <a:xfrm flipV="1">
            <a:off x="5347325" y="3529970"/>
            <a:ext cx="2216808" cy="1277681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37" idx="0"/>
            <a:endCxn id="249" idx="3"/>
          </p:cNvCxnSpPr>
          <p:nvPr/>
        </p:nvCxnSpPr>
        <p:spPr>
          <a:xfrm flipV="1">
            <a:off x="5347325" y="3556027"/>
            <a:ext cx="1370010" cy="1251625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37" idx="0"/>
            <a:endCxn id="253" idx="3"/>
          </p:cNvCxnSpPr>
          <p:nvPr/>
        </p:nvCxnSpPr>
        <p:spPr>
          <a:xfrm flipV="1">
            <a:off x="5347326" y="3556027"/>
            <a:ext cx="553877" cy="1251625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79" idx="0"/>
            <a:endCxn id="253" idx="3"/>
          </p:cNvCxnSpPr>
          <p:nvPr/>
        </p:nvCxnSpPr>
        <p:spPr>
          <a:xfrm flipV="1">
            <a:off x="2547625" y="3556027"/>
            <a:ext cx="3353579" cy="1244597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79" idx="0"/>
            <a:endCxn id="249" idx="3"/>
          </p:cNvCxnSpPr>
          <p:nvPr/>
        </p:nvCxnSpPr>
        <p:spPr>
          <a:xfrm flipV="1">
            <a:off x="2547624" y="3556027"/>
            <a:ext cx="4169712" cy="1244597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79" idx="0"/>
            <a:endCxn id="265" idx="3"/>
          </p:cNvCxnSpPr>
          <p:nvPr/>
        </p:nvCxnSpPr>
        <p:spPr>
          <a:xfrm flipV="1">
            <a:off x="2547624" y="3533157"/>
            <a:ext cx="5012792" cy="1267467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79" idx="0"/>
            <a:endCxn id="261" idx="3"/>
          </p:cNvCxnSpPr>
          <p:nvPr/>
        </p:nvCxnSpPr>
        <p:spPr>
          <a:xfrm flipV="1">
            <a:off x="2547624" y="3536402"/>
            <a:ext cx="5866196" cy="1264220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79" idx="0"/>
            <a:endCxn id="257" idx="3"/>
          </p:cNvCxnSpPr>
          <p:nvPr/>
        </p:nvCxnSpPr>
        <p:spPr>
          <a:xfrm flipV="1">
            <a:off x="2547625" y="3547263"/>
            <a:ext cx="6732807" cy="1253361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58" idx="0"/>
            <a:endCxn id="253" idx="3"/>
          </p:cNvCxnSpPr>
          <p:nvPr/>
        </p:nvCxnSpPr>
        <p:spPr>
          <a:xfrm flipV="1">
            <a:off x="3952667" y="3556027"/>
            <a:ext cx="1948536" cy="1244597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58" idx="0"/>
            <a:endCxn id="250" idx="2"/>
          </p:cNvCxnSpPr>
          <p:nvPr/>
        </p:nvCxnSpPr>
        <p:spPr>
          <a:xfrm flipV="1">
            <a:off x="3952667" y="3552839"/>
            <a:ext cx="2768386" cy="1247784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58" idx="0"/>
            <a:endCxn id="265" idx="3"/>
          </p:cNvCxnSpPr>
          <p:nvPr/>
        </p:nvCxnSpPr>
        <p:spPr>
          <a:xfrm flipV="1">
            <a:off x="3952667" y="3533157"/>
            <a:ext cx="3607750" cy="1267467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58" idx="0"/>
            <a:endCxn id="261" idx="3"/>
          </p:cNvCxnSpPr>
          <p:nvPr/>
        </p:nvCxnSpPr>
        <p:spPr>
          <a:xfrm flipV="1">
            <a:off x="3952668" y="3536402"/>
            <a:ext cx="4461153" cy="1264220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58" idx="0"/>
            <a:endCxn id="257" idx="3"/>
          </p:cNvCxnSpPr>
          <p:nvPr/>
        </p:nvCxnSpPr>
        <p:spPr>
          <a:xfrm flipV="1">
            <a:off x="3952667" y="3547263"/>
            <a:ext cx="5327764" cy="1253361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3783079" y="2975046"/>
            <a:ext cx="539688" cy="561356"/>
            <a:chOff x="1027560" y="1988818"/>
            <a:chExt cx="545969" cy="678181"/>
          </a:xfrm>
        </p:grpSpPr>
        <p:sp>
          <p:nvSpPr>
            <p:cNvPr id="273" name="Cube 272"/>
            <p:cNvSpPr/>
            <p:nvPr/>
          </p:nvSpPr>
          <p:spPr>
            <a:xfrm flipH="1">
              <a:off x="1027560" y="1988818"/>
              <a:ext cx="545969" cy="67818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71574" y="2133601"/>
              <a:ext cx="401955" cy="529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5" name="Rectangle 83"/>
            <p:cNvSpPr/>
            <p:nvPr/>
          </p:nvSpPr>
          <p:spPr>
            <a:xfrm>
              <a:off x="1028484" y="2005964"/>
              <a:ext cx="125948" cy="65341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48" h="653415">
                  <a:moveTo>
                    <a:pt x="1905" y="0"/>
                  </a:moveTo>
                  <a:lnTo>
                    <a:pt x="124043" y="121920"/>
                  </a:lnTo>
                  <a:lnTo>
                    <a:pt x="125948" y="653415"/>
                  </a:lnTo>
                  <a:lnTo>
                    <a:pt x="0" y="527685"/>
                  </a:lnTo>
                  <a:lnTo>
                    <a:pt x="190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83"/>
            <p:cNvSpPr/>
            <p:nvPr/>
          </p:nvSpPr>
          <p:spPr>
            <a:xfrm>
              <a:off x="1037545" y="1988820"/>
              <a:ext cx="520283" cy="12763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  <a:gd name="connsiteX0" fmla="*/ 1905 w 305018"/>
                <a:gd name="connsiteY0" fmla="*/ 0 h 527685"/>
                <a:gd name="connsiteX1" fmla="*/ 124043 w 305018"/>
                <a:gd name="connsiteY1" fmla="*/ 121920 h 527685"/>
                <a:gd name="connsiteX2" fmla="*/ 305018 w 305018"/>
                <a:gd name="connsiteY2" fmla="*/ 358140 h 527685"/>
                <a:gd name="connsiteX3" fmla="*/ 0 w 305018"/>
                <a:gd name="connsiteY3" fmla="*/ 527685 h 527685"/>
                <a:gd name="connsiteX4" fmla="*/ 1905 w 305018"/>
                <a:gd name="connsiteY4" fmla="*/ 0 h 527685"/>
                <a:gd name="connsiteX0" fmla="*/ 62865 w 365978"/>
                <a:gd name="connsiteY0" fmla="*/ 0 h 360045"/>
                <a:gd name="connsiteX1" fmla="*/ 185003 w 365978"/>
                <a:gd name="connsiteY1" fmla="*/ 121920 h 360045"/>
                <a:gd name="connsiteX2" fmla="*/ 365978 w 365978"/>
                <a:gd name="connsiteY2" fmla="*/ 358140 h 360045"/>
                <a:gd name="connsiteX3" fmla="*/ 0 w 365978"/>
                <a:gd name="connsiteY3" fmla="*/ 360045 h 360045"/>
                <a:gd name="connsiteX4" fmla="*/ 62865 w 365978"/>
                <a:gd name="connsiteY4" fmla="*/ 0 h 360045"/>
                <a:gd name="connsiteX0" fmla="*/ 0 w 489803"/>
                <a:gd name="connsiteY0" fmla="*/ 123825 h 238125"/>
                <a:gd name="connsiteX1" fmla="*/ 308828 w 489803"/>
                <a:gd name="connsiteY1" fmla="*/ 0 h 238125"/>
                <a:gd name="connsiteX2" fmla="*/ 489803 w 489803"/>
                <a:gd name="connsiteY2" fmla="*/ 236220 h 238125"/>
                <a:gd name="connsiteX3" fmla="*/ 123825 w 489803"/>
                <a:gd name="connsiteY3" fmla="*/ 238125 h 238125"/>
                <a:gd name="connsiteX4" fmla="*/ 0 w 489803"/>
                <a:gd name="connsiteY4" fmla="*/ 123825 h 238125"/>
                <a:gd name="connsiteX0" fmla="*/ 0 w 489803"/>
                <a:gd name="connsiteY0" fmla="*/ 15240 h 129540"/>
                <a:gd name="connsiteX1" fmla="*/ 331688 w 489803"/>
                <a:gd name="connsiteY1" fmla="*/ 0 h 129540"/>
                <a:gd name="connsiteX2" fmla="*/ 489803 w 489803"/>
                <a:gd name="connsiteY2" fmla="*/ 127635 h 129540"/>
                <a:gd name="connsiteX3" fmla="*/ 123825 w 489803"/>
                <a:gd name="connsiteY3" fmla="*/ 129540 h 129540"/>
                <a:gd name="connsiteX4" fmla="*/ 0 w 489803"/>
                <a:gd name="connsiteY4" fmla="*/ 15240 h 129540"/>
                <a:gd name="connsiteX0" fmla="*/ 0 w 489803"/>
                <a:gd name="connsiteY0" fmla="*/ 1905 h 116205"/>
                <a:gd name="connsiteX1" fmla="*/ 385028 w 489803"/>
                <a:gd name="connsiteY1" fmla="*/ 0 h 116205"/>
                <a:gd name="connsiteX2" fmla="*/ 489803 w 489803"/>
                <a:gd name="connsiteY2" fmla="*/ 114300 h 116205"/>
                <a:gd name="connsiteX3" fmla="*/ 123825 w 489803"/>
                <a:gd name="connsiteY3" fmla="*/ 116205 h 116205"/>
                <a:gd name="connsiteX4" fmla="*/ 0 w 489803"/>
                <a:gd name="connsiteY4" fmla="*/ 1905 h 116205"/>
                <a:gd name="connsiteX0" fmla="*/ 0 w 505043"/>
                <a:gd name="connsiteY0" fmla="*/ 0 h 121920"/>
                <a:gd name="connsiteX1" fmla="*/ 400268 w 505043"/>
                <a:gd name="connsiteY1" fmla="*/ 5715 h 121920"/>
                <a:gd name="connsiteX2" fmla="*/ 505043 w 505043"/>
                <a:gd name="connsiteY2" fmla="*/ 120015 h 121920"/>
                <a:gd name="connsiteX3" fmla="*/ 139065 w 505043"/>
                <a:gd name="connsiteY3" fmla="*/ 121920 h 121920"/>
                <a:gd name="connsiteX4" fmla="*/ 0 w 505043"/>
                <a:gd name="connsiteY4" fmla="*/ 0 h 121920"/>
                <a:gd name="connsiteX0" fmla="*/ 0 w 505043"/>
                <a:gd name="connsiteY0" fmla="*/ 1905 h 123825"/>
                <a:gd name="connsiteX1" fmla="*/ 404078 w 505043"/>
                <a:gd name="connsiteY1" fmla="*/ 0 h 123825"/>
                <a:gd name="connsiteX2" fmla="*/ 505043 w 505043"/>
                <a:gd name="connsiteY2" fmla="*/ 121920 h 123825"/>
                <a:gd name="connsiteX3" fmla="*/ 139065 w 505043"/>
                <a:gd name="connsiteY3" fmla="*/ 123825 h 123825"/>
                <a:gd name="connsiteX4" fmla="*/ 0 w 505043"/>
                <a:gd name="connsiteY4" fmla="*/ 1905 h 123825"/>
                <a:gd name="connsiteX0" fmla="*/ 0 w 514568"/>
                <a:gd name="connsiteY0" fmla="*/ 1905 h 123825"/>
                <a:gd name="connsiteX1" fmla="*/ 404078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3825"/>
                <a:gd name="connsiteX1" fmla="*/ 398363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1920"/>
                <a:gd name="connsiteX1" fmla="*/ 398363 w 514568"/>
                <a:gd name="connsiteY1" fmla="*/ 0 h 121920"/>
                <a:gd name="connsiteX2" fmla="*/ 514568 w 514568"/>
                <a:gd name="connsiteY2" fmla="*/ 121920 h 121920"/>
                <a:gd name="connsiteX3" fmla="*/ 129540 w 514568"/>
                <a:gd name="connsiteY3" fmla="*/ 121920 h 121920"/>
                <a:gd name="connsiteX4" fmla="*/ 0 w 514568"/>
                <a:gd name="connsiteY4" fmla="*/ 1905 h 121920"/>
                <a:gd name="connsiteX0" fmla="*/ 0 w 520283"/>
                <a:gd name="connsiteY0" fmla="*/ 1905 h 125730"/>
                <a:gd name="connsiteX1" fmla="*/ 398363 w 520283"/>
                <a:gd name="connsiteY1" fmla="*/ 0 h 125730"/>
                <a:gd name="connsiteX2" fmla="*/ 520283 w 520283"/>
                <a:gd name="connsiteY2" fmla="*/ 125730 h 125730"/>
                <a:gd name="connsiteX3" fmla="*/ 129540 w 520283"/>
                <a:gd name="connsiteY3" fmla="*/ 121920 h 125730"/>
                <a:gd name="connsiteX4" fmla="*/ 0 w 520283"/>
                <a:gd name="connsiteY4" fmla="*/ 1905 h 125730"/>
                <a:gd name="connsiteX0" fmla="*/ 0 w 520283"/>
                <a:gd name="connsiteY0" fmla="*/ 1905 h 127635"/>
                <a:gd name="connsiteX1" fmla="*/ 398363 w 520283"/>
                <a:gd name="connsiteY1" fmla="*/ 0 h 127635"/>
                <a:gd name="connsiteX2" fmla="*/ 520283 w 520283"/>
                <a:gd name="connsiteY2" fmla="*/ 125730 h 127635"/>
                <a:gd name="connsiteX3" fmla="*/ 133350 w 520283"/>
                <a:gd name="connsiteY3" fmla="*/ 127635 h 127635"/>
                <a:gd name="connsiteX4" fmla="*/ 0 w 520283"/>
                <a:gd name="connsiteY4" fmla="*/ 1905 h 1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283" h="127635">
                  <a:moveTo>
                    <a:pt x="0" y="1905"/>
                  </a:moveTo>
                  <a:lnTo>
                    <a:pt x="398363" y="0"/>
                  </a:lnTo>
                  <a:lnTo>
                    <a:pt x="520283" y="125730"/>
                  </a:lnTo>
                  <a:lnTo>
                    <a:pt x="133350" y="127635"/>
                  </a:lnTo>
                  <a:lnTo>
                    <a:pt x="0" y="1905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649690" y="2985906"/>
            <a:ext cx="539688" cy="561356"/>
            <a:chOff x="1027560" y="1988818"/>
            <a:chExt cx="545969" cy="678181"/>
          </a:xfrm>
        </p:grpSpPr>
        <p:sp>
          <p:nvSpPr>
            <p:cNvPr id="269" name="Cube 268"/>
            <p:cNvSpPr/>
            <p:nvPr/>
          </p:nvSpPr>
          <p:spPr>
            <a:xfrm flipH="1">
              <a:off x="1027560" y="1988818"/>
              <a:ext cx="545969" cy="67818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0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71574" y="2133601"/>
              <a:ext cx="401955" cy="529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1" name="Rectangle 83"/>
            <p:cNvSpPr/>
            <p:nvPr/>
          </p:nvSpPr>
          <p:spPr>
            <a:xfrm>
              <a:off x="1028484" y="2005964"/>
              <a:ext cx="125948" cy="65341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48" h="653415">
                  <a:moveTo>
                    <a:pt x="1905" y="0"/>
                  </a:moveTo>
                  <a:lnTo>
                    <a:pt x="124043" y="121920"/>
                  </a:lnTo>
                  <a:lnTo>
                    <a:pt x="125948" y="653415"/>
                  </a:lnTo>
                  <a:lnTo>
                    <a:pt x="0" y="527685"/>
                  </a:lnTo>
                  <a:lnTo>
                    <a:pt x="190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83"/>
            <p:cNvSpPr/>
            <p:nvPr/>
          </p:nvSpPr>
          <p:spPr>
            <a:xfrm>
              <a:off x="1037545" y="1988820"/>
              <a:ext cx="520283" cy="12763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  <a:gd name="connsiteX0" fmla="*/ 1905 w 305018"/>
                <a:gd name="connsiteY0" fmla="*/ 0 h 527685"/>
                <a:gd name="connsiteX1" fmla="*/ 124043 w 305018"/>
                <a:gd name="connsiteY1" fmla="*/ 121920 h 527685"/>
                <a:gd name="connsiteX2" fmla="*/ 305018 w 305018"/>
                <a:gd name="connsiteY2" fmla="*/ 358140 h 527685"/>
                <a:gd name="connsiteX3" fmla="*/ 0 w 305018"/>
                <a:gd name="connsiteY3" fmla="*/ 527685 h 527685"/>
                <a:gd name="connsiteX4" fmla="*/ 1905 w 305018"/>
                <a:gd name="connsiteY4" fmla="*/ 0 h 527685"/>
                <a:gd name="connsiteX0" fmla="*/ 62865 w 365978"/>
                <a:gd name="connsiteY0" fmla="*/ 0 h 360045"/>
                <a:gd name="connsiteX1" fmla="*/ 185003 w 365978"/>
                <a:gd name="connsiteY1" fmla="*/ 121920 h 360045"/>
                <a:gd name="connsiteX2" fmla="*/ 365978 w 365978"/>
                <a:gd name="connsiteY2" fmla="*/ 358140 h 360045"/>
                <a:gd name="connsiteX3" fmla="*/ 0 w 365978"/>
                <a:gd name="connsiteY3" fmla="*/ 360045 h 360045"/>
                <a:gd name="connsiteX4" fmla="*/ 62865 w 365978"/>
                <a:gd name="connsiteY4" fmla="*/ 0 h 360045"/>
                <a:gd name="connsiteX0" fmla="*/ 0 w 489803"/>
                <a:gd name="connsiteY0" fmla="*/ 123825 h 238125"/>
                <a:gd name="connsiteX1" fmla="*/ 308828 w 489803"/>
                <a:gd name="connsiteY1" fmla="*/ 0 h 238125"/>
                <a:gd name="connsiteX2" fmla="*/ 489803 w 489803"/>
                <a:gd name="connsiteY2" fmla="*/ 236220 h 238125"/>
                <a:gd name="connsiteX3" fmla="*/ 123825 w 489803"/>
                <a:gd name="connsiteY3" fmla="*/ 238125 h 238125"/>
                <a:gd name="connsiteX4" fmla="*/ 0 w 489803"/>
                <a:gd name="connsiteY4" fmla="*/ 123825 h 238125"/>
                <a:gd name="connsiteX0" fmla="*/ 0 w 489803"/>
                <a:gd name="connsiteY0" fmla="*/ 15240 h 129540"/>
                <a:gd name="connsiteX1" fmla="*/ 331688 w 489803"/>
                <a:gd name="connsiteY1" fmla="*/ 0 h 129540"/>
                <a:gd name="connsiteX2" fmla="*/ 489803 w 489803"/>
                <a:gd name="connsiteY2" fmla="*/ 127635 h 129540"/>
                <a:gd name="connsiteX3" fmla="*/ 123825 w 489803"/>
                <a:gd name="connsiteY3" fmla="*/ 129540 h 129540"/>
                <a:gd name="connsiteX4" fmla="*/ 0 w 489803"/>
                <a:gd name="connsiteY4" fmla="*/ 15240 h 129540"/>
                <a:gd name="connsiteX0" fmla="*/ 0 w 489803"/>
                <a:gd name="connsiteY0" fmla="*/ 1905 h 116205"/>
                <a:gd name="connsiteX1" fmla="*/ 385028 w 489803"/>
                <a:gd name="connsiteY1" fmla="*/ 0 h 116205"/>
                <a:gd name="connsiteX2" fmla="*/ 489803 w 489803"/>
                <a:gd name="connsiteY2" fmla="*/ 114300 h 116205"/>
                <a:gd name="connsiteX3" fmla="*/ 123825 w 489803"/>
                <a:gd name="connsiteY3" fmla="*/ 116205 h 116205"/>
                <a:gd name="connsiteX4" fmla="*/ 0 w 489803"/>
                <a:gd name="connsiteY4" fmla="*/ 1905 h 116205"/>
                <a:gd name="connsiteX0" fmla="*/ 0 w 505043"/>
                <a:gd name="connsiteY0" fmla="*/ 0 h 121920"/>
                <a:gd name="connsiteX1" fmla="*/ 400268 w 505043"/>
                <a:gd name="connsiteY1" fmla="*/ 5715 h 121920"/>
                <a:gd name="connsiteX2" fmla="*/ 505043 w 505043"/>
                <a:gd name="connsiteY2" fmla="*/ 120015 h 121920"/>
                <a:gd name="connsiteX3" fmla="*/ 139065 w 505043"/>
                <a:gd name="connsiteY3" fmla="*/ 121920 h 121920"/>
                <a:gd name="connsiteX4" fmla="*/ 0 w 505043"/>
                <a:gd name="connsiteY4" fmla="*/ 0 h 121920"/>
                <a:gd name="connsiteX0" fmla="*/ 0 w 505043"/>
                <a:gd name="connsiteY0" fmla="*/ 1905 h 123825"/>
                <a:gd name="connsiteX1" fmla="*/ 404078 w 505043"/>
                <a:gd name="connsiteY1" fmla="*/ 0 h 123825"/>
                <a:gd name="connsiteX2" fmla="*/ 505043 w 505043"/>
                <a:gd name="connsiteY2" fmla="*/ 121920 h 123825"/>
                <a:gd name="connsiteX3" fmla="*/ 139065 w 505043"/>
                <a:gd name="connsiteY3" fmla="*/ 123825 h 123825"/>
                <a:gd name="connsiteX4" fmla="*/ 0 w 505043"/>
                <a:gd name="connsiteY4" fmla="*/ 1905 h 123825"/>
                <a:gd name="connsiteX0" fmla="*/ 0 w 514568"/>
                <a:gd name="connsiteY0" fmla="*/ 1905 h 123825"/>
                <a:gd name="connsiteX1" fmla="*/ 404078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3825"/>
                <a:gd name="connsiteX1" fmla="*/ 398363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1920"/>
                <a:gd name="connsiteX1" fmla="*/ 398363 w 514568"/>
                <a:gd name="connsiteY1" fmla="*/ 0 h 121920"/>
                <a:gd name="connsiteX2" fmla="*/ 514568 w 514568"/>
                <a:gd name="connsiteY2" fmla="*/ 121920 h 121920"/>
                <a:gd name="connsiteX3" fmla="*/ 129540 w 514568"/>
                <a:gd name="connsiteY3" fmla="*/ 121920 h 121920"/>
                <a:gd name="connsiteX4" fmla="*/ 0 w 514568"/>
                <a:gd name="connsiteY4" fmla="*/ 1905 h 121920"/>
                <a:gd name="connsiteX0" fmla="*/ 0 w 520283"/>
                <a:gd name="connsiteY0" fmla="*/ 1905 h 125730"/>
                <a:gd name="connsiteX1" fmla="*/ 398363 w 520283"/>
                <a:gd name="connsiteY1" fmla="*/ 0 h 125730"/>
                <a:gd name="connsiteX2" fmla="*/ 520283 w 520283"/>
                <a:gd name="connsiteY2" fmla="*/ 125730 h 125730"/>
                <a:gd name="connsiteX3" fmla="*/ 129540 w 520283"/>
                <a:gd name="connsiteY3" fmla="*/ 121920 h 125730"/>
                <a:gd name="connsiteX4" fmla="*/ 0 w 520283"/>
                <a:gd name="connsiteY4" fmla="*/ 1905 h 125730"/>
                <a:gd name="connsiteX0" fmla="*/ 0 w 520283"/>
                <a:gd name="connsiteY0" fmla="*/ 1905 h 127635"/>
                <a:gd name="connsiteX1" fmla="*/ 398363 w 520283"/>
                <a:gd name="connsiteY1" fmla="*/ 0 h 127635"/>
                <a:gd name="connsiteX2" fmla="*/ 520283 w 520283"/>
                <a:gd name="connsiteY2" fmla="*/ 125730 h 127635"/>
                <a:gd name="connsiteX3" fmla="*/ 133350 w 520283"/>
                <a:gd name="connsiteY3" fmla="*/ 127635 h 127635"/>
                <a:gd name="connsiteX4" fmla="*/ 0 w 520283"/>
                <a:gd name="connsiteY4" fmla="*/ 1905 h 1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283" h="127635">
                  <a:moveTo>
                    <a:pt x="0" y="1905"/>
                  </a:moveTo>
                  <a:lnTo>
                    <a:pt x="398363" y="0"/>
                  </a:lnTo>
                  <a:lnTo>
                    <a:pt x="520283" y="125730"/>
                  </a:lnTo>
                  <a:lnTo>
                    <a:pt x="133350" y="127635"/>
                  </a:lnTo>
                  <a:lnTo>
                    <a:pt x="0" y="1905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7223111" y="2971800"/>
            <a:ext cx="539688" cy="561356"/>
            <a:chOff x="1027560" y="1988818"/>
            <a:chExt cx="545969" cy="678181"/>
          </a:xfrm>
        </p:grpSpPr>
        <p:sp>
          <p:nvSpPr>
            <p:cNvPr id="265" name="Cube 264"/>
            <p:cNvSpPr/>
            <p:nvPr/>
          </p:nvSpPr>
          <p:spPr>
            <a:xfrm flipH="1">
              <a:off x="1027560" y="1988818"/>
              <a:ext cx="545969" cy="67818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71574" y="2133601"/>
              <a:ext cx="401955" cy="529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7" name="Rectangle 83"/>
            <p:cNvSpPr/>
            <p:nvPr/>
          </p:nvSpPr>
          <p:spPr>
            <a:xfrm>
              <a:off x="1028484" y="2005964"/>
              <a:ext cx="125948" cy="65341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48" h="653415">
                  <a:moveTo>
                    <a:pt x="1905" y="0"/>
                  </a:moveTo>
                  <a:lnTo>
                    <a:pt x="124043" y="121920"/>
                  </a:lnTo>
                  <a:lnTo>
                    <a:pt x="125948" y="653415"/>
                  </a:lnTo>
                  <a:lnTo>
                    <a:pt x="0" y="527685"/>
                  </a:lnTo>
                  <a:lnTo>
                    <a:pt x="190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83"/>
            <p:cNvSpPr/>
            <p:nvPr/>
          </p:nvSpPr>
          <p:spPr>
            <a:xfrm>
              <a:off x="1037545" y="1988820"/>
              <a:ext cx="520283" cy="12763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  <a:gd name="connsiteX0" fmla="*/ 1905 w 305018"/>
                <a:gd name="connsiteY0" fmla="*/ 0 h 527685"/>
                <a:gd name="connsiteX1" fmla="*/ 124043 w 305018"/>
                <a:gd name="connsiteY1" fmla="*/ 121920 h 527685"/>
                <a:gd name="connsiteX2" fmla="*/ 305018 w 305018"/>
                <a:gd name="connsiteY2" fmla="*/ 358140 h 527685"/>
                <a:gd name="connsiteX3" fmla="*/ 0 w 305018"/>
                <a:gd name="connsiteY3" fmla="*/ 527685 h 527685"/>
                <a:gd name="connsiteX4" fmla="*/ 1905 w 305018"/>
                <a:gd name="connsiteY4" fmla="*/ 0 h 527685"/>
                <a:gd name="connsiteX0" fmla="*/ 62865 w 365978"/>
                <a:gd name="connsiteY0" fmla="*/ 0 h 360045"/>
                <a:gd name="connsiteX1" fmla="*/ 185003 w 365978"/>
                <a:gd name="connsiteY1" fmla="*/ 121920 h 360045"/>
                <a:gd name="connsiteX2" fmla="*/ 365978 w 365978"/>
                <a:gd name="connsiteY2" fmla="*/ 358140 h 360045"/>
                <a:gd name="connsiteX3" fmla="*/ 0 w 365978"/>
                <a:gd name="connsiteY3" fmla="*/ 360045 h 360045"/>
                <a:gd name="connsiteX4" fmla="*/ 62865 w 365978"/>
                <a:gd name="connsiteY4" fmla="*/ 0 h 360045"/>
                <a:gd name="connsiteX0" fmla="*/ 0 w 489803"/>
                <a:gd name="connsiteY0" fmla="*/ 123825 h 238125"/>
                <a:gd name="connsiteX1" fmla="*/ 308828 w 489803"/>
                <a:gd name="connsiteY1" fmla="*/ 0 h 238125"/>
                <a:gd name="connsiteX2" fmla="*/ 489803 w 489803"/>
                <a:gd name="connsiteY2" fmla="*/ 236220 h 238125"/>
                <a:gd name="connsiteX3" fmla="*/ 123825 w 489803"/>
                <a:gd name="connsiteY3" fmla="*/ 238125 h 238125"/>
                <a:gd name="connsiteX4" fmla="*/ 0 w 489803"/>
                <a:gd name="connsiteY4" fmla="*/ 123825 h 238125"/>
                <a:gd name="connsiteX0" fmla="*/ 0 w 489803"/>
                <a:gd name="connsiteY0" fmla="*/ 15240 h 129540"/>
                <a:gd name="connsiteX1" fmla="*/ 331688 w 489803"/>
                <a:gd name="connsiteY1" fmla="*/ 0 h 129540"/>
                <a:gd name="connsiteX2" fmla="*/ 489803 w 489803"/>
                <a:gd name="connsiteY2" fmla="*/ 127635 h 129540"/>
                <a:gd name="connsiteX3" fmla="*/ 123825 w 489803"/>
                <a:gd name="connsiteY3" fmla="*/ 129540 h 129540"/>
                <a:gd name="connsiteX4" fmla="*/ 0 w 489803"/>
                <a:gd name="connsiteY4" fmla="*/ 15240 h 129540"/>
                <a:gd name="connsiteX0" fmla="*/ 0 w 489803"/>
                <a:gd name="connsiteY0" fmla="*/ 1905 h 116205"/>
                <a:gd name="connsiteX1" fmla="*/ 385028 w 489803"/>
                <a:gd name="connsiteY1" fmla="*/ 0 h 116205"/>
                <a:gd name="connsiteX2" fmla="*/ 489803 w 489803"/>
                <a:gd name="connsiteY2" fmla="*/ 114300 h 116205"/>
                <a:gd name="connsiteX3" fmla="*/ 123825 w 489803"/>
                <a:gd name="connsiteY3" fmla="*/ 116205 h 116205"/>
                <a:gd name="connsiteX4" fmla="*/ 0 w 489803"/>
                <a:gd name="connsiteY4" fmla="*/ 1905 h 116205"/>
                <a:gd name="connsiteX0" fmla="*/ 0 w 505043"/>
                <a:gd name="connsiteY0" fmla="*/ 0 h 121920"/>
                <a:gd name="connsiteX1" fmla="*/ 400268 w 505043"/>
                <a:gd name="connsiteY1" fmla="*/ 5715 h 121920"/>
                <a:gd name="connsiteX2" fmla="*/ 505043 w 505043"/>
                <a:gd name="connsiteY2" fmla="*/ 120015 h 121920"/>
                <a:gd name="connsiteX3" fmla="*/ 139065 w 505043"/>
                <a:gd name="connsiteY3" fmla="*/ 121920 h 121920"/>
                <a:gd name="connsiteX4" fmla="*/ 0 w 505043"/>
                <a:gd name="connsiteY4" fmla="*/ 0 h 121920"/>
                <a:gd name="connsiteX0" fmla="*/ 0 w 505043"/>
                <a:gd name="connsiteY0" fmla="*/ 1905 h 123825"/>
                <a:gd name="connsiteX1" fmla="*/ 404078 w 505043"/>
                <a:gd name="connsiteY1" fmla="*/ 0 h 123825"/>
                <a:gd name="connsiteX2" fmla="*/ 505043 w 505043"/>
                <a:gd name="connsiteY2" fmla="*/ 121920 h 123825"/>
                <a:gd name="connsiteX3" fmla="*/ 139065 w 505043"/>
                <a:gd name="connsiteY3" fmla="*/ 123825 h 123825"/>
                <a:gd name="connsiteX4" fmla="*/ 0 w 505043"/>
                <a:gd name="connsiteY4" fmla="*/ 1905 h 123825"/>
                <a:gd name="connsiteX0" fmla="*/ 0 w 514568"/>
                <a:gd name="connsiteY0" fmla="*/ 1905 h 123825"/>
                <a:gd name="connsiteX1" fmla="*/ 404078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3825"/>
                <a:gd name="connsiteX1" fmla="*/ 398363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1920"/>
                <a:gd name="connsiteX1" fmla="*/ 398363 w 514568"/>
                <a:gd name="connsiteY1" fmla="*/ 0 h 121920"/>
                <a:gd name="connsiteX2" fmla="*/ 514568 w 514568"/>
                <a:gd name="connsiteY2" fmla="*/ 121920 h 121920"/>
                <a:gd name="connsiteX3" fmla="*/ 129540 w 514568"/>
                <a:gd name="connsiteY3" fmla="*/ 121920 h 121920"/>
                <a:gd name="connsiteX4" fmla="*/ 0 w 514568"/>
                <a:gd name="connsiteY4" fmla="*/ 1905 h 121920"/>
                <a:gd name="connsiteX0" fmla="*/ 0 w 520283"/>
                <a:gd name="connsiteY0" fmla="*/ 1905 h 125730"/>
                <a:gd name="connsiteX1" fmla="*/ 398363 w 520283"/>
                <a:gd name="connsiteY1" fmla="*/ 0 h 125730"/>
                <a:gd name="connsiteX2" fmla="*/ 520283 w 520283"/>
                <a:gd name="connsiteY2" fmla="*/ 125730 h 125730"/>
                <a:gd name="connsiteX3" fmla="*/ 129540 w 520283"/>
                <a:gd name="connsiteY3" fmla="*/ 121920 h 125730"/>
                <a:gd name="connsiteX4" fmla="*/ 0 w 520283"/>
                <a:gd name="connsiteY4" fmla="*/ 1905 h 125730"/>
                <a:gd name="connsiteX0" fmla="*/ 0 w 520283"/>
                <a:gd name="connsiteY0" fmla="*/ 1905 h 127635"/>
                <a:gd name="connsiteX1" fmla="*/ 398363 w 520283"/>
                <a:gd name="connsiteY1" fmla="*/ 0 h 127635"/>
                <a:gd name="connsiteX2" fmla="*/ 520283 w 520283"/>
                <a:gd name="connsiteY2" fmla="*/ 125730 h 127635"/>
                <a:gd name="connsiteX3" fmla="*/ 133350 w 520283"/>
                <a:gd name="connsiteY3" fmla="*/ 127635 h 127635"/>
                <a:gd name="connsiteX4" fmla="*/ 0 w 520283"/>
                <a:gd name="connsiteY4" fmla="*/ 1905 h 1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283" h="127635">
                  <a:moveTo>
                    <a:pt x="0" y="1905"/>
                  </a:moveTo>
                  <a:lnTo>
                    <a:pt x="398363" y="0"/>
                  </a:lnTo>
                  <a:lnTo>
                    <a:pt x="520283" y="125730"/>
                  </a:lnTo>
                  <a:lnTo>
                    <a:pt x="133350" y="127635"/>
                  </a:lnTo>
                  <a:lnTo>
                    <a:pt x="0" y="1905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076514" y="2975046"/>
            <a:ext cx="539688" cy="561356"/>
            <a:chOff x="1027560" y="1988818"/>
            <a:chExt cx="545969" cy="678181"/>
          </a:xfrm>
        </p:grpSpPr>
        <p:sp>
          <p:nvSpPr>
            <p:cNvPr id="261" name="Cube 260"/>
            <p:cNvSpPr/>
            <p:nvPr/>
          </p:nvSpPr>
          <p:spPr>
            <a:xfrm flipH="1">
              <a:off x="1027560" y="1988818"/>
              <a:ext cx="545969" cy="67818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2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71574" y="2133601"/>
              <a:ext cx="401955" cy="529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3" name="Rectangle 83"/>
            <p:cNvSpPr/>
            <p:nvPr/>
          </p:nvSpPr>
          <p:spPr>
            <a:xfrm>
              <a:off x="1028484" y="2005964"/>
              <a:ext cx="125948" cy="65341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48" h="653415">
                  <a:moveTo>
                    <a:pt x="1905" y="0"/>
                  </a:moveTo>
                  <a:lnTo>
                    <a:pt x="124043" y="121920"/>
                  </a:lnTo>
                  <a:lnTo>
                    <a:pt x="125948" y="653415"/>
                  </a:lnTo>
                  <a:lnTo>
                    <a:pt x="0" y="527685"/>
                  </a:lnTo>
                  <a:lnTo>
                    <a:pt x="190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83"/>
            <p:cNvSpPr/>
            <p:nvPr/>
          </p:nvSpPr>
          <p:spPr>
            <a:xfrm>
              <a:off x="1037545" y="1988820"/>
              <a:ext cx="520283" cy="12763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  <a:gd name="connsiteX0" fmla="*/ 1905 w 305018"/>
                <a:gd name="connsiteY0" fmla="*/ 0 h 527685"/>
                <a:gd name="connsiteX1" fmla="*/ 124043 w 305018"/>
                <a:gd name="connsiteY1" fmla="*/ 121920 h 527685"/>
                <a:gd name="connsiteX2" fmla="*/ 305018 w 305018"/>
                <a:gd name="connsiteY2" fmla="*/ 358140 h 527685"/>
                <a:gd name="connsiteX3" fmla="*/ 0 w 305018"/>
                <a:gd name="connsiteY3" fmla="*/ 527685 h 527685"/>
                <a:gd name="connsiteX4" fmla="*/ 1905 w 305018"/>
                <a:gd name="connsiteY4" fmla="*/ 0 h 527685"/>
                <a:gd name="connsiteX0" fmla="*/ 62865 w 365978"/>
                <a:gd name="connsiteY0" fmla="*/ 0 h 360045"/>
                <a:gd name="connsiteX1" fmla="*/ 185003 w 365978"/>
                <a:gd name="connsiteY1" fmla="*/ 121920 h 360045"/>
                <a:gd name="connsiteX2" fmla="*/ 365978 w 365978"/>
                <a:gd name="connsiteY2" fmla="*/ 358140 h 360045"/>
                <a:gd name="connsiteX3" fmla="*/ 0 w 365978"/>
                <a:gd name="connsiteY3" fmla="*/ 360045 h 360045"/>
                <a:gd name="connsiteX4" fmla="*/ 62865 w 365978"/>
                <a:gd name="connsiteY4" fmla="*/ 0 h 360045"/>
                <a:gd name="connsiteX0" fmla="*/ 0 w 489803"/>
                <a:gd name="connsiteY0" fmla="*/ 123825 h 238125"/>
                <a:gd name="connsiteX1" fmla="*/ 308828 w 489803"/>
                <a:gd name="connsiteY1" fmla="*/ 0 h 238125"/>
                <a:gd name="connsiteX2" fmla="*/ 489803 w 489803"/>
                <a:gd name="connsiteY2" fmla="*/ 236220 h 238125"/>
                <a:gd name="connsiteX3" fmla="*/ 123825 w 489803"/>
                <a:gd name="connsiteY3" fmla="*/ 238125 h 238125"/>
                <a:gd name="connsiteX4" fmla="*/ 0 w 489803"/>
                <a:gd name="connsiteY4" fmla="*/ 123825 h 238125"/>
                <a:gd name="connsiteX0" fmla="*/ 0 w 489803"/>
                <a:gd name="connsiteY0" fmla="*/ 15240 h 129540"/>
                <a:gd name="connsiteX1" fmla="*/ 331688 w 489803"/>
                <a:gd name="connsiteY1" fmla="*/ 0 h 129540"/>
                <a:gd name="connsiteX2" fmla="*/ 489803 w 489803"/>
                <a:gd name="connsiteY2" fmla="*/ 127635 h 129540"/>
                <a:gd name="connsiteX3" fmla="*/ 123825 w 489803"/>
                <a:gd name="connsiteY3" fmla="*/ 129540 h 129540"/>
                <a:gd name="connsiteX4" fmla="*/ 0 w 489803"/>
                <a:gd name="connsiteY4" fmla="*/ 15240 h 129540"/>
                <a:gd name="connsiteX0" fmla="*/ 0 w 489803"/>
                <a:gd name="connsiteY0" fmla="*/ 1905 h 116205"/>
                <a:gd name="connsiteX1" fmla="*/ 385028 w 489803"/>
                <a:gd name="connsiteY1" fmla="*/ 0 h 116205"/>
                <a:gd name="connsiteX2" fmla="*/ 489803 w 489803"/>
                <a:gd name="connsiteY2" fmla="*/ 114300 h 116205"/>
                <a:gd name="connsiteX3" fmla="*/ 123825 w 489803"/>
                <a:gd name="connsiteY3" fmla="*/ 116205 h 116205"/>
                <a:gd name="connsiteX4" fmla="*/ 0 w 489803"/>
                <a:gd name="connsiteY4" fmla="*/ 1905 h 116205"/>
                <a:gd name="connsiteX0" fmla="*/ 0 w 505043"/>
                <a:gd name="connsiteY0" fmla="*/ 0 h 121920"/>
                <a:gd name="connsiteX1" fmla="*/ 400268 w 505043"/>
                <a:gd name="connsiteY1" fmla="*/ 5715 h 121920"/>
                <a:gd name="connsiteX2" fmla="*/ 505043 w 505043"/>
                <a:gd name="connsiteY2" fmla="*/ 120015 h 121920"/>
                <a:gd name="connsiteX3" fmla="*/ 139065 w 505043"/>
                <a:gd name="connsiteY3" fmla="*/ 121920 h 121920"/>
                <a:gd name="connsiteX4" fmla="*/ 0 w 505043"/>
                <a:gd name="connsiteY4" fmla="*/ 0 h 121920"/>
                <a:gd name="connsiteX0" fmla="*/ 0 w 505043"/>
                <a:gd name="connsiteY0" fmla="*/ 1905 h 123825"/>
                <a:gd name="connsiteX1" fmla="*/ 404078 w 505043"/>
                <a:gd name="connsiteY1" fmla="*/ 0 h 123825"/>
                <a:gd name="connsiteX2" fmla="*/ 505043 w 505043"/>
                <a:gd name="connsiteY2" fmla="*/ 121920 h 123825"/>
                <a:gd name="connsiteX3" fmla="*/ 139065 w 505043"/>
                <a:gd name="connsiteY3" fmla="*/ 123825 h 123825"/>
                <a:gd name="connsiteX4" fmla="*/ 0 w 505043"/>
                <a:gd name="connsiteY4" fmla="*/ 1905 h 123825"/>
                <a:gd name="connsiteX0" fmla="*/ 0 w 514568"/>
                <a:gd name="connsiteY0" fmla="*/ 1905 h 123825"/>
                <a:gd name="connsiteX1" fmla="*/ 404078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3825"/>
                <a:gd name="connsiteX1" fmla="*/ 398363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1920"/>
                <a:gd name="connsiteX1" fmla="*/ 398363 w 514568"/>
                <a:gd name="connsiteY1" fmla="*/ 0 h 121920"/>
                <a:gd name="connsiteX2" fmla="*/ 514568 w 514568"/>
                <a:gd name="connsiteY2" fmla="*/ 121920 h 121920"/>
                <a:gd name="connsiteX3" fmla="*/ 129540 w 514568"/>
                <a:gd name="connsiteY3" fmla="*/ 121920 h 121920"/>
                <a:gd name="connsiteX4" fmla="*/ 0 w 514568"/>
                <a:gd name="connsiteY4" fmla="*/ 1905 h 121920"/>
                <a:gd name="connsiteX0" fmla="*/ 0 w 520283"/>
                <a:gd name="connsiteY0" fmla="*/ 1905 h 125730"/>
                <a:gd name="connsiteX1" fmla="*/ 398363 w 520283"/>
                <a:gd name="connsiteY1" fmla="*/ 0 h 125730"/>
                <a:gd name="connsiteX2" fmla="*/ 520283 w 520283"/>
                <a:gd name="connsiteY2" fmla="*/ 125730 h 125730"/>
                <a:gd name="connsiteX3" fmla="*/ 129540 w 520283"/>
                <a:gd name="connsiteY3" fmla="*/ 121920 h 125730"/>
                <a:gd name="connsiteX4" fmla="*/ 0 w 520283"/>
                <a:gd name="connsiteY4" fmla="*/ 1905 h 125730"/>
                <a:gd name="connsiteX0" fmla="*/ 0 w 520283"/>
                <a:gd name="connsiteY0" fmla="*/ 1905 h 127635"/>
                <a:gd name="connsiteX1" fmla="*/ 398363 w 520283"/>
                <a:gd name="connsiteY1" fmla="*/ 0 h 127635"/>
                <a:gd name="connsiteX2" fmla="*/ 520283 w 520283"/>
                <a:gd name="connsiteY2" fmla="*/ 125730 h 127635"/>
                <a:gd name="connsiteX3" fmla="*/ 133350 w 520283"/>
                <a:gd name="connsiteY3" fmla="*/ 127635 h 127635"/>
                <a:gd name="connsiteX4" fmla="*/ 0 w 520283"/>
                <a:gd name="connsiteY4" fmla="*/ 1905 h 1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283" h="127635">
                  <a:moveTo>
                    <a:pt x="0" y="1905"/>
                  </a:moveTo>
                  <a:lnTo>
                    <a:pt x="398363" y="0"/>
                  </a:lnTo>
                  <a:lnTo>
                    <a:pt x="520283" y="125730"/>
                  </a:lnTo>
                  <a:lnTo>
                    <a:pt x="133350" y="127635"/>
                  </a:lnTo>
                  <a:lnTo>
                    <a:pt x="0" y="1905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943125" y="2985906"/>
            <a:ext cx="539688" cy="561356"/>
            <a:chOff x="1027560" y="1988818"/>
            <a:chExt cx="545969" cy="678181"/>
          </a:xfrm>
        </p:grpSpPr>
        <p:sp>
          <p:nvSpPr>
            <p:cNvPr id="257" name="Cube 256"/>
            <p:cNvSpPr/>
            <p:nvPr/>
          </p:nvSpPr>
          <p:spPr>
            <a:xfrm flipH="1">
              <a:off x="1027560" y="1988818"/>
              <a:ext cx="545969" cy="67818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8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71574" y="2133601"/>
              <a:ext cx="401955" cy="529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9" name="Rectangle 83"/>
            <p:cNvSpPr/>
            <p:nvPr/>
          </p:nvSpPr>
          <p:spPr>
            <a:xfrm>
              <a:off x="1028484" y="2005964"/>
              <a:ext cx="125948" cy="65341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48" h="653415">
                  <a:moveTo>
                    <a:pt x="1905" y="0"/>
                  </a:moveTo>
                  <a:lnTo>
                    <a:pt x="124043" y="121920"/>
                  </a:lnTo>
                  <a:lnTo>
                    <a:pt x="125948" y="653415"/>
                  </a:lnTo>
                  <a:lnTo>
                    <a:pt x="0" y="527685"/>
                  </a:lnTo>
                  <a:lnTo>
                    <a:pt x="190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83"/>
            <p:cNvSpPr/>
            <p:nvPr/>
          </p:nvSpPr>
          <p:spPr>
            <a:xfrm>
              <a:off x="1037545" y="1988820"/>
              <a:ext cx="520283" cy="12763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  <a:gd name="connsiteX0" fmla="*/ 1905 w 305018"/>
                <a:gd name="connsiteY0" fmla="*/ 0 h 527685"/>
                <a:gd name="connsiteX1" fmla="*/ 124043 w 305018"/>
                <a:gd name="connsiteY1" fmla="*/ 121920 h 527685"/>
                <a:gd name="connsiteX2" fmla="*/ 305018 w 305018"/>
                <a:gd name="connsiteY2" fmla="*/ 358140 h 527685"/>
                <a:gd name="connsiteX3" fmla="*/ 0 w 305018"/>
                <a:gd name="connsiteY3" fmla="*/ 527685 h 527685"/>
                <a:gd name="connsiteX4" fmla="*/ 1905 w 305018"/>
                <a:gd name="connsiteY4" fmla="*/ 0 h 527685"/>
                <a:gd name="connsiteX0" fmla="*/ 62865 w 365978"/>
                <a:gd name="connsiteY0" fmla="*/ 0 h 360045"/>
                <a:gd name="connsiteX1" fmla="*/ 185003 w 365978"/>
                <a:gd name="connsiteY1" fmla="*/ 121920 h 360045"/>
                <a:gd name="connsiteX2" fmla="*/ 365978 w 365978"/>
                <a:gd name="connsiteY2" fmla="*/ 358140 h 360045"/>
                <a:gd name="connsiteX3" fmla="*/ 0 w 365978"/>
                <a:gd name="connsiteY3" fmla="*/ 360045 h 360045"/>
                <a:gd name="connsiteX4" fmla="*/ 62865 w 365978"/>
                <a:gd name="connsiteY4" fmla="*/ 0 h 360045"/>
                <a:gd name="connsiteX0" fmla="*/ 0 w 489803"/>
                <a:gd name="connsiteY0" fmla="*/ 123825 h 238125"/>
                <a:gd name="connsiteX1" fmla="*/ 308828 w 489803"/>
                <a:gd name="connsiteY1" fmla="*/ 0 h 238125"/>
                <a:gd name="connsiteX2" fmla="*/ 489803 w 489803"/>
                <a:gd name="connsiteY2" fmla="*/ 236220 h 238125"/>
                <a:gd name="connsiteX3" fmla="*/ 123825 w 489803"/>
                <a:gd name="connsiteY3" fmla="*/ 238125 h 238125"/>
                <a:gd name="connsiteX4" fmla="*/ 0 w 489803"/>
                <a:gd name="connsiteY4" fmla="*/ 123825 h 238125"/>
                <a:gd name="connsiteX0" fmla="*/ 0 w 489803"/>
                <a:gd name="connsiteY0" fmla="*/ 15240 h 129540"/>
                <a:gd name="connsiteX1" fmla="*/ 331688 w 489803"/>
                <a:gd name="connsiteY1" fmla="*/ 0 h 129540"/>
                <a:gd name="connsiteX2" fmla="*/ 489803 w 489803"/>
                <a:gd name="connsiteY2" fmla="*/ 127635 h 129540"/>
                <a:gd name="connsiteX3" fmla="*/ 123825 w 489803"/>
                <a:gd name="connsiteY3" fmla="*/ 129540 h 129540"/>
                <a:gd name="connsiteX4" fmla="*/ 0 w 489803"/>
                <a:gd name="connsiteY4" fmla="*/ 15240 h 129540"/>
                <a:gd name="connsiteX0" fmla="*/ 0 w 489803"/>
                <a:gd name="connsiteY0" fmla="*/ 1905 h 116205"/>
                <a:gd name="connsiteX1" fmla="*/ 385028 w 489803"/>
                <a:gd name="connsiteY1" fmla="*/ 0 h 116205"/>
                <a:gd name="connsiteX2" fmla="*/ 489803 w 489803"/>
                <a:gd name="connsiteY2" fmla="*/ 114300 h 116205"/>
                <a:gd name="connsiteX3" fmla="*/ 123825 w 489803"/>
                <a:gd name="connsiteY3" fmla="*/ 116205 h 116205"/>
                <a:gd name="connsiteX4" fmla="*/ 0 w 489803"/>
                <a:gd name="connsiteY4" fmla="*/ 1905 h 116205"/>
                <a:gd name="connsiteX0" fmla="*/ 0 w 505043"/>
                <a:gd name="connsiteY0" fmla="*/ 0 h 121920"/>
                <a:gd name="connsiteX1" fmla="*/ 400268 w 505043"/>
                <a:gd name="connsiteY1" fmla="*/ 5715 h 121920"/>
                <a:gd name="connsiteX2" fmla="*/ 505043 w 505043"/>
                <a:gd name="connsiteY2" fmla="*/ 120015 h 121920"/>
                <a:gd name="connsiteX3" fmla="*/ 139065 w 505043"/>
                <a:gd name="connsiteY3" fmla="*/ 121920 h 121920"/>
                <a:gd name="connsiteX4" fmla="*/ 0 w 505043"/>
                <a:gd name="connsiteY4" fmla="*/ 0 h 121920"/>
                <a:gd name="connsiteX0" fmla="*/ 0 w 505043"/>
                <a:gd name="connsiteY0" fmla="*/ 1905 h 123825"/>
                <a:gd name="connsiteX1" fmla="*/ 404078 w 505043"/>
                <a:gd name="connsiteY1" fmla="*/ 0 h 123825"/>
                <a:gd name="connsiteX2" fmla="*/ 505043 w 505043"/>
                <a:gd name="connsiteY2" fmla="*/ 121920 h 123825"/>
                <a:gd name="connsiteX3" fmla="*/ 139065 w 505043"/>
                <a:gd name="connsiteY3" fmla="*/ 123825 h 123825"/>
                <a:gd name="connsiteX4" fmla="*/ 0 w 505043"/>
                <a:gd name="connsiteY4" fmla="*/ 1905 h 123825"/>
                <a:gd name="connsiteX0" fmla="*/ 0 w 514568"/>
                <a:gd name="connsiteY0" fmla="*/ 1905 h 123825"/>
                <a:gd name="connsiteX1" fmla="*/ 404078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3825"/>
                <a:gd name="connsiteX1" fmla="*/ 398363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1920"/>
                <a:gd name="connsiteX1" fmla="*/ 398363 w 514568"/>
                <a:gd name="connsiteY1" fmla="*/ 0 h 121920"/>
                <a:gd name="connsiteX2" fmla="*/ 514568 w 514568"/>
                <a:gd name="connsiteY2" fmla="*/ 121920 h 121920"/>
                <a:gd name="connsiteX3" fmla="*/ 129540 w 514568"/>
                <a:gd name="connsiteY3" fmla="*/ 121920 h 121920"/>
                <a:gd name="connsiteX4" fmla="*/ 0 w 514568"/>
                <a:gd name="connsiteY4" fmla="*/ 1905 h 121920"/>
                <a:gd name="connsiteX0" fmla="*/ 0 w 520283"/>
                <a:gd name="connsiteY0" fmla="*/ 1905 h 125730"/>
                <a:gd name="connsiteX1" fmla="*/ 398363 w 520283"/>
                <a:gd name="connsiteY1" fmla="*/ 0 h 125730"/>
                <a:gd name="connsiteX2" fmla="*/ 520283 w 520283"/>
                <a:gd name="connsiteY2" fmla="*/ 125730 h 125730"/>
                <a:gd name="connsiteX3" fmla="*/ 129540 w 520283"/>
                <a:gd name="connsiteY3" fmla="*/ 121920 h 125730"/>
                <a:gd name="connsiteX4" fmla="*/ 0 w 520283"/>
                <a:gd name="connsiteY4" fmla="*/ 1905 h 125730"/>
                <a:gd name="connsiteX0" fmla="*/ 0 w 520283"/>
                <a:gd name="connsiteY0" fmla="*/ 1905 h 127635"/>
                <a:gd name="connsiteX1" fmla="*/ 398363 w 520283"/>
                <a:gd name="connsiteY1" fmla="*/ 0 h 127635"/>
                <a:gd name="connsiteX2" fmla="*/ 520283 w 520283"/>
                <a:gd name="connsiteY2" fmla="*/ 125730 h 127635"/>
                <a:gd name="connsiteX3" fmla="*/ 133350 w 520283"/>
                <a:gd name="connsiteY3" fmla="*/ 127635 h 127635"/>
                <a:gd name="connsiteX4" fmla="*/ 0 w 520283"/>
                <a:gd name="connsiteY4" fmla="*/ 1905 h 1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283" h="127635">
                  <a:moveTo>
                    <a:pt x="0" y="1905"/>
                  </a:moveTo>
                  <a:lnTo>
                    <a:pt x="398363" y="0"/>
                  </a:lnTo>
                  <a:lnTo>
                    <a:pt x="520283" y="125730"/>
                  </a:lnTo>
                  <a:lnTo>
                    <a:pt x="133350" y="127635"/>
                  </a:lnTo>
                  <a:lnTo>
                    <a:pt x="0" y="1905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5563897" y="2994670"/>
            <a:ext cx="539688" cy="561356"/>
            <a:chOff x="1027560" y="1988818"/>
            <a:chExt cx="545969" cy="678181"/>
          </a:xfrm>
        </p:grpSpPr>
        <p:sp>
          <p:nvSpPr>
            <p:cNvPr id="253" name="Cube 252"/>
            <p:cNvSpPr/>
            <p:nvPr/>
          </p:nvSpPr>
          <p:spPr>
            <a:xfrm flipH="1">
              <a:off x="1027560" y="1988818"/>
              <a:ext cx="545969" cy="67818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71574" y="2133601"/>
              <a:ext cx="401955" cy="529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5" name="Rectangle 83"/>
            <p:cNvSpPr/>
            <p:nvPr/>
          </p:nvSpPr>
          <p:spPr>
            <a:xfrm>
              <a:off x="1028484" y="2005964"/>
              <a:ext cx="125948" cy="65341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48" h="653415">
                  <a:moveTo>
                    <a:pt x="1905" y="0"/>
                  </a:moveTo>
                  <a:lnTo>
                    <a:pt x="124043" y="121920"/>
                  </a:lnTo>
                  <a:lnTo>
                    <a:pt x="125948" y="653415"/>
                  </a:lnTo>
                  <a:lnTo>
                    <a:pt x="0" y="527685"/>
                  </a:lnTo>
                  <a:lnTo>
                    <a:pt x="190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83"/>
            <p:cNvSpPr/>
            <p:nvPr/>
          </p:nvSpPr>
          <p:spPr>
            <a:xfrm>
              <a:off x="1037545" y="1988820"/>
              <a:ext cx="520283" cy="12763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  <a:gd name="connsiteX0" fmla="*/ 1905 w 305018"/>
                <a:gd name="connsiteY0" fmla="*/ 0 h 527685"/>
                <a:gd name="connsiteX1" fmla="*/ 124043 w 305018"/>
                <a:gd name="connsiteY1" fmla="*/ 121920 h 527685"/>
                <a:gd name="connsiteX2" fmla="*/ 305018 w 305018"/>
                <a:gd name="connsiteY2" fmla="*/ 358140 h 527685"/>
                <a:gd name="connsiteX3" fmla="*/ 0 w 305018"/>
                <a:gd name="connsiteY3" fmla="*/ 527685 h 527685"/>
                <a:gd name="connsiteX4" fmla="*/ 1905 w 305018"/>
                <a:gd name="connsiteY4" fmla="*/ 0 h 527685"/>
                <a:gd name="connsiteX0" fmla="*/ 62865 w 365978"/>
                <a:gd name="connsiteY0" fmla="*/ 0 h 360045"/>
                <a:gd name="connsiteX1" fmla="*/ 185003 w 365978"/>
                <a:gd name="connsiteY1" fmla="*/ 121920 h 360045"/>
                <a:gd name="connsiteX2" fmla="*/ 365978 w 365978"/>
                <a:gd name="connsiteY2" fmla="*/ 358140 h 360045"/>
                <a:gd name="connsiteX3" fmla="*/ 0 w 365978"/>
                <a:gd name="connsiteY3" fmla="*/ 360045 h 360045"/>
                <a:gd name="connsiteX4" fmla="*/ 62865 w 365978"/>
                <a:gd name="connsiteY4" fmla="*/ 0 h 360045"/>
                <a:gd name="connsiteX0" fmla="*/ 0 w 489803"/>
                <a:gd name="connsiteY0" fmla="*/ 123825 h 238125"/>
                <a:gd name="connsiteX1" fmla="*/ 308828 w 489803"/>
                <a:gd name="connsiteY1" fmla="*/ 0 h 238125"/>
                <a:gd name="connsiteX2" fmla="*/ 489803 w 489803"/>
                <a:gd name="connsiteY2" fmla="*/ 236220 h 238125"/>
                <a:gd name="connsiteX3" fmla="*/ 123825 w 489803"/>
                <a:gd name="connsiteY3" fmla="*/ 238125 h 238125"/>
                <a:gd name="connsiteX4" fmla="*/ 0 w 489803"/>
                <a:gd name="connsiteY4" fmla="*/ 123825 h 238125"/>
                <a:gd name="connsiteX0" fmla="*/ 0 w 489803"/>
                <a:gd name="connsiteY0" fmla="*/ 15240 h 129540"/>
                <a:gd name="connsiteX1" fmla="*/ 331688 w 489803"/>
                <a:gd name="connsiteY1" fmla="*/ 0 h 129540"/>
                <a:gd name="connsiteX2" fmla="*/ 489803 w 489803"/>
                <a:gd name="connsiteY2" fmla="*/ 127635 h 129540"/>
                <a:gd name="connsiteX3" fmla="*/ 123825 w 489803"/>
                <a:gd name="connsiteY3" fmla="*/ 129540 h 129540"/>
                <a:gd name="connsiteX4" fmla="*/ 0 w 489803"/>
                <a:gd name="connsiteY4" fmla="*/ 15240 h 129540"/>
                <a:gd name="connsiteX0" fmla="*/ 0 w 489803"/>
                <a:gd name="connsiteY0" fmla="*/ 1905 h 116205"/>
                <a:gd name="connsiteX1" fmla="*/ 385028 w 489803"/>
                <a:gd name="connsiteY1" fmla="*/ 0 h 116205"/>
                <a:gd name="connsiteX2" fmla="*/ 489803 w 489803"/>
                <a:gd name="connsiteY2" fmla="*/ 114300 h 116205"/>
                <a:gd name="connsiteX3" fmla="*/ 123825 w 489803"/>
                <a:gd name="connsiteY3" fmla="*/ 116205 h 116205"/>
                <a:gd name="connsiteX4" fmla="*/ 0 w 489803"/>
                <a:gd name="connsiteY4" fmla="*/ 1905 h 116205"/>
                <a:gd name="connsiteX0" fmla="*/ 0 w 505043"/>
                <a:gd name="connsiteY0" fmla="*/ 0 h 121920"/>
                <a:gd name="connsiteX1" fmla="*/ 400268 w 505043"/>
                <a:gd name="connsiteY1" fmla="*/ 5715 h 121920"/>
                <a:gd name="connsiteX2" fmla="*/ 505043 w 505043"/>
                <a:gd name="connsiteY2" fmla="*/ 120015 h 121920"/>
                <a:gd name="connsiteX3" fmla="*/ 139065 w 505043"/>
                <a:gd name="connsiteY3" fmla="*/ 121920 h 121920"/>
                <a:gd name="connsiteX4" fmla="*/ 0 w 505043"/>
                <a:gd name="connsiteY4" fmla="*/ 0 h 121920"/>
                <a:gd name="connsiteX0" fmla="*/ 0 w 505043"/>
                <a:gd name="connsiteY0" fmla="*/ 1905 h 123825"/>
                <a:gd name="connsiteX1" fmla="*/ 404078 w 505043"/>
                <a:gd name="connsiteY1" fmla="*/ 0 h 123825"/>
                <a:gd name="connsiteX2" fmla="*/ 505043 w 505043"/>
                <a:gd name="connsiteY2" fmla="*/ 121920 h 123825"/>
                <a:gd name="connsiteX3" fmla="*/ 139065 w 505043"/>
                <a:gd name="connsiteY3" fmla="*/ 123825 h 123825"/>
                <a:gd name="connsiteX4" fmla="*/ 0 w 505043"/>
                <a:gd name="connsiteY4" fmla="*/ 1905 h 123825"/>
                <a:gd name="connsiteX0" fmla="*/ 0 w 514568"/>
                <a:gd name="connsiteY0" fmla="*/ 1905 h 123825"/>
                <a:gd name="connsiteX1" fmla="*/ 404078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3825"/>
                <a:gd name="connsiteX1" fmla="*/ 398363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1920"/>
                <a:gd name="connsiteX1" fmla="*/ 398363 w 514568"/>
                <a:gd name="connsiteY1" fmla="*/ 0 h 121920"/>
                <a:gd name="connsiteX2" fmla="*/ 514568 w 514568"/>
                <a:gd name="connsiteY2" fmla="*/ 121920 h 121920"/>
                <a:gd name="connsiteX3" fmla="*/ 129540 w 514568"/>
                <a:gd name="connsiteY3" fmla="*/ 121920 h 121920"/>
                <a:gd name="connsiteX4" fmla="*/ 0 w 514568"/>
                <a:gd name="connsiteY4" fmla="*/ 1905 h 121920"/>
                <a:gd name="connsiteX0" fmla="*/ 0 w 520283"/>
                <a:gd name="connsiteY0" fmla="*/ 1905 h 125730"/>
                <a:gd name="connsiteX1" fmla="*/ 398363 w 520283"/>
                <a:gd name="connsiteY1" fmla="*/ 0 h 125730"/>
                <a:gd name="connsiteX2" fmla="*/ 520283 w 520283"/>
                <a:gd name="connsiteY2" fmla="*/ 125730 h 125730"/>
                <a:gd name="connsiteX3" fmla="*/ 129540 w 520283"/>
                <a:gd name="connsiteY3" fmla="*/ 121920 h 125730"/>
                <a:gd name="connsiteX4" fmla="*/ 0 w 520283"/>
                <a:gd name="connsiteY4" fmla="*/ 1905 h 125730"/>
                <a:gd name="connsiteX0" fmla="*/ 0 w 520283"/>
                <a:gd name="connsiteY0" fmla="*/ 1905 h 127635"/>
                <a:gd name="connsiteX1" fmla="*/ 398363 w 520283"/>
                <a:gd name="connsiteY1" fmla="*/ 0 h 127635"/>
                <a:gd name="connsiteX2" fmla="*/ 520283 w 520283"/>
                <a:gd name="connsiteY2" fmla="*/ 125730 h 127635"/>
                <a:gd name="connsiteX3" fmla="*/ 133350 w 520283"/>
                <a:gd name="connsiteY3" fmla="*/ 127635 h 127635"/>
                <a:gd name="connsiteX4" fmla="*/ 0 w 520283"/>
                <a:gd name="connsiteY4" fmla="*/ 1905 h 1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283" h="127635">
                  <a:moveTo>
                    <a:pt x="0" y="1905"/>
                  </a:moveTo>
                  <a:lnTo>
                    <a:pt x="398363" y="0"/>
                  </a:lnTo>
                  <a:lnTo>
                    <a:pt x="520283" y="125730"/>
                  </a:lnTo>
                  <a:lnTo>
                    <a:pt x="133350" y="127635"/>
                  </a:lnTo>
                  <a:lnTo>
                    <a:pt x="0" y="1905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6380030" y="2994670"/>
            <a:ext cx="539688" cy="561356"/>
            <a:chOff x="1027560" y="1988818"/>
            <a:chExt cx="545969" cy="678181"/>
          </a:xfrm>
        </p:grpSpPr>
        <p:sp>
          <p:nvSpPr>
            <p:cNvPr id="249" name="Cube 248"/>
            <p:cNvSpPr/>
            <p:nvPr/>
          </p:nvSpPr>
          <p:spPr>
            <a:xfrm flipH="1">
              <a:off x="1027560" y="1988818"/>
              <a:ext cx="545969" cy="67818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0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71574" y="2133601"/>
              <a:ext cx="401955" cy="529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1" name="Rectangle 83"/>
            <p:cNvSpPr/>
            <p:nvPr/>
          </p:nvSpPr>
          <p:spPr>
            <a:xfrm>
              <a:off x="1028484" y="2005964"/>
              <a:ext cx="125948" cy="65341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48" h="653415">
                  <a:moveTo>
                    <a:pt x="1905" y="0"/>
                  </a:moveTo>
                  <a:lnTo>
                    <a:pt x="124043" y="121920"/>
                  </a:lnTo>
                  <a:lnTo>
                    <a:pt x="125948" y="653415"/>
                  </a:lnTo>
                  <a:lnTo>
                    <a:pt x="0" y="527685"/>
                  </a:lnTo>
                  <a:lnTo>
                    <a:pt x="190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83"/>
            <p:cNvSpPr/>
            <p:nvPr/>
          </p:nvSpPr>
          <p:spPr>
            <a:xfrm>
              <a:off x="1037545" y="1988820"/>
              <a:ext cx="520283" cy="12763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  <a:gd name="connsiteX0" fmla="*/ 1905 w 305018"/>
                <a:gd name="connsiteY0" fmla="*/ 0 h 527685"/>
                <a:gd name="connsiteX1" fmla="*/ 124043 w 305018"/>
                <a:gd name="connsiteY1" fmla="*/ 121920 h 527685"/>
                <a:gd name="connsiteX2" fmla="*/ 305018 w 305018"/>
                <a:gd name="connsiteY2" fmla="*/ 358140 h 527685"/>
                <a:gd name="connsiteX3" fmla="*/ 0 w 305018"/>
                <a:gd name="connsiteY3" fmla="*/ 527685 h 527685"/>
                <a:gd name="connsiteX4" fmla="*/ 1905 w 305018"/>
                <a:gd name="connsiteY4" fmla="*/ 0 h 527685"/>
                <a:gd name="connsiteX0" fmla="*/ 62865 w 365978"/>
                <a:gd name="connsiteY0" fmla="*/ 0 h 360045"/>
                <a:gd name="connsiteX1" fmla="*/ 185003 w 365978"/>
                <a:gd name="connsiteY1" fmla="*/ 121920 h 360045"/>
                <a:gd name="connsiteX2" fmla="*/ 365978 w 365978"/>
                <a:gd name="connsiteY2" fmla="*/ 358140 h 360045"/>
                <a:gd name="connsiteX3" fmla="*/ 0 w 365978"/>
                <a:gd name="connsiteY3" fmla="*/ 360045 h 360045"/>
                <a:gd name="connsiteX4" fmla="*/ 62865 w 365978"/>
                <a:gd name="connsiteY4" fmla="*/ 0 h 360045"/>
                <a:gd name="connsiteX0" fmla="*/ 0 w 489803"/>
                <a:gd name="connsiteY0" fmla="*/ 123825 h 238125"/>
                <a:gd name="connsiteX1" fmla="*/ 308828 w 489803"/>
                <a:gd name="connsiteY1" fmla="*/ 0 h 238125"/>
                <a:gd name="connsiteX2" fmla="*/ 489803 w 489803"/>
                <a:gd name="connsiteY2" fmla="*/ 236220 h 238125"/>
                <a:gd name="connsiteX3" fmla="*/ 123825 w 489803"/>
                <a:gd name="connsiteY3" fmla="*/ 238125 h 238125"/>
                <a:gd name="connsiteX4" fmla="*/ 0 w 489803"/>
                <a:gd name="connsiteY4" fmla="*/ 123825 h 238125"/>
                <a:gd name="connsiteX0" fmla="*/ 0 w 489803"/>
                <a:gd name="connsiteY0" fmla="*/ 15240 h 129540"/>
                <a:gd name="connsiteX1" fmla="*/ 331688 w 489803"/>
                <a:gd name="connsiteY1" fmla="*/ 0 h 129540"/>
                <a:gd name="connsiteX2" fmla="*/ 489803 w 489803"/>
                <a:gd name="connsiteY2" fmla="*/ 127635 h 129540"/>
                <a:gd name="connsiteX3" fmla="*/ 123825 w 489803"/>
                <a:gd name="connsiteY3" fmla="*/ 129540 h 129540"/>
                <a:gd name="connsiteX4" fmla="*/ 0 w 489803"/>
                <a:gd name="connsiteY4" fmla="*/ 15240 h 129540"/>
                <a:gd name="connsiteX0" fmla="*/ 0 w 489803"/>
                <a:gd name="connsiteY0" fmla="*/ 1905 h 116205"/>
                <a:gd name="connsiteX1" fmla="*/ 385028 w 489803"/>
                <a:gd name="connsiteY1" fmla="*/ 0 h 116205"/>
                <a:gd name="connsiteX2" fmla="*/ 489803 w 489803"/>
                <a:gd name="connsiteY2" fmla="*/ 114300 h 116205"/>
                <a:gd name="connsiteX3" fmla="*/ 123825 w 489803"/>
                <a:gd name="connsiteY3" fmla="*/ 116205 h 116205"/>
                <a:gd name="connsiteX4" fmla="*/ 0 w 489803"/>
                <a:gd name="connsiteY4" fmla="*/ 1905 h 116205"/>
                <a:gd name="connsiteX0" fmla="*/ 0 w 505043"/>
                <a:gd name="connsiteY0" fmla="*/ 0 h 121920"/>
                <a:gd name="connsiteX1" fmla="*/ 400268 w 505043"/>
                <a:gd name="connsiteY1" fmla="*/ 5715 h 121920"/>
                <a:gd name="connsiteX2" fmla="*/ 505043 w 505043"/>
                <a:gd name="connsiteY2" fmla="*/ 120015 h 121920"/>
                <a:gd name="connsiteX3" fmla="*/ 139065 w 505043"/>
                <a:gd name="connsiteY3" fmla="*/ 121920 h 121920"/>
                <a:gd name="connsiteX4" fmla="*/ 0 w 505043"/>
                <a:gd name="connsiteY4" fmla="*/ 0 h 121920"/>
                <a:gd name="connsiteX0" fmla="*/ 0 w 505043"/>
                <a:gd name="connsiteY0" fmla="*/ 1905 h 123825"/>
                <a:gd name="connsiteX1" fmla="*/ 404078 w 505043"/>
                <a:gd name="connsiteY1" fmla="*/ 0 h 123825"/>
                <a:gd name="connsiteX2" fmla="*/ 505043 w 505043"/>
                <a:gd name="connsiteY2" fmla="*/ 121920 h 123825"/>
                <a:gd name="connsiteX3" fmla="*/ 139065 w 505043"/>
                <a:gd name="connsiteY3" fmla="*/ 123825 h 123825"/>
                <a:gd name="connsiteX4" fmla="*/ 0 w 505043"/>
                <a:gd name="connsiteY4" fmla="*/ 1905 h 123825"/>
                <a:gd name="connsiteX0" fmla="*/ 0 w 514568"/>
                <a:gd name="connsiteY0" fmla="*/ 1905 h 123825"/>
                <a:gd name="connsiteX1" fmla="*/ 404078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3825"/>
                <a:gd name="connsiteX1" fmla="*/ 398363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1920"/>
                <a:gd name="connsiteX1" fmla="*/ 398363 w 514568"/>
                <a:gd name="connsiteY1" fmla="*/ 0 h 121920"/>
                <a:gd name="connsiteX2" fmla="*/ 514568 w 514568"/>
                <a:gd name="connsiteY2" fmla="*/ 121920 h 121920"/>
                <a:gd name="connsiteX3" fmla="*/ 129540 w 514568"/>
                <a:gd name="connsiteY3" fmla="*/ 121920 h 121920"/>
                <a:gd name="connsiteX4" fmla="*/ 0 w 514568"/>
                <a:gd name="connsiteY4" fmla="*/ 1905 h 121920"/>
                <a:gd name="connsiteX0" fmla="*/ 0 w 520283"/>
                <a:gd name="connsiteY0" fmla="*/ 1905 h 125730"/>
                <a:gd name="connsiteX1" fmla="*/ 398363 w 520283"/>
                <a:gd name="connsiteY1" fmla="*/ 0 h 125730"/>
                <a:gd name="connsiteX2" fmla="*/ 520283 w 520283"/>
                <a:gd name="connsiteY2" fmla="*/ 125730 h 125730"/>
                <a:gd name="connsiteX3" fmla="*/ 129540 w 520283"/>
                <a:gd name="connsiteY3" fmla="*/ 121920 h 125730"/>
                <a:gd name="connsiteX4" fmla="*/ 0 w 520283"/>
                <a:gd name="connsiteY4" fmla="*/ 1905 h 125730"/>
                <a:gd name="connsiteX0" fmla="*/ 0 w 520283"/>
                <a:gd name="connsiteY0" fmla="*/ 1905 h 127635"/>
                <a:gd name="connsiteX1" fmla="*/ 398363 w 520283"/>
                <a:gd name="connsiteY1" fmla="*/ 0 h 127635"/>
                <a:gd name="connsiteX2" fmla="*/ 520283 w 520283"/>
                <a:gd name="connsiteY2" fmla="*/ 125730 h 127635"/>
                <a:gd name="connsiteX3" fmla="*/ 133350 w 520283"/>
                <a:gd name="connsiteY3" fmla="*/ 127635 h 127635"/>
                <a:gd name="connsiteX4" fmla="*/ 0 w 520283"/>
                <a:gd name="connsiteY4" fmla="*/ 1905 h 1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283" h="127635">
                  <a:moveTo>
                    <a:pt x="0" y="1905"/>
                  </a:moveTo>
                  <a:lnTo>
                    <a:pt x="398363" y="0"/>
                  </a:lnTo>
                  <a:lnTo>
                    <a:pt x="520283" y="125730"/>
                  </a:lnTo>
                  <a:lnTo>
                    <a:pt x="133350" y="127635"/>
                  </a:lnTo>
                  <a:lnTo>
                    <a:pt x="0" y="1905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2929676" y="2971800"/>
            <a:ext cx="539688" cy="561356"/>
            <a:chOff x="1027560" y="1988818"/>
            <a:chExt cx="545969" cy="678181"/>
          </a:xfrm>
        </p:grpSpPr>
        <p:sp>
          <p:nvSpPr>
            <p:cNvPr id="245" name="Cube 244"/>
            <p:cNvSpPr/>
            <p:nvPr/>
          </p:nvSpPr>
          <p:spPr>
            <a:xfrm flipH="1">
              <a:off x="1027560" y="1988818"/>
              <a:ext cx="545969" cy="67818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71574" y="2133601"/>
              <a:ext cx="401955" cy="529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47" name="Rectangle 83"/>
            <p:cNvSpPr/>
            <p:nvPr/>
          </p:nvSpPr>
          <p:spPr>
            <a:xfrm>
              <a:off x="1028484" y="2005964"/>
              <a:ext cx="125948" cy="65341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48" h="653415">
                  <a:moveTo>
                    <a:pt x="1905" y="0"/>
                  </a:moveTo>
                  <a:lnTo>
                    <a:pt x="124043" y="121920"/>
                  </a:lnTo>
                  <a:lnTo>
                    <a:pt x="125948" y="653415"/>
                  </a:lnTo>
                  <a:lnTo>
                    <a:pt x="0" y="527685"/>
                  </a:lnTo>
                  <a:lnTo>
                    <a:pt x="190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83"/>
            <p:cNvSpPr/>
            <p:nvPr/>
          </p:nvSpPr>
          <p:spPr>
            <a:xfrm>
              <a:off x="1037545" y="1988820"/>
              <a:ext cx="520283" cy="12763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  <a:gd name="connsiteX0" fmla="*/ 1905 w 305018"/>
                <a:gd name="connsiteY0" fmla="*/ 0 h 527685"/>
                <a:gd name="connsiteX1" fmla="*/ 124043 w 305018"/>
                <a:gd name="connsiteY1" fmla="*/ 121920 h 527685"/>
                <a:gd name="connsiteX2" fmla="*/ 305018 w 305018"/>
                <a:gd name="connsiteY2" fmla="*/ 358140 h 527685"/>
                <a:gd name="connsiteX3" fmla="*/ 0 w 305018"/>
                <a:gd name="connsiteY3" fmla="*/ 527685 h 527685"/>
                <a:gd name="connsiteX4" fmla="*/ 1905 w 305018"/>
                <a:gd name="connsiteY4" fmla="*/ 0 h 527685"/>
                <a:gd name="connsiteX0" fmla="*/ 62865 w 365978"/>
                <a:gd name="connsiteY0" fmla="*/ 0 h 360045"/>
                <a:gd name="connsiteX1" fmla="*/ 185003 w 365978"/>
                <a:gd name="connsiteY1" fmla="*/ 121920 h 360045"/>
                <a:gd name="connsiteX2" fmla="*/ 365978 w 365978"/>
                <a:gd name="connsiteY2" fmla="*/ 358140 h 360045"/>
                <a:gd name="connsiteX3" fmla="*/ 0 w 365978"/>
                <a:gd name="connsiteY3" fmla="*/ 360045 h 360045"/>
                <a:gd name="connsiteX4" fmla="*/ 62865 w 365978"/>
                <a:gd name="connsiteY4" fmla="*/ 0 h 360045"/>
                <a:gd name="connsiteX0" fmla="*/ 0 w 489803"/>
                <a:gd name="connsiteY0" fmla="*/ 123825 h 238125"/>
                <a:gd name="connsiteX1" fmla="*/ 308828 w 489803"/>
                <a:gd name="connsiteY1" fmla="*/ 0 h 238125"/>
                <a:gd name="connsiteX2" fmla="*/ 489803 w 489803"/>
                <a:gd name="connsiteY2" fmla="*/ 236220 h 238125"/>
                <a:gd name="connsiteX3" fmla="*/ 123825 w 489803"/>
                <a:gd name="connsiteY3" fmla="*/ 238125 h 238125"/>
                <a:gd name="connsiteX4" fmla="*/ 0 w 489803"/>
                <a:gd name="connsiteY4" fmla="*/ 123825 h 238125"/>
                <a:gd name="connsiteX0" fmla="*/ 0 w 489803"/>
                <a:gd name="connsiteY0" fmla="*/ 15240 h 129540"/>
                <a:gd name="connsiteX1" fmla="*/ 331688 w 489803"/>
                <a:gd name="connsiteY1" fmla="*/ 0 h 129540"/>
                <a:gd name="connsiteX2" fmla="*/ 489803 w 489803"/>
                <a:gd name="connsiteY2" fmla="*/ 127635 h 129540"/>
                <a:gd name="connsiteX3" fmla="*/ 123825 w 489803"/>
                <a:gd name="connsiteY3" fmla="*/ 129540 h 129540"/>
                <a:gd name="connsiteX4" fmla="*/ 0 w 489803"/>
                <a:gd name="connsiteY4" fmla="*/ 15240 h 129540"/>
                <a:gd name="connsiteX0" fmla="*/ 0 w 489803"/>
                <a:gd name="connsiteY0" fmla="*/ 1905 h 116205"/>
                <a:gd name="connsiteX1" fmla="*/ 385028 w 489803"/>
                <a:gd name="connsiteY1" fmla="*/ 0 h 116205"/>
                <a:gd name="connsiteX2" fmla="*/ 489803 w 489803"/>
                <a:gd name="connsiteY2" fmla="*/ 114300 h 116205"/>
                <a:gd name="connsiteX3" fmla="*/ 123825 w 489803"/>
                <a:gd name="connsiteY3" fmla="*/ 116205 h 116205"/>
                <a:gd name="connsiteX4" fmla="*/ 0 w 489803"/>
                <a:gd name="connsiteY4" fmla="*/ 1905 h 116205"/>
                <a:gd name="connsiteX0" fmla="*/ 0 w 505043"/>
                <a:gd name="connsiteY0" fmla="*/ 0 h 121920"/>
                <a:gd name="connsiteX1" fmla="*/ 400268 w 505043"/>
                <a:gd name="connsiteY1" fmla="*/ 5715 h 121920"/>
                <a:gd name="connsiteX2" fmla="*/ 505043 w 505043"/>
                <a:gd name="connsiteY2" fmla="*/ 120015 h 121920"/>
                <a:gd name="connsiteX3" fmla="*/ 139065 w 505043"/>
                <a:gd name="connsiteY3" fmla="*/ 121920 h 121920"/>
                <a:gd name="connsiteX4" fmla="*/ 0 w 505043"/>
                <a:gd name="connsiteY4" fmla="*/ 0 h 121920"/>
                <a:gd name="connsiteX0" fmla="*/ 0 w 505043"/>
                <a:gd name="connsiteY0" fmla="*/ 1905 h 123825"/>
                <a:gd name="connsiteX1" fmla="*/ 404078 w 505043"/>
                <a:gd name="connsiteY1" fmla="*/ 0 h 123825"/>
                <a:gd name="connsiteX2" fmla="*/ 505043 w 505043"/>
                <a:gd name="connsiteY2" fmla="*/ 121920 h 123825"/>
                <a:gd name="connsiteX3" fmla="*/ 139065 w 505043"/>
                <a:gd name="connsiteY3" fmla="*/ 123825 h 123825"/>
                <a:gd name="connsiteX4" fmla="*/ 0 w 505043"/>
                <a:gd name="connsiteY4" fmla="*/ 1905 h 123825"/>
                <a:gd name="connsiteX0" fmla="*/ 0 w 514568"/>
                <a:gd name="connsiteY0" fmla="*/ 1905 h 123825"/>
                <a:gd name="connsiteX1" fmla="*/ 404078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3825"/>
                <a:gd name="connsiteX1" fmla="*/ 398363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1920"/>
                <a:gd name="connsiteX1" fmla="*/ 398363 w 514568"/>
                <a:gd name="connsiteY1" fmla="*/ 0 h 121920"/>
                <a:gd name="connsiteX2" fmla="*/ 514568 w 514568"/>
                <a:gd name="connsiteY2" fmla="*/ 121920 h 121920"/>
                <a:gd name="connsiteX3" fmla="*/ 129540 w 514568"/>
                <a:gd name="connsiteY3" fmla="*/ 121920 h 121920"/>
                <a:gd name="connsiteX4" fmla="*/ 0 w 514568"/>
                <a:gd name="connsiteY4" fmla="*/ 1905 h 121920"/>
                <a:gd name="connsiteX0" fmla="*/ 0 w 520283"/>
                <a:gd name="connsiteY0" fmla="*/ 1905 h 125730"/>
                <a:gd name="connsiteX1" fmla="*/ 398363 w 520283"/>
                <a:gd name="connsiteY1" fmla="*/ 0 h 125730"/>
                <a:gd name="connsiteX2" fmla="*/ 520283 w 520283"/>
                <a:gd name="connsiteY2" fmla="*/ 125730 h 125730"/>
                <a:gd name="connsiteX3" fmla="*/ 129540 w 520283"/>
                <a:gd name="connsiteY3" fmla="*/ 121920 h 125730"/>
                <a:gd name="connsiteX4" fmla="*/ 0 w 520283"/>
                <a:gd name="connsiteY4" fmla="*/ 1905 h 125730"/>
                <a:gd name="connsiteX0" fmla="*/ 0 w 520283"/>
                <a:gd name="connsiteY0" fmla="*/ 1905 h 127635"/>
                <a:gd name="connsiteX1" fmla="*/ 398363 w 520283"/>
                <a:gd name="connsiteY1" fmla="*/ 0 h 127635"/>
                <a:gd name="connsiteX2" fmla="*/ 520283 w 520283"/>
                <a:gd name="connsiteY2" fmla="*/ 125730 h 127635"/>
                <a:gd name="connsiteX3" fmla="*/ 133350 w 520283"/>
                <a:gd name="connsiteY3" fmla="*/ 127635 h 127635"/>
                <a:gd name="connsiteX4" fmla="*/ 0 w 520283"/>
                <a:gd name="connsiteY4" fmla="*/ 1905 h 1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283" h="127635">
                  <a:moveTo>
                    <a:pt x="0" y="1905"/>
                  </a:moveTo>
                  <a:lnTo>
                    <a:pt x="398363" y="0"/>
                  </a:lnTo>
                  <a:lnTo>
                    <a:pt x="520283" y="125730"/>
                  </a:lnTo>
                  <a:lnTo>
                    <a:pt x="133350" y="127635"/>
                  </a:lnTo>
                  <a:lnTo>
                    <a:pt x="0" y="1905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409997" y="4994362"/>
            <a:ext cx="1073330" cy="415838"/>
            <a:chOff x="457200" y="4457617"/>
            <a:chExt cx="1085821" cy="427364"/>
          </a:xfrm>
        </p:grpSpPr>
        <p:cxnSp>
          <p:nvCxnSpPr>
            <p:cNvPr id="236" name="Straight Connector 235"/>
            <p:cNvCxnSpPr/>
            <p:nvPr/>
          </p:nvCxnSpPr>
          <p:spPr>
            <a:xfrm flipV="1">
              <a:off x="457200" y="4457617"/>
              <a:ext cx="530025" cy="419183"/>
            </a:xfrm>
            <a:prstGeom prst="line">
              <a:avLst/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 flipV="1">
              <a:off x="609600" y="4457617"/>
              <a:ext cx="377625" cy="419183"/>
            </a:xfrm>
            <a:prstGeom prst="line">
              <a:avLst/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 flipV="1">
              <a:off x="762000" y="4457617"/>
              <a:ext cx="225225" cy="419183"/>
            </a:xfrm>
            <a:prstGeom prst="line">
              <a:avLst/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 flipV="1">
              <a:off x="914400" y="4457617"/>
              <a:ext cx="72825" cy="419183"/>
            </a:xfrm>
            <a:prstGeom prst="line">
              <a:avLst/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0" name="Group 239"/>
            <p:cNvGrpSpPr/>
            <p:nvPr/>
          </p:nvGrpSpPr>
          <p:grpSpPr>
            <a:xfrm flipH="1">
              <a:off x="1012996" y="4465798"/>
              <a:ext cx="530025" cy="419183"/>
              <a:chOff x="609600" y="4610017"/>
              <a:chExt cx="530025" cy="419183"/>
            </a:xfrm>
          </p:grpSpPr>
          <p:cxnSp>
            <p:nvCxnSpPr>
              <p:cNvPr id="241" name="Straight Connector 240"/>
              <p:cNvCxnSpPr/>
              <p:nvPr/>
            </p:nvCxnSpPr>
            <p:spPr>
              <a:xfrm flipV="1">
                <a:off x="609600" y="4610017"/>
                <a:ext cx="530025" cy="419183"/>
              </a:xfrm>
              <a:prstGeom prst="line">
                <a:avLst/>
              </a:prstGeom>
              <a:ln w="190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 flipV="1">
                <a:off x="762000" y="4610017"/>
                <a:ext cx="377625" cy="419183"/>
              </a:xfrm>
              <a:prstGeom prst="line">
                <a:avLst/>
              </a:prstGeom>
              <a:ln w="190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 flipV="1">
                <a:off x="914400" y="4610017"/>
                <a:ext cx="225225" cy="419183"/>
              </a:xfrm>
              <a:prstGeom prst="line">
                <a:avLst/>
              </a:prstGeom>
              <a:ln w="190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 flipV="1">
                <a:off x="1066800" y="4610017"/>
                <a:ext cx="72825" cy="419183"/>
              </a:xfrm>
              <a:prstGeom prst="line">
                <a:avLst/>
              </a:prstGeom>
              <a:ln w="190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4" name="Group 63"/>
          <p:cNvGrpSpPr/>
          <p:nvPr/>
        </p:nvGrpSpPr>
        <p:grpSpPr>
          <a:xfrm>
            <a:off x="4803814" y="4994362"/>
            <a:ext cx="1073330" cy="415838"/>
            <a:chOff x="457200" y="4457617"/>
            <a:chExt cx="1085821" cy="427364"/>
          </a:xfrm>
        </p:grpSpPr>
        <p:cxnSp>
          <p:nvCxnSpPr>
            <p:cNvPr id="227" name="Straight Connector 226"/>
            <p:cNvCxnSpPr/>
            <p:nvPr/>
          </p:nvCxnSpPr>
          <p:spPr>
            <a:xfrm flipV="1">
              <a:off x="457200" y="4457617"/>
              <a:ext cx="530025" cy="419183"/>
            </a:xfrm>
            <a:prstGeom prst="line">
              <a:avLst/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 flipV="1">
              <a:off x="609600" y="4457617"/>
              <a:ext cx="377625" cy="419183"/>
            </a:xfrm>
            <a:prstGeom prst="line">
              <a:avLst/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 flipV="1">
              <a:off x="762000" y="4457617"/>
              <a:ext cx="225225" cy="419183"/>
            </a:xfrm>
            <a:prstGeom prst="line">
              <a:avLst/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 flipV="1">
              <a:off x="914400" y="4457617"/>
              <a:ext cx="72825" cy="419183"/>
            </a:xfrm>
            <a:prstGeom prst="line">
              <a:avLst/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1" name="Group 230"/>
            <p:cNvGrpSpPr/>
            <p:nvPr/>
          </p:nvGrpSpPr>
          <p:grpSpPr>
            <a:xfrm flipH="1">
              <a:off x="1012996" y="4465798"/>
              <a:ext cx="530025" cy="419183"/>
              <a:chOff x="609600" y="4610017"/>
              <a:chExt cx="530025" cy="419183"/>
            </a:xfrm>
          </p:grpSpPr>
          <p:cxnSp>
            <p:nvCxnSpPr>
              <p:cNvPr id="232" name="Straight Connector 231"/>
              <p:cNvCxnSpPr/>
              <p:nvPr/>
            </p:nvCxnSpPr>
            <p:spPr>
              <a:xfrm flipV="1">
                <a:off x="609600" y="4610017"/>
                <a:ext cx="530025" cy="419183"/>
              </a:xfrm>
              <a:prstGeom prst="line">
                <a:avLst/>
              </a:prstGeom>
              <a:ln w="190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762000" y="4610017"/>
                <a:ext cx="377625" cy="419183"/>
              </a:xfrm>
              <a:prstGeom prst="line">
                <a:avLst/>
              </a:prstGeom>
              <a:ln w="190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 flipV="1">
                <a:off x="914400" y="4610017"/>
                <a:ext cx="225225" cy="419183"/>
              </a:xfrm>
              <a:prstGeom prst="line">
                <a:avLst/>
              </a:prstGeom>
              <a:ln w="190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/>
              <p:cNvCxnSpPr/>
              <p:nvPr/>
            </p:nvCxnSpPr>
            <p:spPr>
              <a:xfrm flipV="1">
                <a:off x="1066800" y="4610017"/>
                <a:ext cx="72825" cy="419183"/>
              </a:xfrm>
              <a:prstGeom prst="line">
                <a:avLst/>
              </a:prstGeom>
              <a:ln w="190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5" name="Group 64"/>
          <p:cNvGrpSpPr/>
          <p:nvPr/>
        </p:nvGrpSpPr>
        <p:grpSpPr>
          <a:xfrm>
            <a:off x="6296485" y="4984631"/>
            <a:ext cx="1073330" cy="415838"/>
            <a:chOff x="457200" y="4457617"/>
            <a:chExt cx="1085821" cy="427364"/>
          </a:xfrm>
        </p:grpSpPr>
        <p:cxnSp>
          <p:nvCxnSpPr>
            <p:cNvPr id="218" name="Straight Connector 217"/>
            <p:cNvCxnSpPr/>
            <p:nvPr/>
          </p:nvCxnSpPr>
          <p:spPr>
            <a:xfrm flipV="1">
              <a:off x="457200" y="4457617"/>
              <a:ext cx="530025" cy="419183"/>
            </a:xfrm>
            <a:prstGeom prst="line">
              <a:avLst/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flipV="1">
              <a:off x="609600" y="4457617"/>
              <a:ext cx="377625" cy="419183"/>
            </a:xfrm>
            <a:prstGeom prst="line">
              <a:avLst/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 flipV="1">
              <a:off x="762000" y="4457617"/>
              <a:ext cx="225225" cy="419183"/>
            </a:xfrm>
            <a:prstGeom prst="line">
              <a:avLst/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flipV="1">
              <a:off x="914400" y="4457617"/>
              <a:ext cx="72825" cy="419183"/>
            </a:xfrm>
            <a:prstGeom prst="line">
              <a:avLst/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" name="Group 221"/>
            <p:cNvGrpSpPr/>
            <p:nvPr/>
          </p:nvGrpSpPr>
          <p:grpSpPr>
            <a:xfrm flipH="1">
              <a:off x="1012996" y="4465798"/>
              <a:ext cx="530025" cy="419183"/>
              <a:chOff x="609600" y="4610017"/>
              <a:chExt cx="530025" cy="419183"/>
            </a:xfrm>
          </p:grpSpPr>
          <p:cxnSp>
            <p:nvCxnSpPr>
              <p:cNvPr id="223" name="Straight Connector 222"/>
              <p:cNvCxnSpPr/>
              <p:nvPr/>
            </p:nvCxnSpPr>
            <p:spPr>
              <a:xfrm flipV="1">
                <a:off x="609600" y="4610017"/>
                <a:ext cx="530025" cy="419183"/>
              </a:xfrm>
              <a:prstGeom prst="line">
                <a:avLst/>
              </a:prstGeom>
              <a:ln w="190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 flipV="1">
                <a:off x="762000" y="4610017"/>
                <a:ext cx="377625" cy="419183"/>
              </a:xfrm>
              <a:prstGeom prst="line">
                <a:avLst/>
              </a:prstGeom>
              <a:ln w="190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 flipV="1">
                <a:off x="914400" y="4610017"/>
                <a:ext cx="225225" cy="419183"/>
              </a:xfrm>
              <a:prstGeom prst="line">
                <a:avLst/>
              </a:prstGeom>
              <a:ln w="190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 flipV="1">
                <a:off x="1066800" y="4610017"/>
                <a:ext cx="72825" cy="419183"/>
              </a:xfrm>
              <a:prstGeom prst="line">
                <a:avLst/>
              </a:prstGeom>
              <a:ln w="190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Group 65"/>
          <p:cNvGrpSpPr/>
          <p:nvPr/>
        </p:nvGrpSpPr>
        <p:grpSpPr>
          <a:xfrm>
            <a:off x="7700189" y="4984631"/>
            <a:ext cx="1073330" cy="415838"/>
            <a:chOff x="457200" y="4457617"/>
            <a:chExt cx="1085821" cy="427364"/>
          </a:xfrm>
        </p:grpSpPr>
        <p:cxnSp>
          <p:nvCxnSpPr>
            <p:cNvPr id="209" name="Straight Connector 208"/>
            <p:cNvCxnSpPr/>
            <p:nvPr/>
          </p:nvCxnSpPr>
          <p:spPr>
            <a:xfrm flipV="1">
              <a:off x="457200" y="4457617"/>
              <a:ext cx="530025" cy="419183"/>
            </a:xfrm>
            <a:prstGeom prst="line">
              <a:avLst/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flipV="1">
              <a:off x="609600" y="4457617"/>
              <a:ext cx="377625" cy="419183"/>
            </a:xfrm>
            <a:prstGeom prst="line">
              <a:avLst/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 flipV="1">
              <a:off x="762000" y="4457617"/>
              <a:ext cx="225225" cy="419183"/>
            </a:xfrm>
            <a:prstGeom prst="line">
              <a:avLst/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 flipV="1">
              <a:off x="914400" y="4457617"/>
              <a:ext cx="72825" cy="419183"/>
            </a:xfrm>
            <a:prstGeom prst="line">
              <a:avLst/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3" name="Group 212"/>
            <p:cNvGrpSpPr/>
            <p:nvPr/>
          </p:nvGrpSpPr>
          <p:grpSpPr>
            <a:xfrm flipH="1">
              <a:off x="1012996" y="4465798"/>
              <a:ext cx="530025" cy="419183"/>
              <a:chOff x="609600" y="4610017"/>
              <a:chExt cx="530025" cy="419183"/>
            </a:xfrm>
          </p:grpSpPr>
          <p:cxnSp>
            <p:nvCxnSpPr>
              <p:cNvPr id="214" name="Straight Connector 213"/>
              <p:cNvCxnSpPr/>
              <p:nvPr/>
            </p:nvCxnSpPr>
            <p:spPr>
              <a:xfrm flipV="1">
                <a:off x="609600" y="4610017"/>
                <a:ext cx="530025" cy="419183"/>
              </a:xfrm>
              <a:prstGeom prst="line">
                <a:avLst/>
              </a:prstGeom>
              <a:ln w="190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 flipV="1">
                <a:off x="762000" y="4610017"/>
                <a:ext cx="377625" cy="419183"/>
              </a:xfrm>
              <a:prstGeom prst="line">
                <a:avLst/>
              </a:prstGeom>
              <a:ln w="190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 flipV="1">
                <a:off x="914400" y="4610017"/>
                <a:ext cx="225225" cy="419183"/>
              </a:xfrm>
              <a:prstGeom prst="line">
                <a:avLst/>
              </a:prstGeom>
              <a:ln w="190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 flipV="1">
                <a:off x="1066800" y="4610017"/>
                <a:ext cx="72825" cy="419183"/>
              </a:xfrm>
              <a:prstGeom prst="line">
                <a:avLst/>
              </a:prstGeom>
              <a:ln w="190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/>
          <p:cNvGrpSpPr/>
          <p:nvPr/>
        </p:nvGrpSpPr>
        <p:grpSpPr>
          <a:xfrm>
            <a:off x="9113777" y="4994362"/>
            <a:ext cx="1073330" cy="415838"/>
            <a:chOff x="457200" y="4457617"/>
            <a:chExt cx="1085821" cy="427364"/>
          </a:xfrm>
        </p:grpSpPr>
        <p:cxnSp>
          <p:nvCxnSpPr>
            <p:cNvPr id="200" name="Straight Connector 199"/>
            <p:cNvCxnSpPr/>
            <p:nvPr/>
          </p:nvCxnSpPr>
          <p:spPr>
            <a:xfrm flipV="1">
              <a:off x="457200" y="4457617"/>
              <a:ext cx="530025" cy="419183"/>
            </a:xfrm>
            <a:prstGeom prst="line">
              <a:avLst/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 flipV="1">
              <a:off x="609600" y="4457617"/>
              <a:ext cx="377625" cy="419183"/>
            </a:xfrm>
            <a:prstGeom prst="line">
              <a:avLst/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 flipV="1">
              <a:off x="762000" y="4457617"/>
              <a:ext cx="225225" cy="419183"/>
            </a:xfrm>
            <a:prstGeom prst="line">
              <a:avLst/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 flipV="1">
              <a:off x="914400" y="4457617"/>
              <a:ext cx="72825" cy="419183"/>
            </a:xfrm>
            <a:prstGeom prst="line">
              <a:avLst/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4" name="Group 203"/>
            <p:cNvGrpSpPr/>
            <p:nvPr/>
          </p:nvGrpSpPr>
          <p:grpSpPr>
            <a:xfrm flipH="1">
              <a:off x="1012996" y="4465798"/>
              <a:ext cx="530025" cy="419183"/>
              <a:chOff x="609600" y="4610017"/>
              <a:chExt cx="530025" cy="419183"/>
            </a:xfrm>
          </p:grpSpPr>
          <p:cxnSp>
            <p:nvCxnSpPr>
              <p:cNvPr id="205" name="Straight Connector 204"/>
              <p:cNvCxnSpPr/>
              <p:nvPr/>
            </p:nvCxnSpPr>
            <p:spPr>
              <a:xfrm flipV="1">
                <a:off x="609600" y="4610017"/>
                <a:ext cx="530025" cy="419183"/>
              </a:xfrm>
              <a:prstGeom prst="line">
                <a:avLst/>
              </a:prstGeom>
              <a:ln w="190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 flipV="1">
                <a:off x="762000" y="4610017"/>
                <a:ext cx="377625" cy="419183"/>
              </a:xfrm>
              <a:prstGeom prst="line">
                <a:avLst/>
              </a:prstGeom>
              <a:ln w="190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/>
            </p:nvCxnSpPr>
            <p:spPr>
              <a:xfrm flipV="1">
                <a:off x="914400" y="4610017"/>
                <a:ext cx="225225" cy="419183"/>
              </a:xfrm>
              <a:prstGeom prst="line">
                <a:avLst/>
              </a:prstGeom>
              <a:ln w="190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/>
            </p:nvCxnSpPr>
            <p:spPr>
              <a:xfrm flipV="1">
                <a:off x="1066800" y="4610017"/>
                <a:ext cx="72825" cy="419183"/>
              </a:xfrm>
              <a:prstGeom prst="line">
                <a:avLst/>
              </a:prstGeom>
              <a:ln w="190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8" name="Group 67"/>
          <p:cNvGrpSpPr/>
          <p:nvPr/>
        </p:nvGrpSpPr>
        <p:grpSpPr>
          <a:xfrm>
            <a:off x="2064145" y="4800623"/>
            <a:ext cx="966956" cy="201146"/>
            <a:chOff x="5220661" y="3675707"/>
            <a:chExt cx="978209" cy="243008"/>
          </a:xfrm>
        </p:grpSpPr>
        <p:sp>
          <p:nvSpPr>
            <p:cNvPr id="179" name="Rectangle 178"/>
            <p:cNvSpPr/>
            <p:nvPr/>
          </p:nvSpPr>
          <p:spPr>
            <a:xfrm>
              <a:off x="5220661" y="3675707"/>
              <a:ext cx="978209" cy="24300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247331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247331" y="3805705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339542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339542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431754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431754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523965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523965" y="380570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616121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616121" y="3805705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708333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708333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00544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00544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92756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92756" y="380570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986833" y="37169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986833" y="380570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6079045" y="37169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6079045" y="3805702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up 68"/>
          <p:cNvGrpSpPr/>
          <p:nvPr/>
        </p:nvGrpSpPr>
        <p:grpSpPr>
          <a:xfrm>
            <a:off x="3469188" y="4800623"/>
            <a:ext cx="966956" cy="201146"/>
            <a:chOff x="5220661" y="3675707"/>
            <a:chExt cx="978209" cy="243008"/>
          </a:xfrm>
        </p:grpSpPr>
        <p:sp>
          <p:nvSpPr>
            <p:cNvPr id="158" name="Rectangle 157"/>
            <p:cNvSpPr/>
            <p:nvPr/>
          </p:nvSpPr>
          <p:spPr>
            <a:xfrm>
              <a:off x="5220661" y="3675707"/>
              <a:ext cx="978209" cy="24300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247331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247331" y="3805705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339542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339542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431754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431754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523965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523965" y="380570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616121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616121" y="3805705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708333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708333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00544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00544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92756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92756" y="380570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986833" y="37169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986833" y="380570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6079045" y="37169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6079045" y="3805702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0" name="Group 69"/>
          <p:cNvGrpSpPr/>
          <p:nvPr/>
        </p:nvGrpSpPr>
        <p:grpSpPr>
          <a:xfrm>
            <a:off x="4863847" y="4807651"/>
            <a:ext cx="966956" cy="201146"/>
            <a:chOff x="5220661" y="3675707"/>
            <a:chExt cx="978209" cy="243008"/>
          </a:xfrm>
        </p:grpSpPr>
        <p:sp>
          <p:nvSpPr>
            <p:cNvPr id="137" name="Rectangle 136"/>
            <p:cNvSpPr/>
            <p:nvPr/>
          </p:nvSpPr>
          <p:spPr>
            <a:xfrm>
              <a:off x="5220661" y="3675707"/>
              <a:ext cx="978209" cy="24300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247331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247331" y="3805705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339542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339542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431754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431754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523965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523965" y="380570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616121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616121" y="3805705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708333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708333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00544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00544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92756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92756" y="380570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986833" y="37169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986833" y="380570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6079045" y="37169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6079045" y="3805702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1" name="Group 70"/>
          <p:cNvGrpSpPr/>
          <p:nvPr/>
        </p:nvGrpSpPr>
        <p:grpSpPr>
          <a:xfrm>
            <a:off x="6357580" y="4800623"/>
            <a:ext cx="966956" cy="201146"/>
            <a:chOff x="5220661" y="3675707"/>
            <a:chExt cx="978209" cy="243008"/>
          </a:xfrm>
        </p:grpSpPr>
        <p:sp>
          <p:nvSpPr>
            <p:cNvPr id="116" name="Rectangle 115"/>
            <p:cNvSpPr/>
            <p:nvPr/>
          </p:nvSpPr>
          <p:spPr>
            <a:xfrm>
              <a:off x="5220661" y="3675707"/>
              <a:ext cx="978209" cy="24300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247331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247331" y="3805705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339542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339542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431754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431754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523965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523965" y="380570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616121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616121" y="3805705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708333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708333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00544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00544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92756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92756" y="380570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986833" y="37169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986833" y="380570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6079045" y="37169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6079045" y="3805702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up 71"/>
          <p:cNvGrpSpPr/>
          <p:nvPr/>
        </p:nvGrpSpPr>
        <p:grpSpPr>
          <a:xfrm>
            <a:off x="7762623" y="4800623"/>
            <a:ext cx="966956" cy="201146"/>
            <a:chOff x="5220661" y="3675707"/>
            <a:chExt cx="978209" cy="243008"/>
          </a:xfrm>
        </p:grpSpPr>
        <p:sp>
          <p:nvSpPr>
            <p:cNvPr id="95" name="Rectangle 94"/>
            <p:cNvSpPr/>
            <p:nvPr/>
          </p:nvSpPr>
          <p:spPr>
            <a:xfrm>
              <a:off x="5220661" y="3675707"/>
              <a:ext cx="978209" cy="24300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247331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247331" y="3805705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339542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339542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431754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431754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523965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523965" y="380570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616121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616121" y="3805705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708333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708333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00544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00544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92756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92756" y="380570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986833" y="37169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986833" y="380570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6079045" y="37169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6079045" y="3805702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3" name="Group 72"/>
          <p:cNvGrpSpPr/>
          <p:nvPr/>
        </p:nvGrpSpPr>
        <p:grpSpPr>
          <a:xfrm>
            <a:off x="9157282" y="4807651"/>
            <a:ext cx="966956" cy="201146"/>
            <a:chOff x="5220661" y="3675707"/>
            <a:chExt cx="978209" cy="243008"/>
          </a:xfrm>
        </p:grpSpPr>
        <p:sp>
          <p:nvSpPr>
            <p:cNvPr id="74" name="Rectangle 73"/>
            <p:cNvSpPr/>
            <p:nvPr/>
          </p:nvSpPr>
          <p:spPr>
            <a:xfrm>
              <a:off x="5220661" y="3675707"/>
              <a:ext cx="978209" cy="24300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247331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247331" y="3805705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339542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339542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431754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431754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523965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523965" y="380570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616121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616121" y="3805705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708333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708333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00544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00544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92756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92756" y="380570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986833" y="37169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986833" y="380570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6079045" y="37169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6079045" y="3805702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3" name="Left-Right Arrow 292"/>
          <p:cNvSpPr/>
          <p:nvPr/>
        </p:nvSpPr>
        <p:spPr>
          <a:xfrm>
            <a:off x="1752600" y="5181600"/>
            <a:ext cx="8763000" cy="685800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应用共享数据中心网络</a:t>
            </a:r>
            <a:endParaRPr lang="en-US" sz="2400" dirty="0"/>
          </a:p>
        </p:txBody>
      </p:sp>
      <p:sp>
        <p:nvSpPr>
          <p:cNvPr id="286" name="Rounded Rectangle 285"/>
          <p:cNvSpPr/>
          <p:nvPr/>
        </p:nvSpPr>
        <p:spPr>
          <a:xfrm>
            <a:off x="1828800" y="5943600"/>
            <a:ext cx="914400" cy="5334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web</a:t>
            </a:r>
          </a:p>
        </p:txBody>
      </p:sp>
      <p:sp>
        <p:nvSpPr>
          <p:cNvPr id="287" name="Rounded Rectangle 286"/>
          <p:cNvSpPr/>
          <p:nvPr/>
        </p:nvSpPr>
        <p:spPr>
          <a:xfrm>
            <a:off x="3048000" y="5943600"/>
            <a:ext cx="914400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vRouter</a:t>
            </a:r>
            <a:endParaRPr lang="en-US" dirty="0"/>
          </a:p>
        </p:txBody>
      </p:sp>
      <p:sp>
        <p:nvSpPr>
          <p:cNvPr id="288" name="Rounded Rectangle 287"/>
          <p:cNvSpPr/>
          <p:nvPr/>
        </p:nvSpPr>
        <p:spPr>
          <a:xfrm>
            <a:off x="5410200" y="5943600"/>
            <a:ext cx="914400" cy="533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db</a:t>
            </a:r>
            <a:endParaRPr lang="en-US" dirty="0"/>
          </a:p>
        </p:txBody>
      </p:sp>
      <p:sp>
        <p:nvSpPr>
          <p:cNvPr id="289" name="Rounded Rectangle 288"/>
          <p:cNvSpPr/>
          <p:nvPr/>
        </p:nvSpPr>
        <p:spPr>
          <a:xfrm>
            <a:off x="6629400" y="5943600"/>
            <a:ext cx="914400" cy="533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map-reduce</a:t>
            </a:r>
          </a:p>
        </p:txBody>
      </p:sp>
      <p:sp>
        <p:nvSpPr>
          <p:cNvPr id="290" name="Rounded Rectangle 289"/>
          <p:cNvSpPr/>
          <p:nvPr/>
        </p:nvSpPr>
        <p:spPr>
          <a:xfrm>
            <a:off x="7762624" y="5943600"/>
            <a:ext cx="1000377" cy="533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storage</a:t>
            </a:r>
            <a:endParaRPr lang="en-US" dirty="0"/>
          </a:p>
        </p:txBody>
      </p:sp>
      <p:sp>
        <p:nvSpPr>
          <p:cNvPr id="291" name="Rounded Rectangle 290"/>
          <p:cNvSpPr/>
          <p:nvPr/>
        </p:nvSpPr>
        <p:spPr>
          <a:xfrm>
            <a:off x="8991600" y="5943600"/>
            <a:ext cx="1295400" cy="5334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Event</a:t>
            </a:r>
            <a:endParaRPr lang="en-US" dirty="0"/>
          </a:p>
        </p:txBody>
      </p:sp>
      <p:sp>
        <p:nvSpPr>
          <p:cNvPr id="292" name="Rounded Rectangle 291"/>
          <p:cNvSpPr/>
          <p:nvPr/>
        </p:nvSpPr>
        <p:spPr>
          <a:xfrm>
            <a:off x="4211000" y="5943600"/>
            <a:ext cx="914400" cy="5334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Druid</a:t>
            </a:r>
            <a:endParaRPr lang="en-US" dirty="0"/>
          </a:p>
        </p:txBody>
      </p:sp>
      <p:sp>
        <p:nvSpPr>
          <p:cNvPr id="295" name="内容占位符 2"/>
          <p:cNvSpPr>
            <a:spLocks noGrp="1"/>
          </p:cNvSpPr>
          <p:nvPr>
            <p:ph sz="quarter" idx="1"/>
          </p:nvPr>
        </p:nvSpPr>
        <p:spPr>
          <a:xfrm>
            <a:off x="407293" y="1221701"/>
            <a:ext cx="11532828" cy="1369123"/>
          </a:xfrm>
        </p:spPr>
        <p:txBody>
          <a:bodyPr/>
          <a:lstStyle/>
          <a:p>
            <a:pPr marL="539353" indent="-457200">
              <a:buFont typeface="Wingdings" charset="2"/>
              <a:buChar char="n"/>
            </a:pPr>
            <a:r>
              <a:rPr lang="zh-CN" altLang="en-US" sz="3200" dirty="0" smtClean="0">
                <a:ea typeface="Microsoft YaHei" charset="0"/>
                <a:cs typeface="Microsoft YaHei" charset="0"/>
              </a:rPr>
              <a:t>应用共享数据中心资源</a:t>
            </a:r>
          </a:p>
          <a:p>
            <a:pPr marL="539353" indent="-457200">
              <a:buFont typeface="Wingdings" charset="2"/>
              <a:buChar char="n"/>
            </a:pPr>
            <a:r>
              <a:rPr lang="zh-CN" altLang="en-US" sz="3200" dirty="0" smtClean="0">
                <a:ea typeface="Microsoft YaHei" charset="0"/>
                <a:cs typeface="Microsoft YaHei" charset="0"/>
              </a:rPr>
              <a:t>不同应用对网络资源的</a:t>
            </a:r>
            <a:r>
              <a:rPr lang="zh-CN" altLang="en-US" sz="3200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重要性不同</a:t>
            </a:r>
            <a:endParaRPr lang="zh-CN" altLang="en-US" sz="3200" dirty="0">
              <a:solidFill>
                <a:srgbClr val="FF0000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294" name="圆角矩形 293"/>
          <p:cNvSpPr/>
          <p:nvPr/>
        </p:nvSpPr>
        <p:spPr>
          <a:xfrm>
            <a:off x="1512288" y="4201458"/>
            <a:ext cx="9690584" cy="1246548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问题：应用平等使的网络资源得不到合理分配</a:t>
            </a:r>
            <a:endParaRPr kumimoji="1" lang="zh-CN" altLang="en-US" sz="36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96" name="圆角矩形 295"/>
          <p:cNvSpPr/>
          <p:nvPr/>
        </p:nvSpPr>
        <p:spPr>
          <a:xfrm>
            <a:off x="7771688" y="1356300"/>
            <a:ext cx="3413104" cy="877100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期刊在投中</a:t>
            </a:r>
            <a:endParaRPr kumimoji="1" lang="zh-CN" altLang="en-US" sz="36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218246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" grpId="0" animBg="1"/>
      <p:bldP spid="287" grpId="0" animBg="1"/>
      <p:bldP spid="288" grpId="0" animBg="1"/>
      <p:bldP spid="289" grpId="0" animBg="1"/>
      <p:bldP spid="290" grpId="0" animBg="1"/>
      <p:bldP spid="291" grpId="0" animBg="1"/>
      <p:bldP spid="292" grpId="0" animBg="1"/>
      <p:bldP spid="294" grpId="0" animBg="1"/>
      <p:bldP spid="29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研究动机</a:t>
            </a:r>
            <a:endParaRPr kumimoji="1" lang="zh-CN" altLang="en-US" dirty="0">
              <a:solidFill>
                <a:srgbClr val="534EFD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07293" y="1359415"/>
            <a:ext cx="11532828" cy="1008461"/>
          </a:xfrm>
          <a:ln w="41275">
            <a:noFill/>
          </a:ln>
        </p:spPr>
        <p:txBody>
          <a:bodyPr/>
          <a:lstStyle/>
          <a:p>
            <a:r>
              <a:rPr kumimoji="1" lang="en-US" altLang="zh-CN" sz="2800" dirty="0">
                <a:ea typeface="Microsoft YaHei" charset="0"/>
                <a:cs typeface="Microsoft YaHei" charset="0"/>
              </a:rPr>
              <a:t>AT&amp;T</a:t>
            </a:r>
            <a:r>
              <a:rPr kumimoji="1" lang="zh-CN" altLang="en-US" sz="2800" dirty="0">
                <a:ea typeface="Microsoft YaHei" charset="0"/>
                <a:cs typeface="Microsoft YaHei" charset="0"/>
              </a:rPr>
              <a:t> 数据中心中，应用和他们对应的紧急程度 </a:t>
            </a:r>
            <a:r>
              <a:rPr kumimoji="1" lang="en-US" altLang="zh-CN" sz="2800" dirty="0">
                <a:ea typeface="Microsoft YaHei" charset="0"/>
                <a:cs typeface="Microsoft YaHei" charset="0"/>
              </a:rPr>
              <a:t>(</a:t>
            </a:r>
            <a:r>
              <a:rPr kumimoji="1" lang="en-US" altLang="zh-CN" sz="2800" dirty="0">
                <a:solidFill>
                  <a:srgbClr val="FF0000"/>
                </a:solidFill>
                <a:ea typeface="Microsoft YaHei" charset="0"/>
                <a:cs typeface="Microsoft YaHei" charset="0"/>
              </a:rPr>
              <a:t>60</a:t>
            </a:r>
            <a:r>
              <a:rPr kumimoji="1" lang="zh-CN" altLang="en-US" sz="2800" dirty="0">
                <a:solidFill>
                  <a:srgbClr val="FF0000"/>
                </a:solidFill>
                <a:ea typeface="Microsoft YaHei" charset="0"/>
                <a:cs typeface="Microsoft YaHei" charset="0"/>
              </a:rPr>
              <a:t> 机架</a:t>
            </a:r>
            <a:r>
              <a:rPr kumimoji="1" lang="en-US" altLang="zh-CN" sz="2800" dirty="0">
                <a:solidFill>
                  <a:srgbClr val="FF0000"/>
                </a:solidFill>
                <a:ea typeface="Microsoft YaHei" charset="0"/>
                <a:cs typeface="Microsoft YaHei" charset="0"/>
              </a:rPr>
              <a:t>,</a:t>
            </a:r>
            <a:r>
              <a:rPr kumimoji="1" lang="zh-CN" altLang="en-US" sz="2800" dirty="0">
                <a:solidFill>
                  <a:srgbClr val="FF0000"/>
                </a:solidFill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  <a:ea typeface="Microsoft YaHei" charset="0"/>
                <a:cs typeface="Microsoft YaHei" charset="0"/>
              </a:rPr>
              <a:t>720</a:t>
            </a:r>
            <a:r>
              <a:rPr kumimoji="1" lang="zh-CN" altLang="en-US" sz="2800" dirty="0">
                <a:solidFill>
                  <a:srgbClr val="FF0000"/>
                </a:solidFill>
                <a:ea typeface="Microsoft YaHei" charset="0"/>
                <a:cs typeface="Microsoft YaHei" charset="0"/>
              </a:rPr>
              <a:t> 机器</a:t>
            </a:r>
            <a:r>
              <a:rPr kumimoji="1" lang="en-US" altLang="zh-CN" sz="2800" dirty="0">
                <a:solidFill>
                  <a:srgbClr val="FF0000"/>
                </a:solidFill>
                <a:ea typeface="Microsoft YaHei" charset="0"/>
                <a:cs typeface="Microsoft YaHei" charset="0"/>
              </a:rPr>
              <a:t>,1</a:t>
            </a:r>
            <a:r>
              <a:rPr kumimoji="1" lang="zh-CN" altLang="en-US" sz="2800" dirty="0">
                <a:solidFill>
                  <a:srgbClr val="FF0000"/>
                </a:solidFill>
                <a:ea typeface="Microsoft YaHei" charset="0"/>
                <a:cs typeface="Microsoft YaHei" charset="0"/>
              </a:rPr>
              <a:t>个月的流量数据</a:t>
            </a:r>
            <a:r>
              <a:rPr kumimoji="1" lang="en-US" altLang="zh-CN" sz="2800" dirty="0">
                <a:ea typeface="Microsoft YaHei" charset="0"/>
                <a:cs typeface="Microsoft YaHei" charset="0"/>
              </a:rPr>
              <a:t>)</a:t>
            </a:r>
            <a:endParaRPr kumimoji="1" lang="zh-CN" altLang="en-US" sz="2800" dirty="0">
              <a:ea typeface="Microsoft YaHei" charset="0"/>
              <a:cs typeface="Microsoft YaHei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069027"/>
              </p:ext>
            </p:extLst>
          </p:nvPr>
        </p:nvGraphicFramePr>
        <p:xfrm>
          <a:off x="853441" y="2367876"/>
          <a:ext cx="10342879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1985"/>
                <a:gridCol w="1821985"/>
                <a:gridCol w="1224751"/>
                <a:gridCol w="1783486"/>
                <a:gridCol w="3690672"/>
              </a:tblGrid>
              <a:tr h="42272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 Name </a:t>
                      </a:r>
                      <a:endParaRPr lang="en-US" altLang="zh-CN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Type </a:t>
                      </a:r>
                      <a:endParaRPr lang="en-US" altLang="zh-CN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width </a:t>
                      </a:r>
                      <a:endParaRPr lang="en-US" altLang="zh-CN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length (MB) </a:t>
                      </a:r>
                      <a:endParaRPr lang="en-US" altLang="zh-CN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Emergence Level </a:t>
                      </a:r>
                      <a:endParaRPr lang="en-US" altLang="zh-CN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5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baseline="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Event </a:t>
                      </a:r>
                      <a:endParaRPr lang="en-US" altLang="zh-CN" baseline="0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baseline="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communication </a:t>
                      </a:r>
                      <a:endParaRPr lang="en-US" altLang="zh-CN" baseline="0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kern="1200" baseline="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 </a:t>
                      </a:r>
                      <a:endParaRPr lang="is-IS" altLang="zh-CN" baseline="0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baseline="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</a:t>
                      </a:r>
                      <a:endParaRPr lang="zh-CN" altLang="en-US" baseline="0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baseline="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significant </a:t>
                      </a:r>
                      <a:endParaRPr lang="en-US" altLang="zh-CN" baseline="0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541">
                <a:tc>
                  <a:txBody>
                    <a:bodyPr/>
                    <a:lstStyle/>
                    <a:p>
                      <a:r>
                        <a:rPr lang="en-US" altLang="zh-CN" baseline="0" dirty="0" err="1" smtClean="0">
                          <a:solidFill>
                            <a:srgbClr val="FF0000"/>
                          </a:solidFill>
                        </a:rPr>
                        <a:t>vRouter</a:t>
                      </a:r>
                      <a:endParaRPr lang="zh-CN" altLang="en-US" baseline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baseline="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communication </a:t>
                      </a:r>
                      <a:endParaRPr lang="zh-CN" altLang="en-US" baseline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smtClean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zh-CN" altLang="en-US" baseline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baseline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baseline="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significant </a:t>
                      </a:r>
                      <a:endParaRPr lang="en-US" altLang="zh-CN" baseline="0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541">
                <a:tc>
                  <a:txBody>
                    <a:bodyPr/>
                    <a:lstStyle/>
                    <a:p>
                      <a:r>
                        <a:rPr lang="en-US" altLang="zh-CN" baseline="0" dirty="0" smtClean="0">
                          <a:solidFill>
                            <a:srgbClr val="FFC000"/>
                          </a:solidFill>
                        </a:rPr>
                        <a:t>Druid</a:t>
                      </a:r>
                      <a:endParaRPr lang="zh-CN" altLang="en-US" baseline="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smtClean="0">
                          <a:solidFill>
                            <a:srgbClr val="FFC000"/>
                          </a:solidFill>
                        </a:rPr>
                        <a:t>interactive</a:t>
                      </a:r>
                      <a:endParaRPr lang="zh-CN" altLang="en-US" baseline="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smtClean="0">
                          <a:solidFill>
                            <a:srgbClr val="FFC000"/>
                          </a:solidFill>
                        </a:rPr>
                        <a:t>6</a:t>
                      </a:r>
                      <a:endParaRPr lang="zh-CN" altLang="en-US" baseline="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smtClean="0">
                          <a:solidFill>
                            <a:srgbClr val="FFC000"/>
                          </a:solidFill>
                        </a:rPr>
                        <a:t>18</a:t>
                      </a:r>
                      <a:endParaRPr lang="zh-CN" altLang="en-US" baseline="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baseline="0" dirty="0" smtClean="0">
                          <a:solidFill>
                            <a:srgbClr val="FFC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important</a:t>
                      </a:r>
                      <a:endParaRPr lang="en-US" altLang="zh-CN" baseline="0" dirty="0" smtClean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541">
                <a:tc>
                  <a:txBody>
                    <a:bodyPr/>
                    <a:lstStyle/>
                    <a:p>
                      <a:r>
                        <a:rPr lang="en-US" altLang="zh-CN" baseline="0" dirty="0" smtClean="0">
                          <a:solidFill>
                            <a:srgbClr val="00B050"/>
                          </a:solidFill>
                        </a:rPr>
                        <a:t>Hadoop</a:t>
                      </a:r>
                      <a:endParaRPr lang="zh-CN" altLang="en-US" baseline="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smtClean="0">
                          <a:solidFill>
                            <a:srgbClr val="00B050"/>
                          </a:solidFill>
                        </a:rPr>
                        <a:t>communication</a:t>
                      </a:r>
                      <a:endParaRPr lang="zh-CN" altLang="en-US" baseline="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smtClean="0">
                          <a:solidFill>
                            <a:srgbClr val="00B050"/>
                          </a:solidFill>
                        </a:rPr>
                        <a:t>5</a:t>
                      </a:r>
                      <a:endParaRPr lang="zh-CN" altLang="en-US" baseline="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smtClean="0">
                          <a:solidFill>
                            <a:srgbClr val="00B050"/>
                          </a:solidFill>
                        </a:rPr>
                        <a:t>42</a:t>
                      </a:r>
                      <a:endParaRPr lang="zh-CN" altLang="en-US" baseline="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baseline="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normal</a:t>
                      </a:r>
                      <a:endParaRPr lang="en-US" altLang="zh-CN" baseline="0" dirty="0" smtClean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541">
                <a:tc>
                  <a:txBody>
                    <a:bodyPr/>
                    <a:lstStyle/>
                    <a:p>
                      <a:r>
                        <a:rPr lang="en-US" altLang="zh-CN" baseline="0" dirty="0" smtClean="0">
                          <a:solidFill>
                            <a:srgbClr val="00B050"/>
                          </a:solidFill>
                        </a:rPr>
                        <a:t>Web</a:t>
                      </a:r>
                      <a:endParaRPr lang="zh-CN" altLang="en-US" baseline="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smtClean="0">
                          <a:solidFill>
                            <a:srgbClr val="00B050"/>
                          </a:solidFill>
                        </a:rPr>
                        <a:t>interactive</a:t>
                      </a:r>
                      <a:endParaRPr lang="zh-CN" altLang="en-US" baseline="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smtClean="0">
                          <a:solidFill>
                            <a:srgbClr val="00B050"/>
                          </a:solidFill>
                        </a:rPr>
                        <a:t>3</a:t>
                      </a:r>
                      <a:endParaRPr lang="zh-CN" altLang="en-US" baseline="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smtClean="0">
                          <a:solidFill>
                            <a:srgbClr val="00B050"/>
                          </a:solidFill>
                        </a:rPr>
                        <a:t>5</a:t>
                      </a:r>
                      <a:endParaRPr lang="zh-CN" altLang="en-US" baseline="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baseline="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normal</a:t>
                      </a:r>
                      <a:endParaRPr lang="en-US" altLang="zh-CN" baseline="0" dirty="0" smtClean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541">
                <a:tc>
                  <a:txBody>
                    <a:bodyPr/>
                    <a:lstStyle/>
                    <a:p>
                      <a:r>
                        <a:rPr lang="en-US" altLang="zh-CN" baseline="0" dirty="0" err="1" smtClean="0">
                          <a:solidFill>
                            <a:srgbClr val="00B050"/>
                          </a:solidFill>
                        </a:rPr>
                        <a:t>VoltDB</a:t>
                      </a:r>
                      <a:endParaRPr lang="zh-CN" altLang="en-US" baseline="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smtClean="0">
                          <a:solidFill>
                            <a:srgbClr val="00B050"/>
                          </a:solidFill>
                        </a:rPr>
                        <a:t>background</a:t>
                      </a:r>
                      <a:endParaRPr lang="zh-CN" altLang="en-US" baseline="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smtClean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zh-CN" altLang="en-US" baseline="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smtClean="0">
                          <a:solidFill>
                            <a:srgbClr val="00B050"/>
                          </a:solidFill>
                        </a:rPr>
                        <a:t>21</a:t>
                      </a:r>
                      <a:endParaRPr lang="zh-CN" altLang="en-US" baseline="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baseline="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normal</a:t>
                      </a:r>
                      <a:endParaRPr lang="en-US" altLang="zh-CN" baseline="0" dirty="0" smtClean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541">
                <a:tc>
                  <a:txBody>
                    <a:bodyPr/>
                    <a:lstStyle/>
                    <a:p>
                      <a:r>
                        <a:rPr lang="en-US" altLang="zh-CN" baseline="0" dirty="0" smtClean="0">
                          <a:solidFill>
                            <a:srgbClr val="00B0F0"/>
                          </a:solidFill>
                        </a:rPr>
                        <a:t>Hive</a:t>
                      </a:r>
                      <a:endParaRPr lang="zh-CN" altLang="en-US" baseline="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smtClean="0">
                          <a:solidFill>
                            <a:srgbClr val="00B0F0"/>
                          </a:solidFill>
                        </a:rPr>
                        <a:t>background</a:t>
                      </a:r>
                      <a:endParaRPr lang="zh-CN" altLang="en-US" baseline="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smtClean="0">
                          <a:solidFill>
                            <a:srgbClr val="00B0F0"/>
                          </a:solidFill>
                        </a:rPr>
                        <a:t>7</a:t>
                      </a:r>
                      <a:endParaRPr lang="zh-CN" altLang="en-US" baseline="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smtClean="0">
                          <a:solidFill>
                            <a:srgbClr val="00B0F0"/>
                          </a:solidFill>
                        </a:rPr>
                        <a:t>32</a:t>
                      </a:r>
                      <a:endParaRPr lang="zh-CN" altLang="en-US" baseline="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baseline="0" dirty="0" smtClean="0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unimportant</a:t>
                      </a:r>
                      <a:endParaRPr lang="en-US" altLang="zh-CN" baseline="0" dirty="0" smtClean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541">
                <a:tc>
                  <a:txBody>
                    <a:bodyPr/>
                    <a:lstStyle/>
                    <a:p>
                      <a:r>
                        <a:rPr lang="en-US" altLang="zh-CN" baseline="0" dirty="0" err="1" smtClean="0">
                          <a:solidFill>
                            <a:srgbClr val="00B0F0"/>
                          </a:solidFill>
                        </a:rPr>
                        <a:t>Redias</a:t>
                      </a:r>
                      <a:endParaRPr lang="zh-CN" altLang="en-US" baseline="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smtClean="0">
                          <a:solidFill>
                            <a:srgbClr val="00B0F0"/>
                          </a:solidFill>
                        </a:rPr>
                        <a:t>background</a:t>
                      </a:r>
                      <a:endParaRPr lang="zh-CN" altLang="en-US" baseline="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smtClean="0">
                          <a:solidFill>
                            <a:srgbClr val="00B0F0"/>
                          </a:solidFill>
                        </a:rPr>
                        <a:t>2</a:t>
                      </a:r>
                      <a:endParaRPr lang="zh-CN" altLang="en-US" baseline="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smtClean="0">
                          <a:solidFill>
                            <a:srgbClr val="00B0F0"/>
                          </a:solidFill>
                        </a:rPr>
                        <a:t>30</a:t>
                      </a:r>
                      <a:endParaRPr lang="zh-CN" altLang="en-US" baseline="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baseline="0" dirty="0" smtClean="0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unimportant</a:t>
                      </a:r>
                      <a:endParaRPr lang="en-US" altLang="zh-CN" b="1" baseline="0" dirty="0" smtClean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541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data-backup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background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lax</a:t>
                      </a:r>
                      <a:endParaRPr lang="en-US" altLang="zh-CN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541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data-</a:t>
                      </a:r>
                      <a:r>
                        <a:rPr lang="en-US" altLang="zh-CN" dirty="0" err="1" smtClean="0"/>
                        <a:t>dist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background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93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lax</a:t>
                      </a:r>
                      <a:endParaRPr lang="en-US" altLang="zh-CN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49943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  <a:ea typeface="Microsoft YaHei" charset="0"/>
                <a:cs typeface="Microsoft YaHei" charset="0"/>
              </a:rPr>
              <a:t>研究动机</a:t>
            </a:r>
            <a:endParaRPr kumimoji="1" lang="zh-CN" altLang="en-US" dirty="0">
              <a:solidFill>
                <a:srgbClr val="534EFD"/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768394"/>
              </p:ext>
            </p:extLst>
          </p:nvPr>
        </p:nvGraphicFramePr>
        <p:xfrm>
          <a:off x="1690241" y="3266814"/>
          <a:ext cx="8966931" cy="25777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8977"/>
                <a:gridCol w="2988977"/>
                <a:gridCol w="2988977"/>
              </a:tblGrid>
              <a:tr h="544979"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solidFill>
                            <a:srgbClr val="FF0000"/>
                          </a:solidFill>
                        </a:rPr>
                        <a:t>Significant</a:t>
                      </a:r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solidFill>
                            <a:srgbClr val="FF0000"/>
                          </a:solidFill>
                        </a:rPr>
                        <a:t>event,</a:t>
                      </a:r>
                      <a:r>
                        <a:rPr lang="zh-CN" altLang="en-US" b="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0" baseline="0" dirty="0" err="1" smtClean="0">
                          <a:solidFill>
                            <a:srgbClr val="FF0000"/>
                          </a:solidFill>
                        </a:rPr>
                        <a:t>vRouter</a:t>
                      </a:r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baseline="0" dirty="0" smtClean="0">
                          <a:solidFill>
                            <a:srgbClr val="FF0000"/>
                          </a:solidFill>
                        </a:rPr>
                        <a:t>perform</a:t>
                      </a:r>
                      <a:r>
                        <a:rPr lang="zh-CN" altLang="en-US" b="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0" baseline="0" dirty="0" smtClean="0">
                          <a:solidFill>
                            <a:srgbClr val="FF0000"/>
                          </a:solidFill>
                        </a:rPr>
                        <a:t>worse</a:t>
                      </a:r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4979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C000"/>
                          </a:solidFill>
                        </a:rPr>
                        <a:t>Important</a:t>
                      </a:r>
                      <a:endParaRPr lang="zh-CN" altLang="en-US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C000"/>
                          </a:solidFill>
                        </a:rPr>
                        <a:t>Druid</a:t>
                      </a:r>
                      <a:endParaRPr lang="zh-CN" altLang="en-US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C000"/>
                          </a:solidFill>
                        </a:rPr>
                        <a:t>almost</a:t>
                      </a:r>
                      <a:r>
                        <a:rPr lang="zh-CN" altLang="en-US" baseline="0" dirty="0" smtClean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zh-CN" baseline="0" dirty="0" smtClean="0">
                          <a:solidFill>
                            <a:srgbClr val="FFC000"/>
                          </a:solidFill>
                        </a:rPr>
                        <a:t>same</a:t>
                      </a:r>
                      <a:endParaRPr lang="zh-CN" altLang="en-US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4979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92D050"/>
                          </a:solidFill>
                        </a:rPr>
                        <a:t>normal</a:t>
                      </a:r>
                      <a:endParaRPr lang="zh-CN" altLang="en-US" dirty="0">
                        <a:solidFill>
                          <a:srgbClr val="92D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92D050"/>
                          </a:solidFill>
                        </a:rPr>
                        <a:t>Hadoop,</a:t>
                      </a:r>
                      <a:r>
                        <a:rPr lang="zh-CN" altLang="en-US" baseline="0" dirty="0" smtClean="0">
                          <a:solidFill>
                            <a:srgbClr val="92D050"/>
                          </a:solidFill>
                        </a:rPr>
                        <a:t> </a:t>
                      </a:r>
                      <a:r>
                        <a:rPr lang="en-US" altLang="zh-CN" baseline="0" dirty="0" smtClean="0">
                          <a:solidFill>
                            <a:srgbClr val="92D050"/>
                          </a:solidFill>
                        </a:rPr>
                        <a:t>web,</a:t>
                      </a:r>
                      <a:r>
                        <a:rPr lang="zh-CN" altLang="en-US" baseline="0" dirty="0" smtClean="0">
                          <a:solidFill>
                            <a:srgbClr val="92D050"/>
                          </a:solidFill>
                        </a:rPr>
                        <a:t> </a:t>
                      </a:r>
                      <a:r>
                        <a:rPr lang="en-US" altLang="zh-CN" baseline="0" dirty="0" err="1" smtClean="0">
                          <a:solidFill>
                            <a:srgbClr val="92D050"/>
                          </a:solidFill>
                        </a:rPr>
                        <a:t>VoltDB</a:t>
                      </a:r>
                      <a:endParaRPr lang="zh-CN" altLang="en-US" dirty="0">
                        <a:solidFill>
                          <a:srgbClr val="92D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92D050"/>
                          </a:solidFill>
                        </a:rPr>
                        <a:t>almost</a:t>
                      </a:r>
                      <a:r>
                        <a:rPr lang="zh-CN" altLang="en-US" baseline="0" dirty="0" smtClean="0">
                          <a:solidFill>
                            <a:srgbClr val="92D050"/>
                          </a:solidFill>
                        </a:rPr>
                        <a:t> </a:t>
                      </a:r>
                      <a:r>
                        <a:rPr lang="en-US" altLang="zh-CN" baseline="0" dirty="0" smtClean="0">
                          <a:solidFill>
                            <a:srgbClr val="92D050"/>
                          </a:solidFill>
                        </a:rPr>
                        <a:t>same</a:t>
                      </a:r>
                      <a:endParaRPr lang="zh-CN" altLang="en-US" dirty="0" smtClean="0">
                        <a:solidFill>
                          <a:srgbClr val="92D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4979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Unimportant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Hive,</a:t>
                      </a:r>
                      <a:r>
                        <a:rPr lang="zh-CN" altLang="en-US" baseline="0" dirty="0" smtClean="0">
                          <a:solidFill>
                            <a:srgbClr val="00B0F0"/>
                          </a:solidFill>
                        </a:rPr>
                        <a:t> </a:t>
                      </a:r>
                      <a:r>
                        <a:rPr lang="en-US" altLang="zh-CN" dirty="0" err="1" smtClean="0">
                          <a:solidFill>
                            <a:srgbClr val="00B0F0"/>
                          </a:solidFill>
                        </a:rPr>
                        <a:t>Redias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almost</a:t>
                      </a:r>
                      <a:r>
                        <a:rPr lang="zh-CN" altLang="en-US" baseline="0" dirty="0" smtClean="0">
                          <a:solidFill>
                            <a:srgbClr val="00B0F0"/>
                          </a:solidFill>
                        </a:rPr>
                        <a:t> </a:t>
                      </a:r>
                      <a:r>
                        <a:rPr lang="en-US" altLang="zh-CN" baseline="0" dirty="0" smtClean="0">
                          <a:solidFill>
                            <a:srgbClr val="00B0F0"/>
                          </a:solidFill>
                        </a:rPr>
                        <a:t>same</a:t>
                      </a:r>
                      <a:endParaRPr lang="zh-CN" altLang="en-US" dirty="0" smtClean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779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Lax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data-back,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data-</a:t>
                      </a:r>
                      <a:r>
                        <a:rPr lang="en-US" altLang="zh-CN" dirty="0" err="1" smtClean="0"/>
                        <a:t>distr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perform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better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图表 11"/>
          <p:cNvGraphicFramePr/>
          <p:nvPr>
            <p:extLst>
              <p:ext uri="{D42A27DB-BD31-4B8C-83A1-F6EECF244321}">
                <p14:modId xmlns:p14="http://schemas.microsoft.com/office/powerpoint/2010/main" val="1929765404"/>
              </p:ext>
            </p:extLst>
          </p:nvPr>
        </p:nvGraphicFramePr>
        <p:xfrm>
          <a:off x="6936626" y="1306754"/>
          <a:ext cx="4808334" cy="24336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图表 12"/>
          <p:cNvGraphicFramePr/>
          <p:nvPr>
            <p:extLst>
              <p:ext uri="{D42A27DB-BD31-4B8C-83A1-F6EECF244321}">
                <p14:modId xmlns:p14="http://schemas.microsoft.com/office/powerpoint/2010/main" val="1793891254"/>
              </p:ext>
            </p:extLst>
          </p:nvPr>
        </p:nvGraphicFramePr>
        <p:xfrm>
          <a:off x="1016000" y="1299058"/>
          <a:ext cx="4592320" cy="2135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圆角矩形 5"/>
          <p:cNvSpPr/>
          <p:nvPr/>
        </p:nvSpPr>
        <p:spPr>
          <a:xfrm>
            <a:off x="1195213" y="5844525"/>
            <a:ext cx="10126661" cy="1013475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dirty="0">
                <a:solidFill>
                  <a:srgbClr val="FF0000"/>
                </a:solidFill>
                <a:ea typeface="Microsoft YaHei" charset="0"/>
                <a:cs typeface="Microsoft YaHei" charset="0"/>
              </a:rPr>
              <a:t>Significant</a:t>
            </a:r>
            <a:r>
              <a:rPr lang="zh-CN" altLang="en-US" sz="3600" dirty="0">
                <a:solidFill>
                  <a:srgbClr val="FF0000"/>
                </a:solidFill>
                <a:ea typeface="Microsoft YaHei" charset="0"/>
                <a:cs typeface="Microsoft YaHei" charset="0"/>
              </a:rPr>
              <a:t> </a:t>
            </a:r>
            <a:r>
              <a:rPr lang="zh-CN" altLang="en-US" sz="3600" dirty="0">
                <a:ea typeface="Microsoft YaHei" charset="0"/>
                <a:cs typeface="Microsoft YaHei" charset="0"/>
              </a:rPr>
              <a:t>任务的流组 表现甚至更</a:t>
            </a:r>
            <a:r>
              <a:rPr lang="zh-CN" altLang="en-US" sz="3600" dirty="0">
                <a:solidFill>
                  <a:srgbClr val="FF0000"/>
                </a:solidFill>
                <a:ea typeface="Microsoft YaHei" charset="0"/>
                <a:cs typeface="Microsoft YaHei" charset="0"/>
              </a:rPr>
              <a:t>差，</a:t>
            </a:r>
            <a:r>
              <a:rPr lang="en-US" altLang="zh-CN" sz="3600" dirty="0">
                <a:ea typeface="Microsoft YaHei" charset="0"/>
                <a:cs typeface="Microsoft YaHei" charset="0"/>
              </a:rPr>
              <a:t>Lax</a:t>
            </a:r>
            <a:r>
              <a:rPr lang="zh-CN" altLang="en-US" sz="3600" dirty="0">
                <a:ea typeface="Microsoft YaHei" charset="0"/>
                <a:cs typeface="Microsoft YaHei" charset="0"/>
              </a:rPr>
              <a:t> 任务流组表现甚至更</a:t>
            </a:r>
            <a:r>
              <a:rPr lang="zh-CN" altLang="en-US" sz="3600" dirty="0">
                <a:solidFill>
                  <a:srgbClr val="FF0000"/>
                </a:solidFill>
                <a:ea typeface="Microsoft YaHei" charset="0"/>
                <a:cs typeface="Microsoft YaHei" charset="0"/>
              </a:rPr>
              <a:t>好</a:t>
            </a:r>
          </a:p>
        </p:txBody>
      </p:sp>
    </p:spTree>
    <p:extLst>
      <p:ext uri="{BB962C8B-B14F-4D97-AF65-F5344CB8AC3E}">
        <p14:creationId xmlns:p14="http://schemas.microsoft.com/office/powerpoint/2010/main" val="161227034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主要工作及论文框架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925751" y="1243470"/>
            <a:ext cx="864074" cy="544837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9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任务调度与传输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优化系统</a:t>
            </a:r>
          </a:p>
        </p:txBody>
      </p:sp>
      <p:sp>
        <p:nvSpPr>
          <p:cNvPr id="53" name="矩形 52"/>
          <p:cNvSpPr/>
          <p:nvPr/>
        </p:nvSpPr>
        <p:spPr>
          <a:xfrm>
            <a:off x="6174740" y="1365890"/>
            <a:ext cx="2959023" cy="1027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4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基于负载自适应原则的传输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优化方案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195209" y="2638951"/>
            <a:ext cx="2960804" cy="113718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5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基于流持续时间的传输优化方案</a:t>
            </a:r>
          </a:p>
        </p:txBody>
      </p:sp>
      <p:sp>
        <p:nvSpPr>
          <p:cNvPr id="55" name="矩形 54"/>
          <p:cNvSpPr/>
          <p:nvPr/>
        </p:nvSpPr>
        <p:spPr>
          <a:xfrm>
            <a:off x="3372965" y="1245138"/>
            <a:ext cx="5851055" cy="2621048"/>
          </a:xfrm>
          <a:prstGeom prst="rect">
            <a:avLst/>
          </a:prstGeom>
          <a:noFill/>
          <a:ln w="539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053917" y="4083166"/>
            <a:ext cx="3030913" cy="11581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7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基于流信息的任务级传输优化方案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1674113" y="3987591"/>
            <a:ext cx="2447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任务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级传输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327400" y="3989711"/>
            <a:ext cx="5896620" cy="2865822"/>
          </a:xfrm>
          <a:prstGeom prst="rect">
            <a:avLst/>
          </a:prstGeom>
          <a:noFill/>
          <a:ln w="539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222378" y="1379663"/>
            <a:ext cx="513207" cy="540816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国内外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研究现状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674113" y="1407591"/>
            <a:ext cx="2204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流级别传输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086091" y="5606444"/>
            <a:ext cx="2970403" cy="104223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8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重要性的任务级传输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调度方案</a:t>
            </a:r>
          </a:p>
        </p:txBody>
      </p:sp>
      <p:sp>
        <p:nvSpPr>
          <p:cNvPr id="59" name="矩形 58"/>
          <p:cNvSpPr/>
          <p:nvPr/>
        </p:nvSpPr>
        <p:spPr>
          <a:xfrm>
            <a:off x="3552319" y="1411751"/>
            <a:ext cx="1032551" cy="22958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3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ECN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标记的流模型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3537894" y="4057420"/>
            <a:ext cx="1032479" cy="273040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6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传输任务调度模型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208788" y="1339452"/>
            <a:ext cx="519978" cy="544837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1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引言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68" name="直接箭头连接符 36"/>
          <p:cNvCxnSpPr/>
          <p:nvPr/>
        </p:nvCxnSpPr>
        <p:spPr>
          <a:xfrm>
            <a:off x="768128" y="3116779"/>
            <a:ext cx="458422" cy="0"/>
          </a:xfrm>
          <a:prstGeom prst="straightConnector1">
            <a:avLst/>
          </a:prstGeom>
          <a:ln w="412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36"/>
          <p:cNvCxnSpPr/>
          <p:nvPr/>
        </p:nvCxnSpPr>
        <p:spPr>
          <a:xfrm flipV="1">
            <a:off x="10782981" y="3519403"/>
            <a:ext cx="365044" cy="5254"/>
          </a:xfrm>
          <a:prstGeom prst="straightConnector1">
            <a:avLst/>
          </a:prstGeom>
          <a:ln w="412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11148025" y="1223541"/>
            <a:ext cx="792096" cy="542513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10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总结与展望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9" name="直线箭头连接符 8"/>
          <p:cNvCxnSpPr/>
          <p:nvPr/>
        </p:nvCxnSpPr>
        <p:spPr>
          <a:xfrm flipV="1">
            <a:off x="1739757" y="1909929"/>
            <a:ext cx="1587643" cy="148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/>
          <p:cNvCxnSpPr/>
          <p:nvPr/>
        </p:nvCxnSpPr>
        <p:spPr>
          <a:xfrm>
            <a:off x="1703795" y="4660708"/>
            <a:ext cx="15706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/>
          <p:cNvCxnSpPr/>
          <p:nvPr/>
        </p:nvCxnSpPr>
        <p:spPr>
          <a:xfrm flipV="1">
            <a:off x="4584870" y="1976933"/>
            <a:ext cx="1588837" cy="11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/>
          <p:nvPr/>
        </p:nvCxnSpPr>
        <p:spPr>
          <a:xfrm>
            <a:off x="4577971" y="3116779"/>
            <a:ext cx="15957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/>
          <p:nvPr/>
        </p:nvCxnSpPr>
        <p:spPr>
          <a:xfrm>
            <a:off x="4554016" y="4735611"/>
            <a:ext cx="149990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/>
          <p:cNvCxnSpPr/>
          <p:nvPr/>
        </p:nvCxnSpPr>
        <p:spPr>
          <a:xfrm flipV="1">
            <a:off x="4554016" y="6017346"/>
            <a:ext cx="1499901" cy="152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36"/>
          <p:cNvCxnSpPr/>
          <p:nvPr/>
        </p:nvCxnSpPr>
        <p:spPr>
          <a:xfrm>
            <a:off x="9194317" y="2211857"/>
            <a:ext cx="690223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36"/>
          <p:cNvCxnSpPr/>
          <p:nvPr/>
        </p:nvCxnSpPr>
        <p:spPr>
          <a:xfrm>
            <a:off x="9200115" y="5235966"/>
            <a:ext cx="734872" cy="532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4564242" y="1425805"/>
            <a:ext cx="1744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流大小已知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4577971" y="2582380"/>
            <a:ext cx="2007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</a:t>
            </a:r>
            <a:r>
              <a:rPr lang="zh-CN" altLang="en-US" sz="24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大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小未知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4500210" y="5511670"/>
            <a:ext cx="1751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</a:t>
            </a:r>
            <a:r>
              <a:rPr lang="zh-CN" altLang="en-US" sz="24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大小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未知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459108" y="4273946"/>
            <a:ext cx="1744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流大小已知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0072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调度分析</a:t>
            </a:r>
            <a:endParaRPr kumimoji="1"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407293" y="4416326"/>
            <a:ext cx="11574117" cy="1713013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原因：调度时只考虑网络特性而没有考虑</a:t>
            </a:r>
            <a:r>
              <a:rPr kumimoji="1" lang="en-US" altLang="zh-CN" sz="3600" dirty="0" err="1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coflow</a:t>
            </a:r>
            <a:r>
              <a:rPr kumimoji="1" lang="zh-CN" altLang="en-US" sz="3600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重要性</a:t>
            </a:r>
            <a:endParaRPr kumimoji="1" lang="zh-CN" altLang="en-US" sz="3600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12" name="内容占位符 11"/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8294988" y="1610452"/>
            <a:ext cx="3897012" cy="21796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628" y="1581624"/>
            <a:ext cx="3971290" cy="230298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4137" y="1723198"/>
            <a:ext cx="3610851" cy="220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7712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简单离线调度算法</a:t>
            </a:r>
            <a:endParaRPr kumimoji="1" lang="zh-CN" altLang="en-US" dirty="0">
              <a:solidFill>
                <a:srgbClr val="534EFD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ln w="41275">
            <a:noFill/>
          </a:ln>
        </p:spPr>
        <p:txBody>
          <a:bodyPr/>
          <a:lstStyle/>
          <a:p>
            <a:pPr marL="136525" indent="-457200"/>
            <a:r>
              <a:rPr lang="en-US" altLang="zh-CN" dirty="0" smtClean="0">
                <a:ea typeface="Microsoft YaHei" charset="0"/>
                <a:cs typeface="Microsoft YaHei" charset="0"/>
              </a:rPr>
              <a:t>2-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近似算法</a:t>
            </a:r>
          </a:p>
          <a:p>
            <a:pPr marL="731837" lvl="2" indent="-457200"/>
            <a:r>
              <a:rPr lang="en-US" altLang="zh-CN" dirty="0" smtClean="0">
                <a:ea typeface="Microsoft YaHei" charset="0"/>
                <a:cs typeface="Microsoft YaHei" charset="0"/>
              </a:rPr>
              <a:t>IWCCTM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策略</a:t>
            </a:r>
            <a:endParaRPr lang="zh-CN" altLang="en-US" dirty="0">
              <a:ea typeface="Microsoft YaHei" charset="0"/>
              <a:cs typeface="Microsoft YaHei" charset="0"/>
            </a:endParaRPr>
          </a:p>
          <a:p>
            <a:pPr marL="136525" indent="-457200"/>
            <a:r>
              <a:rPr lang="zh-CN" altLang="en-US" dirty="0" smtClean="0">
                <a:ea typeface="Microsoft YaHei" charset="0"/>
                <a:cs typeface="Microsoft YaHei" charset="0"/>
              </a:rPr>
              <a:t>简单</a:t>
            </a:r>
            <a:r>
              <a:rPr lang="zh-CN" altLang="en-US" dirty="0">
                <a:ea typeface="Microsoft YaHei" charset="0"/>
                <a:cs typeface="Microsoft YaHei" charset="0"/>
              </a:rPr>
              <a:t>离线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算法</a:t>
            </a:r>
          </a:p>
          <a:p>
            <a:pPr marL="457200" lvl="1" indent="-457200"/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数据中心存在负载均衡机制</a:t>
            </a:r>
          </a:p>
          <a:p>
            <a:pPr marL="457200" lvl="1" indent="-457200"/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忽略端口能力的差异性，优先调度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136525" lvl="1" indent="-457200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</a:pPr>
            <a:r>
              <a:rPr lang="en-US" altLang="zh-CN" sz="2900" dirty="0">
                <a:ea typeface="Microsoft YaHei" charset="0"/>
                <a:cs typeface="Microsoft YaHei" charset="0"/>
              </a:rPr>
              <a:t>Information-agnostic </a:t>
            </a:r>
            <a:r>
              <a:rPr lang="zh-CN" altLang="en-US" sz="2900" dirty="0">
                <a:ea typeface="Microsoft YaHei" charset="0"/>
                <a:cs typeface="Microsoft YaHei" charset="0"/>
              </a:rPr>
              <a:t>在线</a:t>
            </a:r>
            <a:r>
              <a:rPr lang="zh-CN" altLang="en-US" sz="2900" dirty="0" smtClean="0">
                <a:ea typeface="Microsoft YaHei" charset="0"/>
                <a:cs typeface="Microsoft YaHei" charset="0"/>
              </a:rPr>
              <a:t>调度</a:t>
            </a:r>
            <a:endParaRPr lang="zh-CN" altLang="en-US" sz="2900" dirty="0">
              <a:ea typeface="Microsoft YaHei" charset="0"/>
              <a:cs typeface="Microsoft YaHei" charset="0"/>
            </a:endParaRPr>
          </a:p>
          <a:p>
            <a:pPr marL="457200" lvl="1" indent="-457200"/>
            <a:r>
              <a:rPr lang="zh-CN" altLang="en-US" dirty="0">
                <a:ea typeface="Microsoft YaHei" charset="0"/>
                <a:cs typeface="Microsoft YaHei" charset="0"/>
              </a:rPr>
              <a:t>不用预先得知流大小</a:t>
            </a:r>
          </a:p>
          <a:p>
            <a:pPr marL="457200" lvl="1" indent="-457200"/>
            <a:r>
              <a:rPr lang="zh-CN" altLang="en-US" dirty="0">
                <a:ea typeface="Microsoft YaHei" charset="0"/>
                <a:cs typeface="Microsoft YaHei" charset="0"/>
              </a:rPr>
              <a:t>使用已经发送的流组的数据量代替流组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大小</a:t>
            </a:r>
          </a:p>
          <a:p>
            <a:pPr marL="457200" lvl="1" indent="-457200"/>
            <a:r>
              <a:rPr lang="zh-CN" altLang="en-US" dirty="0" smtClean="0">
                <a:ea typeface="Microsoft YaHei" charset="0"/>
                <a:cs typeface="Microsoft YaHei" charset="0"/>
              </a:rPr>
              <a:t>最短流组优先策略</a:t>
            </a:r>
            <a:endParaRPr lang="zh-CN" altLang="en-US" dirty="0">
              <a:ea typeface="Microsoft YaHei" charset="0"/>
              <a:cs typeface="Microsoft YaHei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975" y="1221701"/>
            <a:ext cx="6055146" cy="30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5993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在线调度算法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72" y="1139687"/>
            <a:ext cx="6134100" cy="4838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972" y="1387337"/>
            <a:ext cx="5461000" cy="217170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6541393" y="3970527"/>
            <a:ext cx="4673044" cy="1713013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indent="-457200"/>
            <a:r>
              <a:rPr lang="zh-CN" altLang="en-US" sz="3600" dirty="0">
                <a:ea typeface="Microsoft YaHei" charset="0"/>
                <a:cs typeface="Microsoft YaHei" charset="0"/>
              </a:rPr>
              <a:t>最短流组优先策略</a:t>
            </a:r>
          </a:p>
        </p:txBody>
      </p:sp>
    </p:spTree>
    <p:extLst>
      <p:ext uri="{BB962C8B-B14F-4D97-AF65-F5344CB8AC3E}">
        <p14:creationId xmlns:p14="http://schemas.microsoft.com/office/powerpoint/2010/main" val="108258766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Facebook</a:t>
            </a:r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 流量测试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539963760"/>
              </p:ext>
            </p:extLst>
          </p:nvPr>
        </p:nvGraphicFramePr>
        <p:xfrm>
          <a:off x="1165455" y="1278804"/>
          <a:ext cx="3772755" cy="25353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内容占位符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1446038"/>
              </p:ext>
            </p:extLst>
          </p:nvPr>
        </p:nvGraphicFramePr>
        <p:xfrm>
          <a:off x="6231280" y="1241955"/>
          <a:ext cx="4181921" cy="25353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矩形 10"/>
          <p:cNvSpPr/>
          <p:nvPr/>
        </p:nvSpPr>
        <p:spPr>
          <a:xfrm>
            <a:off x="5976676" y="6385309"/>
            <a:ext cx="4691325" cy="523220"/>
          </a:xfrm>
          <a:prstGeom prst="rect">
            <a:avLst/>
          </a:prstGeom>
          <a:ln w="41275">
            <a:solidFill>
              <a:srgbClr val="B167D2"/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zh-CN" sz="2800" dirty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  <a:cs typeface="MS PGothic" charset="0"/>
              </a:rPr>
              <a:t>30%</a:t>
            </a:r>
            <a:r>
              <a:rPr kumimoji="1" lang="zh-CN" altLang="en-US" sz="2800" dirty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  <a:cs typeface="MS PGothic" charset="0"/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  <a:cs typeface="MS PGothic" charset="0"/>
              </a:rPr>
              <a:t>loss</a:t>
            </a:r>
            <a:r>
              <a:rPr kumimoji="1" lang="zh-CN" altLang="en-US" sz="2800" dirty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  <a:cs typeface="MS PGothic" charset="0"/>
              </a:rPr>
              <a:t> </a:t>
            </a:r>
            <a:r>
              <a:rPr kumimoji="1" lang="en-US" altLang="zh-CN" sz="2800" dirty="0">
                <a:latin typeface="华文中宋" pitchFamily="2" charset="-122"/>
                <a:ea typeface="华文中宋" pitchFamily="2" charset="-122"/>
                <a:cs typeface="MS PGothic" charset="0"/>
              </a:rPr>
              <a:t>on</a:t>
            </a:r>
            <a:r>
              <a:rPr kumimoji="1" lang="zh-CN" altLang="en-US" sz="2800" dirty="0">
                <a:latin typeface="华文中宋" pitchFamily="2" charset="-122"/>
                <a:ea typeface="华文中宋" pitchFamily="2" charset="-122"/>
                <a:cs typeface="MS PGothic" charset="0"/>
              </a:rPr>
              <a:t> </a:t>
            </a:r>
            <a:r>
              <a:rPr kumimoji="1" lang="en-US" altLang="zh-CN" sz="2800" dirty="0">
                <a:latin typeface="华文中宋" pitchFamily="2" charset="-122"/>
                <a:ea typeface="华文中宋" pitchFamily="2" charset="-122"/>
                <a:cs typeface="MS PGothic" charset="0"/>
              </a:rPr>
              <a:t>average</a:t>
            </a:r>
            <a:endParaRPr kumimoji="1" lang="zh-CN" altLang="en-US" sz="2800" dirty="0">
              <a:latin typeface="华文中宋" pitchFamily="2" charset="-122"/>
              <a:ea typeface="华文中宋" pitchFamily="2" charset="-122"/>
              <a:cs typeface="MS PGothic" charset="0"/>
            </a:endParaRPr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808079088"/>
              </p:ext>
            </p:extLst>
          </p:nvPr>
        </p:nvGraphicFramePr>
        <p:xfrm>
          <a:off x="1165455" y="3840480"/>
          <a:ext cx="3512695" cy="29126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5967982" y="3711809"/>
            <a:ext cx="4679547" cy="523220"/>
          </a:xfrm>
          <a:prstGeom prst="rect">
            <a:avLst/>
          </a:prstGeom>
          <a:noFill/>
          <a:ln w="41275">
            <a:solidFill>
              <a:srgbClr val="B167D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华文中宋" pitchFamily="2" charset="-122"/>
                <a:ea typeface="华文中宋" pitchFamily="2" charset="-122"/>
                <a:cs typeface="MS PGothic" charset="0"/>
              </a:rPr>
              <a:t>average</a:t>
            </a:r>
            <a:r>
              <a:rPr kumimoji="1" lang="zh-CN" altLang="en-US" sz="2800" dirty="0">
                <a:latin typeface="华文中宋" pitchFamily="2" charset="-122"/>
                <a:ea typeface="华文中宋" pitchFamily="2" charset="-122"/>
                <a:cs typeface="MS PGothic" charset="0"/>
              </a:rPr>
              <a:t> </a:t>
            </a:r>
            <a:r>
              <a:rPr kumimoji="1" lang="en-US" altLang="zh-CN" sz="2800" dirty="0">
                <a:latin typeface="华文中宋" pitchFamily="2" charset="-122"/>
                <a:ea typeface="华文中宋" pitchFamily="2" charset="-122"/>
                <a:cs typeface="MS PGothic" charset="0"/>
              </a:rPr>
              <a:t>WCCT:</a:t>
            </a:r>
            <a:r>
              <a:rPr kumimoji="1" lang="zh-CN" altLang="en-US" sz="2800" dirty="0">
                <a:latin typeface="华文中宋" pitchFamily="2" charset="-122"/>
                <a:ea typeface="华文中宋" pitchFamily="2" charset="-122"/>
                <a:cs typeface="MS PGothic" charset="0"/>
              </a:rPr>
              <a:t> </a:t>
            </a:r>
            <a:r>
              <a:rPr kumimoji="1" lang="en-US" altLang="zh-CN" sz="2800" dirty="0">
                <a:latin typeface="华文中宋" pitchFamily="2" charset="-122"/>
                <a:ea typeface="华文中宋" pitchFamily="2" charset="-122"/>
                <a:cs typeface="MS PGothic" charset="0"/>
              </a:rPr>
              <a:t>10%</a:t>
            </a:r>
            <a:r>
              <a:rPr kumimoji="1" lang="zh-CN" altLang="en-US" sz="2800" dirty="0">
                <a:latin typeface="华文中宋" pitchFamily="2" charset="-122"/>
                <a:ea typeface="华文中宋" pitchFamily="2" charset="-122"/>
                <a:cs typeface="MS PGothic" charset="0"/>
              </a:rPr>
              <a:t> </a:t>
            </a:r>
            <a:r>
              <a:rPr kumimoji="1" lang="en-US" altLang="zh-CN" sz="2800" dirty="0">
                <a:latin typeface="华文中宋" pitchFamily="2" charset="-122"/>
                <a:ea typeface="华文中宋" pitchFamily="2" charset="-122"/>
                <a:cs typeface="MS PGothic" charset="0"/>
              </a:rPr>
              <a:t>loss</a:t>
            </a:r>
            <a:endParaRPr kumimoji="1" lang="zh-CN" altLang="en-US" sz="2800" dirty="0">
              <a:latin typeface="华文中宋" pitchFamily="2" charset="-122"/>
              <a:ea typeface="华文中宋" pitchFamily="2" charset="-122"/>
              <a:cs typeface="MS PGothic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967982" y="4424430"/>
            <a:ext cx="4679547" cy="523220"/>
          </a:xfrm>
          <a:prstGeom prst="rect">
            <a:avLst/>
          </a:prstGeom>
          <a:noFill/>
          <a:ln w="41275">
            <a:solidFill>
              <a:srgbClr val="B167D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华文中宋" pitchFamily="2" charset="-122"/>
                <a:ea typeface="华文中宋" pitchFamily="2" charset="-122"/>
                <a:cs typeface="MS PGothic" charset="0"/>
              </a:rPr>
              <a:t>Significant:</a:t>
            </a:r>
            <a:r>
              <a:rPr kumimoji="1" lang="zh-CN" altLang="en-US" sz="2800" dirty="0">
                <a:latin typeface="华文中宋" pitchFamily="2" charset="-122"/>
                <a:ea typeface="华文中宋" pitchFamily="2" charset="-122"/>
                <a:cs typeface="MS PGothic" charset="0"/>
              </a:rPr>
              <a:t> </a:t>
            </a:r>
            <a:r>
              <a:rPr kumimoji="1" lang="en-US" altLang="zh-CN" sz="2800" dirty="0">
                <a:latin typeface="华文中宋" pitchFamily="2" charset="-122"/>
                <a:ea typeface="华文中宋" pitchFamily="2" charset="-122"/>
                <a:cs typeface="MS PGothic" charset="0"/>
              </a:rPr>
              <a:t>30%</a:t>
            </a:r>
            <a:r>
              <a:rPr kumimoji="1" lang="zh-CN" altLang="en-US" sz="2800" dirty="0">
                <a:latin typeface="华文中宋" pitchFamily="2" charset="-122"/>
                <a:ea typeface="华文中宋" pitchFamily="2" charset="-122"/>
                <a:cs typeface="MS PGothic" charset="0"/>
              </a:rPr>
              <a:t> </a:t>
            </a:r>
            <a:r>
              <a:rPr kumimoji="1" lang="en-US" altLang="zh-CN" sz="2800" dirty="0">
                <a:latin typeface="华文中宋" pitchFamily="2" charset="-122"/>
                <a:ea typeface="华文中宋" pitchFamily="2" charset="-122"/>
                <a:cs typeface="MS PGothic" charset="0"/>
              </a:rPr>
              <a:t>loss</a:t>
            </a:r>
            <a:r>
              <a:rPr kumimoji="1" lang="zh-CN" altLang="en-US" sz="2800" dirty="0">
                <a:latin typeface="华文中宋" pitchFamily="2" charset="-122"/>
                <a:ea typeface="华文中宋" pitchFamily="2" charset="-122"/>
                <a:cs typeface="MS PGothic" charset="0"/>
              </a:rPr>
              <a:t> 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976675" y="5142351"/>
            <a:ext cx="4670853" cy="523220"/>
          </a:xfrm>
          <a:prstGeom prst="rect">
            <a:avLst/>
          </a:prstGeom>
          <a:noFill/>
          <a:ln w="44450">
            <a:solidFill>
              <a:srgbClr val="B167D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华文中宋" pitchFamily="2" charset="-122"/>
                <a:ea typeface="华文中宋" pitchFamily="2" charset="-122"/>
                <a:cs typeface="MS PGothic" charset="0"/>
              </a:rPr>
              <a:t>Important:</a:t>
            </a:r>
            <a:r>
              <a:rPr kumimoji="1" lang="zh-CN" altLang="en-US" sz="2800" dirty="0">
                <a:latin typeface="华文中宋" pitchFamily="2" charset="-122"/>
                <a:ea typeface="华文中宋" pitchFamily="2" charset="-122"/>
                <a:cs typeface="MS PGothic" charset="0"/>
              </a:rPr>
              <a:t> </a:t>
            </a:r>
            <a:r>
              <a:rPr kumimoji="1" lang="en-US" altLang="zh-CN" sz="2800" dirty="0">
                <a:latin typeface="华文中宋" pitchFamily="2" charset="-122"/>
                <a:ea typeface="华文中宋" pitchFamily="2" charset="-122"/>
                <a:cs typeface="MS PGothic" charset="0"/>
              </a:rPr>
              <a:t>25%</a:t>
            </a:r>
            <a:r>
              <a:rPr kumimoji="1" lang="zh-CN" altLang="en-US" sz="2800" dirty="0">
                <a:latin typeface="华文中宋" pitchFamily="2" charset="-122"/>
                <a:ea typeface="华文中宋" pitchFamily="2" charset="-122"/>
                <a:cs typeface="MS PGothic" charset="0"/>
              </a:rPr>
              <a:t> </a:t>
            </a:r>
            <a:r>
              <a:rPr kumimoji="1" lang="en-US" altLang="zh-CN" sz="2800" dirty="0">
                <a:latin typeface="华文中宋" pitchFamily="2" charset="-122"/>
                <a:ea typeface="华文中宋" pitchFamily="2" charset="-122"/>
                <a:cs typeface="MS PGothic" charset="0"/>
              </a:rPr>
              <a:t>loss</a:t>
            </a:r>
            <a:endParaRPr kumimoji="1" lang="zh-CN" altLang="en-US" sz="2800" dirty="0">
              <a:latin typeface="华文中宋" pitchFamily="2" charset="-122"/>
              <a:ea typeface="华文中宋" pitchFamily="2" charset="-122"/>
              <a:cs typeface="MS PGothic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76675" y="5782693"/>
            <a:ext cx="4670852" cy="523220"/>
          </a:xfrm>
          <a:prstGeom prst="rect">
            <a:avLst/>
          </a:prstGeom>
          <a:noFill/>
          <a:ln w="41275">
            <a:solidFill>
              <a:srgbClr val="B167D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华文中宋" pitchFamily="2" charset="-122"/>
                <a:ea typeface="华文中宋" pitchFamily="2" charset="-122"/>
                <a:cs typeface="MS PGothic" charset="0"/>
              </a:rPr>
              <a:t>Distribution:</a:t>
            </a:r>
            <a:r>
              <a:rPr kumimoji="1" lang="zh-CN" altLang="en-US" sz="2800" dirty="0">
                <a:latin typeface="华文中宋" pitchFamily="2" charset="-122"/>
                <a:ea typeface="华文中宋" pitchFamily="2" charset="-122"/>
                <a:cs typeface="MS PGothic" charset="0"/>
              </a:rPr>
              <a:t> </a:t>
            </a:r>
            <a:r>
              <a:rPr kumimoji="1" lang="en-US" altLang="zh-CN" sz="2800" dirty="0">
                <a:latin typeface="华文中宋" pitchFamily="2" charset="-122"/>
                <a:ea typeface="华文中宋" pitchFamily="2" charset="-122"/>
                <a:cs typeface="MS PGothic" charset="0"/>
              </a:rPr>
              <a:t>30%</a:t>
            </a:r>
            <a:r>
              <a:rPr kumimoji="1" lang="zh-CN" altLang="en-US" sz="2800" dirty="0">
                <a:latin typeface="华文中宋" pitchFamily="2" charset="-122"/>
                <a:ea typeface="华文中宋" pitchFamily="2" charset="-122"/>
                <a:cs typeface="MS PGothic" charset="0"/>
              </a:rPr>
              <a:t> </a:t>
            </a:r>
            <a:r>
              <a:rPr kumimoji="1" lang="en-US" altLang="zh-CN" sz="2800" dirty="0">
                <a:latin typeface="华文中宋" pitchFamily="2" charset="-122"/>
                <a:ea typeface="华文中宋" pitchFamily="2" charset="-122"/>
                <a:cs typeface="MS PGothic" charset="0"/>
              </a:rPr>
              <a:t>gap</a:t>
            </a:r>
            <a:endParaRPr kumimoji="1" lang="zh-CN" altLang="en-US" sz="2800" dirty="0">
              <a:latin typeface="华文中宋" pitchFamily="2" charset="-122"/>
              <a:ea typeface="华文中宋" pitchFamily="2" charset="-122"/>
              <a:cs typeface="MS PGothic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6599577" y="2141995"/>
            <a:ext cx="861332" cy="419725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7460909" y="2126761"/>
            <a:ext cx="861332" cy="419725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435590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9" grpId="0">
        <p:bldAsOne/>
      </p:bldGraphic>
      <p:bldP spid="11" grpId="0" animBg="1"/>
      <p:bldGraphic spid="3" grpId="0">
        <p:bldAsOne/>
      </p:bldGraphic>
      <p:bldP spid="4" grpId="0" animBg="1"/>
      <p:bldP spid="4" grpId="1" animBg="1"/>
      <p:bldP spid="5" grpId="0" animBg="1"/>
      <p:bldP spid="7" grpId="0" animBg="1"/>
      <p:bldP spid="8" grpId="0" animBg="1"/>
      <p:bldP spid="15" grpId="0" animBg="1"/>
      <p:bldP spid="2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中等数据中心下流量测试</a:t>
            </a:r>
            <a:endParaRPr kumimoji="1" lang="zh-CN" altLang="en-US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graphicFrame>
        <p:nvGraphicFramePr>
          <p:cNvPr id="4" name="内容占位符 5"/>
          <p:cNvGraphicFramePr>
            <a:graphicFrameLocks/>
          </p:cNvGraphicFramePr>
          <p:nvPr>
            <p:extLst/>
          </p:nvPr>
        </p:nvGraphicFramePr>
        <p:xfrm>
          <a:off x="1524001" y="1305116"/>
          <a:ext cx="4242215" cy="25353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图表 8"/>
          <p:cNvGraphicFramePr/>
          <p:nvPr>
            <p:extLst/>
          </p:nvPr>
        </p:nvGraphicFramePr>
        <p:xfrm>
          <a:off x="6154280" y="1397000"/>
          <a:ext cx="4324811" cy="2443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内容占位符 5"/>
          <p:cNvGraphicFramePr>
            <a:graphicFrameLocks/>
          </p:cNvGraphicFramePr>
          <p:nvPr>
            <p:extLst/>
          </p:nvPr>
        </p:nvGraphicFramePr>
        <p:xfrm>
          <a:off x="1524001" y="3768444"/>
          <a:ext cx="4392117" cy="25353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图表 10"/>
          <p:cNvGraphicFramePr/>
          <p:nvPr>
            <p:extLst/>
          </p:nvPr>
        </p:nvGraphicFramePr>
        <p:xfrm>
          <a:off x="6154280" y="3860328"/>
          <a:ext cx="4324811" cy="2443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829470" y="1305116"/>
            <a:ext cx="735987" cy="369332"/>
          </a:xfrm>
          <a:prstGeom prst="rect">
            <a:avLst/>
          </a:prstGeom>
          <a:noFill/>
          <a:ln w="44450">
            <a:solidFill>
              <a:srgbClr val="B167D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2.2X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88615" y="4032248"/>
            <a:ext cx="735987" cy="369332"/>
          </a:xfrm>
          <a:prstGeom prst="rect">
            <a:avLst/>
          </a:prstGeom>
          <a:noFill/>
          <a:ln w="44450">
            <a:solidFill>
              <a:srgbClr val="B167D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1.7X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29469" y="3860328"/>
            <a:ext cx="735987" cy="369332"/>
          </a:xfrm>
          <a:prstGeom prst="rect">
            <a:avLst/>
          </a:prstGeom>
          <a:noFill/>
          <a:ln w="44450">
            <a:solidFill>
              <a:srgbClr val="B167D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2.1X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388616" y="1345849"/>
            <a:ext cx="735987" cy="369332"/>
          </a:xfrm>
          <a:prstGeom prst="rect">
            <a:avLst/>
          </a:prstGeom>
          <a:noFill/>
          <a:ln w="44450">
            <a:solidFill>
              <a:srgbClr val="B167D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1.8X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753271" y="2688567"/>
            <a:ext cx="10802017" cy="1713013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indent="-457200"/>
            <a:r>
              <a:rPr lang="zh-CN" altLang="en-US" sz="3600" dirty="0" smtClean="0">
                <a:ea typeface="Microsoft YaHei" charset="0"/>
                <a:cs typeface="Microsoft YaHei" charset="0"/>
              </a:rPr>
              <a:t>对重要的流组，在线策略性能平均提升</a:t>
            </a:r>
            <a:r>
              <a:rPr lang="en-US" altLang="zh-CN" sz="3600" dirty="0" smtClean="0">
                <a:ea typeface="Microsoft YaHei" charset="0"/>
                <a:cs typeface="Microsoft YaHei" charset="0"/>
              </a:rPr>
              <a:t>2</a:t>
            </a:r>
            <a:r>
              <a:rPr lang="zh-CN" altLang="en-US" sz="3600" dirty="0" smtClean="0">
                <a:ea typeface="Microsoft YaHei" charset="0"/>
                <a:cs typeface="Microsoft YaHei" charset="0"/>
              </a:rPr>
              <a:t>倍</a:t>
            </a:r>
            <a:endParaRPr lang="zh-CN" altLang="en-US" sz="3600" dirty="0"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9378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9" grpId="0">
        <p:bldAsOne/>
      </p:bldGraphic>
      <p:bldGraphic spid="10" grpId="0">
        <p:bldAsOne/>
      </p:bldGraphic>
      <p:bldGraphic spid="11" grpId="0">
        <p:bldAsOne/>
      </p:bldGraphic>
      <p:bldP spid="7" grpId="0" animBg="1"/>
      <p:bldP spid="8" grpId="0" animBg="1"/>
      <p:bldP spid="12" grpId="0" animBg="1"/>
      <p:bldP spid="13" grpId="0" animBg="1"/>
      <p:bldP spid="1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本章小结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>
                <a:ea typeface="Microsoft YaHei" charset="0"/>
                <a:cs typeface="Microsoft YaHei" charset="0"/>
              </a:rPr>
              <a:t>测量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AT&amp;T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数据中心流量，发现并且分析</a:t>
            </a:r>
            <a:r>
              <a:rPr lang="en-US" altLang="zh-CN" dirty="0" err="1" smtClean="0">
                <a:ea typeface="Microsoft YaHei" charset="0"/>
                <a:cs typeface="Microsoft YaHei" charset="0"/>
              </a:rPr>
              <a:t>Varys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存在的问题</a:t>
            </a: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提出使用权重代表任务的紧急程度，并且划分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AT&amp;T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传输任务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5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个优先级</a:t>
            </a: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提出调度权重任务完成时间的简单离线策略和在线策略</a:t>
            </a: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使用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Facebook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流量和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AT&amp;T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流量评估在线策略</a:t>
            </a:r>
          </a:p>
          <a:p>
            <a:endParaRPr lang="zh-CN" altLang="en-US" dirty="0" smtClean="0">
              <a:ea typeface="Microsoft YaHei" charset="0"/>
              <a:cs typeface="Microsoft YaHei" charset="0"/>
            </a:endParaRPr>
          </a:p>
          <a:p>
            <a:endParaRPr lang="zh-CN" altLang="en-US" dirty="0">
              <a:ea typeface="Microsoft YaHei" charset="0"/>
              <a:cs typeface="Microsoft YaHei" charset="0"/>
            </a:endParaRPr>
          </a:p>
          <a:p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pPr lvl="1"/>
            <a:endParaRPr kumimoji="1" lang="zh-CN" altLang="en-US" dirty="0"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51013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主要工作及论文框架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925751" y="1243470"/>
            <a:ext cx="864074" cy="544837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9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任务调度与传输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优化系统</a:t>
            </a:r>
          </a:p>
        </p:txBody>
      </p:sp>
      <p:sp>
        <p:nvSpPr>
          <p:cNvPr id="53" name="矩形 52"/>
          <p:cNvSpPr/>
          <p:nvPr/>
        </p:nvSpPr>
        <p:spPr>
          <a:xfrm>
            <a:off x="6174740" y="1365890"/>
            <a:ext cx="2959023" cy="1027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4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基于负载自适应原则的传输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优化方案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195209" y="2638951"/>
            <a:ext cx="2960804" cy="113718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5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基于流持续时间的传输优化方案</a:t>
            </a:r>
          </a:p>
        </p:txBody>
      </p:sp>
      <p:sp>
        <p:nvSpPr>
          <p:cNvPr id="55" name="矩形 54"/>
          <p:cNvSpPr/>
          <p:nvPr/>
        </p:nvSpPr>
        <p:spPr>
          <a:xfrm>
            <a:off x="3372965" y="1245138"/>
            <a:ext cx="5851055" cy="2621048"/>
          </a:xfrm>
          <a:prstGeom prst="rect">
            <a:avLst/>
          </a:prstGeom>
          <a:noFill/>
          <a:ln w="539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053917" y="4083166"/>
            <a:ext cx="3030913" cy="11581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7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基于流信息的任务级传输优化方案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1674113" y="3987591"/>
            <a:ext cx="2447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任务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级传输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327400" y="3989711"/>
            <a:ext cx="5896620" cy="2865822"/>
          </a:xfrm>
          <a:prstGeom prst="rect">
            <a:avLst/>
          </a:prstGeom>
          <a:noFill/>
          <a:ln w="539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222378" y="1379663"/>
            <a:ext cx="513207" cy="540816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国内外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研究现状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674113" y="1407591"/>
            <a:ext cx="2204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流级别传输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086091" y="5606444"/>
            <a:ext cx="2970403" cy="104223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8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重要性的任务级传输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调度方案</a:t>
            </a:r>
          </a:p>
        </p:txBody>
      </p:sp>
      <p:sp>
        <p:nvSpPr>
          <p:cNvPr id="59" name="矩形 58"/>
          <p:cNvSpPr/>
          <p:nvPr/>
        </p:nvSpPr>
        <p:spPr>
          <a:xfrm>
            <a:off x="3552319" y="1411751"/>
            <a:ext cx="1032551" cy="22958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3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ECN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标记的流模型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3537894" y="4057420"/>
            <a:ext cx="1032479" cy="273040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6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传输任务调度模型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208788" y="1339452"/>
            <a:ext cx="519978" cy="544837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1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引言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68" name="直接箭头连接符 36"/>
          <p:cNvCxnSpPr/>
          <p:nvPr/>
        </p:nvCxnSpPr>
        <p:spPr>
          <a:xfrm>
            <a:off x="768128" y="3116779"/>
            <a:ext cx="458422" cy="0"/>
          </a:xfrm>
          <a:prstGeom prst="straightConnector1">
            <a:avLst/>
          </a:prstGeom>
          <a:ln w="412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36"/>
          <p:cNvCxnSpPr/>
          <p:nvPr/>
        </p:nvCxnSpPr>
        <p:spPr>
          <a:xfrm flipV="1">
            <a:off x="10782981" y="3519403"/>
            <a:ext cx="365044" cy="5254"/>
          </a:xfrm>
          <a:prstGeom prst="straightConnector1">
            <a:avLst/>
          </a:prstGeom>
          <a:ln w="412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11148025" y="1223541"/>
            <a:ext cx="792096" cy="542513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10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总结与展望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9" name="直线箭头连接符 8"/>
          <p:cNvCxnSpPr/>
          <p:nvPr/>
        </p:nvCxnSpPr>
        <p:spPr>
          <a:xfrm flipV="1">
            <a:off x="1739757" y="1909929"/>
            <a:ext cx="1587643" cy="148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/>
          <p:cNvCxnSpPr/>
          <p:nvPr/>
        </p:nvCxnSpPr>
        <p:spPr>
          <a:xfrm>
            <a:off x="1703795" y="4660708"/>
            <a:ext cx="15706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/>
          <p:cNvCxnSpPr/>
          <p:nvPr/>
        </p:nvCxnSpPr>
        <p:spPr>
          <a:xfrm flipV="1">
            <a:off x="4584870" y="1976933"/>
            <a:ext cx="1588837" cy="11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/>
          <p:nvPr/>
        </p:nvCxnSpPr>
        <p:spPr>
          <a:xfrm>
            <a:off x="4577971" y="3116779"/>
            <a:ext cx="15957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/>
          <p:nvPr/>
        </p:nvCxnSpPr>
        <p:spPr>
          <a:xfrm>
            <a:off x="4554016" y="4735611"/>
            <a:ext cx="149990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/>
          <p:cNvCxnSpPr/>
          <p:nvPr/>
        </p:nvCxnSpPr>
        <p:spPr>
          <a:xfrm flipV="1">
            <a:off x="4554016" y="6017346"/>
            <a:ext cx="1499901" cy="152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36"/>
          <p:cNvCxnSpPr/>
          <p:nvPr/>
        </p:nvCxnSpPr>
        <p:spPr>
          <a:xfrm>
            <a:off x="9194317" y="2211857"/>
            <a:ext cx="690223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36"/>
          <p:cNvCxnSpPr/>
          <p:nvPr/>
        </p:nvCxnSpPr>
        <p:spPr>
          <a:xfrm>
            <a:off x="9200115" y="5235966"/>
            <a:ext cx="734872" cy="532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4564242" y="1425805"/>
            <a:ext cx="1744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流大小已知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4577971" y="2582380"/>
            <a:ext cx="2007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</a:t>
            </a:r>
            <a:r>
              <a:rPr lang="zh-CN" altLang="en-US" sz="24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大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小未知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4500210" y="5511670"/>
            <a:ext cx="1751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</a:t>
            </a:r>
            <a:r>
              <a:rPr lang="zh-CN" altLang="en-US" sz="24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大小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未知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459108" y="4273946"/>
            <a:ext cx="1744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流大小已知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0317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82153"/>
            <a:r>
              <a:rPr lang="zh-CN" altLang="en-US" b="1" dirty="0">
                <a:solidFill>
                  <a:schemeClr val="tx1"/>
                </a:solidFill>
                <a:ea typeface="Microsoft YaHei" charset="0"/>
                <a:cs typeface="Microsoft YaHei" charset="0"/>
              </a:rPr>
              <a:t>数据中心网络应用</a:t>
            </a:r>
            <a:r>
              <a:rPr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速传输</a:t>
            </a:r>
            <a:r>
              <a:rPr lang="zh-CN" altLang="en-US" b="1" dirty="0">
                <a:solidFill>
                  <a:schemeClr val="tx1"/>
                </a:solidFill>
                <a:ea typeface="Microsoft YaHei" charset="0"/>
                <a:cs typeface="Microsoft YaHei" charset="0"/>
              </a:rPr>
              <a:t>优化系统</a:t>
            </a:r>
            <a:endParaRPr lang="en-US" altLang="zh-CN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49000" y="1362741"/>
            <a:ext cx="8915399" cy="837174"/>
            <a:chOff x="228707" y="4115826"/>
            <a:chExt cx="8919568" cy="837174"/>
          </a:xfrm>
        </p:grpSpPr>
        <p:sp>
          <p:nvSpPr>
            <p:cNvPr id="6" name="TextBox 5"/>
            <p:cNvSpPr txBox="1"/>
            <p:nvPr/>
          </p:nvSpPr>
          <p:spPr>
            <a:xfrm>
              <a:off x="991064" y="4353580"/>
              <a:ext cx="81572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Microsoft YaHei" charset="0"/>
                  <a:ea typeface="Microsoft YaHei" charset="0"/>
                  <a:cs typeface="Microsoft YaHei" charset="0"/>
                </a:rPr>
                <a:t>集中控制的方法</a:t>
              </a:r>
              <a:endParaRPr lang="en-US" sz="2800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707" y="4115826"/>
              <a:ext cx="834364" cy="837174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493757" y="2662371"/>
            <a:ext cx="3638559" cy="3173031"/>
            <a:chOff x="2553762" y="2124177"/>
            <a:chExt cx="4193123" cy="3572220"/>
          </a:xfrm>
        </p:grpSpPr>
        <p:sp>
          <p:nvSpPr>
            <p:cNvPr id="10" name="Rectangle 9"/>
            <p:cNvSpPr/>
            <p:nvPr/>
          </p:nvSpPr>
          <p:spPr>
            <a:xfrm>
              <a:off x="2553762" y="5334000"/>
              <a:ext cx="383123" cy="362397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US" sz="1050" kern="0" dirty="0">
                  <a:solidFill>
                    <a:schemeClr val="bg1"/>
                  </a:solidFill>
                  <a:latin typeface="Calibri"/>
                </a:rPr>
                <a:t>H1</a:t>
              </a:r>
            </a:p>
          </p:txBody>
        </p:sp>
        <p:cxnSp>
          <p:nvCxnSpPr>
            <p:cNvPr id="11" name="Straight Connector 10"/>
            <p:cNvCxnSpPr>
              <a:stCxn id="10" idx="0"/>
            </p:cNvCxnSpPr>
            <p:nvPr/>
          </p:nvCxnSpPr>
          <p:spPr>
            <a:xfrm flipV="1">
              <a:off x="2745324" y="4419600"/>
              <a:ext cx="452426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3241685" y="2636519"/>
              <a:ext cx="6858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3241685" y="2636519"/>
              <a:ext cx="15240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3241685" y="2636519"/>
              <a:ext cx="23622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 flipV="1">
              <a:off x="3927485" y="2636519"/>
              <a:ext cx="6858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4613285" y="2636519"/>
              <a:ext cx="1524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4613285" y="2636519"/>
              <a:ext cx="9906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55" idx="0"/>
            </p:cNvCxnSpPr>
            <p:nvPr/>
          </p:nvCxnSpPr>
          <p:spPr>
            <a:xfrm flipH="1" flipV="1">
              <a:off x="3927485" y="2636520"/>
              <a:ext cx="2185658" cy="1835569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 flipV="1">
              <a:off x="4765685" y="2636520"/>
              <a:ext cx="1332439" cy="1819425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55" idx="0"/>
            </p:cNvCxnSpPr>
            <p:nvPr/>
          </p:nvCxnSpPr>
          <p:spPr>
            <a:xfrm flipH="1" flipV="1">
              <a:off x="5603885" y="2636520"/>
              <a:ext cx="509258" cy="1835569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3010962" y="5334000"/>
              <a:ext cx="383123" cy="362397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US" sz="1050" kern="0" dirty="0">
                  <a:solidFill>
                    <a:schemeClr val="bg1"/>
                  </a:solidFill>
                  <a:latin typeface="Calibri"/>
                </a:rPr>
                <a:t>H2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468162" y="5334000"/>
              <a:ext cx="383123" cy="362397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050" kern="0" dirty="0">
                  <a:solidFill>
                    <a:schemeClr val="bg1"/>
                  </a:solidFill>
                  <a:latin typeface="Calibri"/>
                </a:rPr>
                <a:t>H3</a:t>
              </a:r>
            </a:p>
          </p:txBody>
        </p:sp>
        <p:cxnSp>
          <p:nvCxnSpPr>
            <p:cNvPr id="23" name="Straight Connector 22"/>
            <p:cNvCxnSpPr>
              <a:stCxn id="21" idx="0"/>
            </p:cNvCxnSpPr>
            <p:nvPr/>
          </p:nvCxnSpPr>
          <p:spPr>
            <a:xfrm flipH="1" flipV="1">
              <a:off x="3197750" y="4419600"/>
              <a:ext cx="4774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22" idx="0"/>
            </p:cNvCxnSpPr>
            <p:nvPr/>
          </p:nvCxnSpPr>
          <p:spPr>
            <a:xfrm flipH="1" flipV="1">
              <a:off x="3197750" y="4419600"/>
              <a:ext cx="461974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4003685" y="5334000"/>
              <a:ext cx="383123" cy="362397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defTabSz="914400"/>
              <a:r>
                <a:rPr lang="en-US" sz="1050" kern="0" dirty="0">
                  <a:solidFill>
                    <a:schemeClr val="bg1"/>
                  </a:solidFill>
                  <a:latin typeface="Calibri"/>
                </a:rPr>
                <a:t>H4</a:t>
              </a:r>
            </a:p>
          </p:txBody>
        </p:sp>
        <p:cxnSp>
          <p:nvCxnSpPr>
            <p:cNvPr id="26" name="Straight Connector 25"/>
            <p:cNvCxnSpPr>
              <a:stCxn id="25" idx="0"/>
            </p:cNvCxnSpPr>
            <p:nvPr/>
          </p:nvCxnSpPr>
          <p:spPr>
            <a:xfrm flipV="1">
              <a:off x="4195247" y="4419600"/>
              <a:ext cx="450303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4460885" y="5334000"/>
              <a:ext cx="383123" cy="362397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050" kern="0" dirty="0">
                  <a:solidFill>
                    <a:schemeClr val="bg1"/>
                  </a:solidFill>
                  <a:latin typeface="Calibri"/>
                </a:rPr>
                <a:t>H5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918085" y="5334000"/>
              <a:ext cx="383123" cy="362397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sz="1050" kern="0" dirty="0">
                  <a:solidFill>
                    <a:schemeClr val="bg1"/>
                  </a:solidFill>
                  <a:latin typeface="Calibri"/>
                </a:rPr>
                <a:t>H6</a:t>
              </a:r>
            </a:p>
          </p:txBody>
        </p:sp>
        <p:cxnSp>
          <p:nvCxnSpPr>
            <p:cNvPr id="29" name="Straight Connector 28"/>
            <p:cNvCxnSpPr>
              <a:stCxn id="27" idx="0"/>
            </p:cNvCxnSpPr>
            <p:nvPr/>
          </p:nvCxnSpPr>
          <p:spPr>
            <a:xfrm flipH="1" flipV="1">
              <a:off x="4645550" y="4419600"/>
              <a:ext cx="6897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28" idx="0"/>
            </p:cNvCxnSpPr>
            <p:nvPr/>
          </p:nvCxnSpPr>
          <p:spPr>
            <a:xfrm flipH="1" flipV="1">
              <a:off x="4645550" y="4419600"/>
              <a:ext cx="464097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>
              <a:off x="3622685" y="2124177"/>
              <a:ext cx="545969" cy="678181"/>
              <a:chOff x="1027560" y="1988818"/>
              <a:chExt cx="545969" cy="678181"/>
            </a:xfrm>
          </p:grpSpPr>
          <p:sp>
            <p:nvSpPr>
              <p:cNvPr id="114" name="Cube 113"/>
              <p:cNvSpPr/>
              <p:nvPr/>
            </p:nvSpPr>
            <p:spPr>
              <a:xfrm flipH="1">
                <a:off x="1027560" y="1988818"/>
                <a:ext cx="545969" cy="678181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pic>
            <p:nvPicPr>
              <p:cNvPr id="115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171574" y="2133601"/>
                <a:ext cx="401955" cy="5295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16" name="Rectangle 83"/>
              <p:cNvSpPr/>
              <p:nvPr/>
            </p:nvSpPr>
            <p:spPr>
              <a:xfrm>
                <a:off x="1028484" y="2005964"/>
                <a:ext cx="125948" cy="653415"/>
              </a:xfrm>
              <a:custGeom>
                <a:avLst/>
                <a:gdLst>
                  <a:gd name="connsiteX0" fmla="*/ 0 w 230723"/>
                  <a:gd name="connsiteY0" fmla="*/ 0 h 609600"/>
                  <a:gd name="connsiteX1" fmla="*/ 230723 w 230723"/>
                  <a:gd name="connsiteY1" fmla="*/ 0 h 609600"/>
                  <a:gd name="connsiteX2" fmla="*/ 230723 w 230723"/>
                  <a:gd name="connsiteY2" fmla="*/ 609600 h 609600"/>
                  <a:gd name="connsiteX3" fmla="*/ 0 w 230723"/>
                  <a:gd name="connsiteY3" fmla="*/ 609600 h 609600"/>
                  <a:gd name="connsiteX4" fmla="*/ 0 w 230723"/>
                  <a:gd name="connsiteY4" fmla="*/ 0 h 609600"/>
                  <a:gd name="connsiteX0" fmla="*/ 123825 w 230723"/>
                  <a:gd name="connsiteY0" fmla="*/ 0 h 645795"/>
                  <a:gd name="connsiteX1" fmla="*/ 230723 w 230723"/>
                  <a:gd name="connsiteY1" fmla="*/ 36195 h 645795"/>
                  <a:gd name="connsiteX2" fmla="*/ 230723 w 230723"/>
                  <a:gd name="connsiteY2" fmla="*/ 645795 h 645795"/>
                  <a:gd name="connsiteX3" fmla="*/ 0 w 230723"/>
                  <a:gd name="connsiteY3" fmla="*/ 645795 h 645795"/>
                  <a:gd name="connsiteX4" fmla="*/ 123825 w 230723"/>
                  <a:gd name="connsiteY4" fmla="*/ 0 h 645795"/>
                  <a:gd name="connsiteX0" fmla="*/ 123825 w 234533"/>
                  <a:gd name="connsiteY0" fmla="*/ 0 h 645795"/>
                  <a:gd name="connsiteX1" fmla="*/ 234533 w 234533"/>
                  <a:gd name="connsiteY1" fmla="*/ 116205 h 645795"/>
                  <a:gd name="connsiteX2" fmla="*/ 230723 w 234533"/>
                  <a:gd name="connsiteY2" fmla="*/ 645795 h 645795"/>
                  <a:gd name="connsiteX3" fmla="*/ 0 w 234533"/>
                  <a:gd name="connsiteY3" fmla="*/ 645795 h 645795"/>
                  <a:gd name="connsiteX4" fmla="*/ 123825 w 234533"/>
                  <a:gd name="connsiteY4" fmla="*/ 0 h 645795"/>
                  <a:gd name="connsiteX0" fmla="*/ 13335 w 124043"/>
                  <a:gd name="connsiteY0" fmla="*/ 0 h 645795"/>
                  <a:gd name="connsiteX1" fmla="*/ 124043 w 124043"/>
                  <a:gd name="connsiteY1" fmla="*/ 116205 h 645795"/>
                  <a:gd name="connsiteX2" fmla="*/ 120233 w 124043"/>
                  <a:gd name="connsiteY2" fmla="*/ 645795 h 645795"/>
                  <a:gd name="connsiteX3" fmla="*/ 0 w 124043"/>
                  <a:gd name="connsiteY3" fmla="*/ 502920 h 645795"/>
                  <a:gd name="connsiteX4" fmla="*/ 13335 w 124043"/>
                  <a:gd name="connsiteY4" fmla="*/ 0 h 645795"/>
                  <a:gd name="connsiteX0" fmla="*/ 13335 w 125948"/>
                  <a:gd name="connsiteY0" fmla="*/ 0 h 628650"/>
                  <a:gd name="connsiteX1" fmla="*/ 124043 w 125948"/>
                  <a:gd name="connsiteY1" fmla="*/ 116205 h 628650"/>
                  <a:gd name="connsiteX2" fmla="*/ 125948 w 125948"/>
                  <a:gd name="connsiteY2" fmla="*/ 628650 h 628650"/>
                  <a:gd name="connsiteX3" fmla="*/ 0 w 125948"/>
                  <a:gd name="connsiteY3" fmla="*/ 502920 h 628650"/>
                  <a:gd name="connsiteX4" fmla="*/ 13335 w 125948"/>
                  <a:gd name="connsiteY4" fmla="*/ 0 h 628650"/>
                  <a:gd name="connsiteX0" fmla="*/ 3810 w 116423"/>
                  <a:gd name="connsiteY0" fmla="*/ 0 h 628650"/>
                  <a:gd name="connsiteX1" fmla="*/ 114518 w 116423"/>
                  <a:gd name="connsiteY1" fmla="*/ 116205 h 628650"/>
                  <a:gd name="connsiteX2" fmla="*/ 116423 w 116423"/>
                  <a:gd name="connsiteY2" fmla="*/ 628650 h 628650"/>
                  <a:gd name="connsiteX3" fmla="*/ 0 w 116423"/>
                  <a:gd name="connsiteY3" fmla="*/ 514350 h 628650"/>
                  <a:gd name="connsiteX4" fmla="*/ 3810 w 116423"/>
                  <a:gd name="connsiteY4" fmla="*/ 0 h 628650"/>
                  <a:gd name="connsiteX0" fmla="*/ 0 w 120233"/>
                  <a:gd name="connsiteY0" fmla="*/ 0 h 632460"/>
                  <a:gd name="connsiteX1" fmla="*/ 118328 w 120233"/>
                  <a:gd name="connsiteY1" fmla="*/ 120015 h 632460"/>
                  <a:gd name="connsiteX2" fmla="*/ 120233 w 120233"/>
                  <a:gd name="connsiteY2" fmla="*/ 632460 h 632460"/>
                  <a:gd name="connsiteX3" fmla="*/ 3810 w 120233"/>
                  <a:gd name="connsiteY3" fmla="*/ 518160 h 632460"/>
                  <a:gd name="connsiteX4" fmla="*/ 0 w 120233"/>
                  <a:gd name="connsiteY4" fmla="*/ 0 h 632460"/>
                  <a:gd name="connsiteX0" fmla="*/ 0 w 118328"/>
                  <a:gd name="connsiteY0" fmla="*/ 0 h 643890"/>
                  <a:gd name="connsiteX1" fmla="*/ 116423 w 118328"/>
                  <a:gd name="connsiteY1" fmla="*/ 131445 h 643890"/>
                  <a:gd name="connsiteX2" fmla="*/ 118328 w 118328"/>
                  <a:gd name="connsiteY2" fmla="*/ 643890 h 643890"/>
                  <a:gd name="connsiteX3" fmla="*/ 1905 w 118328"/>
                  <a:gd name="connsiteY3" fmla="*/ 529590 h 643890"/>
                  <a:gd name="connsiteX4" fmla="*/ 0 w 118328"/>
                  <a:gd name="connsiteY4" fmla="*/ 0 h 643890"/>
                  <a:gd name="connsiteX0" fmla="*/ 0 w 122138"/>
                  <a:gd name="connsiteY0" fmla="*/ 0 h 643890"/>
                  <a:gd name="connsiteX1" fmla="*/ 122138 w 122138"/>
                  <a:gd name="connsiteY1" fmla="*/ 121920 h 643890"/>
                  <a:gd name="connsiteX2" fmla="*/ 118328 w 122138"/>
                  <a:gd name="connsiteY2" fmla="*/ 643890 h 643890"/>
                  <a:gd name="connsiteX3" fmla="*/ 1905 w 122138"/>
                  <a:gd name="connsiteY3" fmla="*/ 529590 h 643890"/>
                  <a:gd name="connsiteX4" fmla="*/ 0 w 122138"/>
                  <a:gd name="connsiteY4" fmla="*/ 0 h 643890"/>
                  <a:gd name="connsiteX0" fmla="*/ 0 w 124043"/>
                  <a:gd name="connsiteY0" fmla="*/ 0 h 653415"/>
                  <a:gd name="connsiteX1" fmla="*/ 122138 w 124043"/>
                  <a:gd name="connsiteY1" fmla="*/ 121920 h 653415"/>
                  <a:gd name="connsiteX2" fmla="*/ 124043 w 124043"/>
                  <a:gd name="connsiteY2" fmla="*/ 653415 h 653415"/>
                  <a:gd name="connsiteX3" fmla="*/ 1905 w 124043"/>
                  <a:gd name="connsiteY3" fmla="*/ 529590 h 653415"/>
                  <a:gd name="connsiteX4" fmla="*/ 0 w 124043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31495 h 653415"/>
                  <a:gd name="connsiteX4" fmla="*/ 1905 w 125948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27685 h 653415"/>
                  <a:gd name="connsiteX4" fmla="*/ 1905 w 125948"/>
                  <a:gd name="connsiteY4" fmla="*/ 0 h 653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948" h="653415">
                    <a:moveTo>
                      <a:pt x="1905" y="0"/>
                    </a:moveTo>
                    <a:lnTo>
                      <a:pt x="124043" y="121920"/>
                    </a:lnTo>
                    <a:lnTo>
                      <a:pt x="125948" y="653415"/>
                    </a:lnTo>
                    <a:lnTo>
                      <a:pt x="0" y="527685"/>
                    </a:lnTo>
                    <a:lnTo>
                      <a:pt x="1905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dk1">
                      <a:tint val="50000"/>
                      <a:satMod val="300000"/>
                    </a:schemeClr>
                  </a:gs>
                  <a:gs pos="61000">
                    <a:schemeClr val="dk1">
                      <a:tint val="37000"/>
                      <a:satMod val="300000"/>
                      <a:lumMod val="66000"/>
                    </a:schemeClr>
                  </a:gs>
                  <a:gs pos="100000">
                    <a:schemeClr val="dk1">
                      <a:tint val="15000"/>
                      <a:satMod val="3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17" name="Rectangle 83"/>
              <p:cNvSpPr/>
              <p:nvPr/>
            </p:nvSpPr>
            <p:spPr>
              <a:xfrm>
                <a:off x="1037545" y="1988820"/>
                <a:ext cx="520283" cy="127635"/>
              </a:xfrm>
              <a:custGeom>
                <a:avLst/>
                <a:gdLst>
                  <a:gd name="connsiteX0" fmla="*/ 0 w 230723"/>
                  <a:gd name="connsiteY0" fmla="*/ 0 h 609600"/>
                  <a:gd name="connsiteX1" fmla="*/ 230723 w 230723"/>
                  <a:gd name="connsiteY1" fmla="*/ 0 h 609600"/>
                  <a:gd name="connsiteX2" fmla="*/ 230723 w 230723"/>
                  <a:gd name="connsiteY2" fmla="*/ 609600 h 609600"/>
                  <a:gd name="connsiteX3" fmla="*/ 0 w 230723"/>
                  <a:gd name="connsiteY3" fmla="*/ 609600 h 609600"/>
                  <a:gd name="connsiteX4" fmla="*/ 0 w 230723"/>
                  <a:gd name="connsiteY4" fmla="*/ 0 h 609600"/>
                  <a:gd name="connsiteX0" fmla="*/ 123825 w 230723"/>
                  <a:gd name="connsiteY0" fmla="*/ 0 h 645795"/>
                  <a:gd name="connsiteX1" fmla="*/ 230723 w 230723"/>
                  <a:gd name="connsiteY1" fmla="*/ 36195 h 645795"/>
                  <a:gd name="connsiteX2" fmla="*/ 230723 w 230723"/>
                  <a:gd name="connsiteY2" fmla="*/ 645795 h 645795"/>
                  <a:gd name="connsiteX3" fmla="*/ 0 w 230723"/>
                  <a:gd name="connsiteY3" fmla="*/ 645795 h 645795"/>
                  <a:gd name="connsiteX4" fmla="*/ 123825 w 230723"/>
                  <a:gd name="connsiteY4" fmla="*/ 0 h 645795"/>
                  <a:gd name="connsiteX0" fmla="*/ 123825 w 234533"/>
                  <a:gd name="connsiteY0" fmla="*/ 0 h 645795"/>
                  <a:gd name="connsiteX1" fmla="*/ 234533 w 234533"/>
                  <a:gd name="connsiteY1" fmla="*/ 116205 h 645795"/>
                  <a:gd name="connsiteX2" fmla="*/ 230723 w 234533"/>
                  <a:gd name="connsiteY2" fmla="*/ 645795 h 645795"/>
                  <a:gd name="connsiteX3" fmla="*/ 0 w 234533"/>
                  <a:gd name="connsiteY3" fmla="*/ 645795 h 645795"/>
                  <a:gd name="connsiteX4" fmla="*/ 123825 w 234533"/>
                  <a:gd name="connsiteY4" fmla="*/ 0 h 645795"/>
                  <a:gd name="connsiteX0" fmla="*/ 13335 w 124043"/>
                  <a:gd name="connsiteY0" fmla="*/ 0 h 645795"/>
                  <a:gd name="connsiteX1" fmla="*/ 124043 w 124043"/>
                  <a:gd name="connsiteY1" fmla="*/ 116205 h 645795"/>
                  <a:gd name="connsiteX2" fmla="*/ 120233 w 124043"/>
                  <a:gd name="connsiteY2" fmla="*/ 645795 h 645795"/>
                  <a:gd name="connsiteX3" fmla="*/ 0 w 124043"/>
                  <a:gd name="connsiteY3" fmla="*/ 502920 h 645795"/>
                  <a:gd name="connsiteX4" fmla="*/ 13335 w 124043"/>
                  <a:gd name="connsiteY4" fmla="*/ 0 h 645795"/>
                  <a:gd name="connsiteX0" fmla="*/ 13335 w 125948"/>
                  <a:gd name="connsiteY0" fmla="*/ 0 h 628650"/>
                  <a:gd name="connsiteX1" fmla="*/ 124043 w 125948"/>
                  <a:gd name="connsiteY1" fmla="*/ 116205 h 628650"/>
                  <a:gd name="connsiteX2" fmla="*/ 125948 w 125948"/>
                  <a:gd name="connsiteY2" fmla="*/ 628650 h 628650"/>
                  <a:gd name="connsiteX3" fmla="*/ 0 w 125948"/>
                  <a:gd name="connsiteY3" fmla="*/ 502920 h 628650"/>
                  <a:gd name="connsiteX4" fmla="*/ 13335 w 125948"/>
                  <a:gd name="connsiteY4" fmla="*/ 0 h 628650"/>
                  <a:gd name="connsiteX0" fmla="*/ 3810 w 116423"/>
                  <a:gd name="connsiteY0" fmla="*/ 0 h 628650"/>
                  <a:gd name="connsiteX1" fmla="*/ 114518 w 116423"/>
                  <a:gd name="connsiteY1" fmla="*/ 116205 h 628650"/>
                  <a:gd name="connsiteX2" fmla="*/ 116423 w 116423"/>
                  <a:gd name="connsiteY2" fmla="*/ 628650 h 628650"/>
                  <a:gd name="connsiteX3" fmla="*/ 0 w 116423"/>
                  <a:gd name="connsiteY3" fmla="*/ 514350 h 628650"/>
                  <a:gd name="connsiteX4" fmla="*/ 3810 w 116423"/>
                  <a:gd name="connsiteY4" fmla="*/ 0 h 628650"/>
                  <a:gd name="connsiteX0" fmla="*/ 0 w 120233"/>
                  <a:gd name="connsiteY0" fmla="*/ 0 h 632460"/>
                  <a:gd name="connsiteX1" fmla="*/ 118328 w 120233"/>
                  <a:gd name="connsiteY1" fmla="*/ 120015 h 632460"/>
                  <a:gd name="connsiteX2" fmla="*/ 120233 w 120233"/>
                  <a:gd name="connsiteY2" fmla="*/ 632460 h 632460"/>
                  <a:gd name="connsiteX3" fmla="*/ 3810 w 120233"/>
                  <a:gd name="connsiteY3" fmla="*/ 518160 h 632460"/>
                  <a:gd name="connsiteX4" fmla="*/ 0 w 120233"/>
                  <a:gd name="connsiteY4" fmla="*/ 0 h 632460"/>
                  <a:gd name="connsiteX0" fmla="*/ 0 w 118328"/>
                  <a:gd name="connsiteY0" fmla="*/ 0 h 643890"/>
                  <a:gd name="connsiteX1" fmla="*/ 116423 w 118328"/>
                  <a:gd name="connsiteY1" fmla="*/ 131445 h 643890"/>
                  <a:gd name="connsiteX2" fmla="*/ 118328 w 118328"/>
                  <a:gd name="connsiteY2" fmla="*/ 643890 h 643890"/>
                  <a:gd name="connsiteX3" fmla="*/ 1905 w 118328"/>
                  <a:gd name="connsiteY3" fmla="*/ 529590 h 643890"/>
                  <a:gd name="connsiteX4" fmla="*/ 0 w 118328"/>
                  <a:gd name="connsiteY4" fmla="*/ 0 h 643890"/>
                  <a:gd name="connsiteX0" fmla="*/ 0 w 122138"/>
                  <a:gd name="connsiteY0" fmla="*/ 0 h 643890"/>
                  <a:gd name="connsiteX1" fmla="*/ 122138 w 122138"/>
                  <a:gd name="connsiteY1" fmla="*/ 121920 h 643890"/>
                  <a:gd name="connsiteX2" fmla="*/ 118328 w 122138"/>
                  <a:gd name="connsiteY2" fmla="*/ 643890 h 643890"/>
                  <a:gd name="connsiteX3" fmla="*/ 1905 w 122138"/>
                  <a:gd name="connsiteY3" fmla="*/ 529590 h 643890"/>
                  <a:gd name="connsiteX4" fmla="*/ 0 w 122138"/>
                  <a:gd name="connsiteY4" fmla="*/ 0 h 643890"/>
                  <a:gd name="connsiteX0" fmla="*/ 0 w 124043"/>
                  <a:gd name="connsiteY0" fmla="*/ 0 h 653415"/>
                  <a:gd name="connsiteX1" fmla="*/ 122138 w 124043"/>
                  <a:gd name="connsiteY1" fmla="*/ 121920 h 653415"/>
                  <a:gd name="connsiteX2" fmla="*/ 124043 w 124043"/>
                  <a:gd name="connsiteY2" fmla="*/ 653415 h 653415"/>
                  <a:gd name="connsiteX3" fmla="*/ 1905 w 124043"/>
                  <a:gd name="connsiteY3" fmla="*/ 529590 h 653415"/>
                  <a:gd name="connsiteX4" fmla="*/ 0 w 124043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31495 h 653415"/>
                  <a:gd name="connsiteX4" fmla="*/ 1905 w 125948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27685 h 653415"/>
                  <a:gd name="connsiteX4" fmla="*/ 1905 w 125948"/>
                  <a:gd name="connsiteY4" fmla="*/ 0 h 653415"/>
                  <a:gd name="connsiteX0" fmla="*/ 1905 w 305018"/>
                  <a:gd name="connsiteY0" fmla="*/ 0 h 527685"/>
                  <a:gd name="connsiteX1" fmla="*/ 124043 w 305018"/>
                  <a:gd name="connsiteY1" fmla="*/ 121920 h 527685"/>
                  <a:gd name="connsiteX2" fmla="*/ 305018 w 305018"/>
                  <a:gd name="connsiteY2" fmla="*/ 358140 h 527685"/>
                  <a:gd name="connsiteX3" fmla="*/ 0 w 305018"/>
                  <a:gd name="connsiteY3" fmla="*/ 527685 h 527685"/>
                  <a:gd name="connsiteX4" fmla="*/ 1905 w 305018"/>
                  <a:gd name="connsiteY4" fmla="*/ 0 h 527685"/>
                  <a:gd name="connsiteX0" fmla="*/ 62865 w 365978"/>
                  <a:gd name="connsiteY0" fmla="*/ 0 h 360045"/>
                  <a:gd name="connsiteX1" fmla="*/ 185003 w 365978"/>
                  <a:gd name="connsiteY1" fmla="*/ 121920 h 360045"/>
                  <a:gd name="connsiteX2" fmla="*/ 365978 w 365978"/>
                  <a:gd name="connsiteY2" fmla="*/ 358140 h 360045"/>
                  <a:gd name="connsiteX3" fmla="*/ 0 w 365978"/>
                  <a:gd name="connsiteY3" fmla="*/ 360045 h 360045"/>
                  <a:gd name="connsiteX4" fmla="*/ 62865 w 365978"/>
                  <a:gd name="connsiteY4" fmla="*/ 0 h 360045"/>
                  <a:gd name="connsiteX0" fmla="*/ 0 w 489803"/>
                  <a:gd name="connsiteY0" fmla="*/ 123825 h 238125"/>
                  <a:gd name="connsiteX1" fmla="*/ 308828 w 489803"/>
                  <a:gd name="connsiteY1" fmla="*/ 0 h 238125"/>
                  <a:gd name="connsiteX2" fmla="*/ 489803 w 489803"/>
                  <a:gd name="connsiteY2" fmla="*/ 236220 h 238125"/>
                  <a:gd name="connsiteX3" fmla="*/ 123825 w 489803"/>
                  <a:gd name="connsiteY3" fmla="*/ 238125 h 238125"/>
                  <a:gd name="connsiteX4" fmla="*/ 0 w 489803"/>
                  <a:gd name="connsiteY4" fmla="*/ 123825 h 238125"/>
                  <a:gd name="connsiteX0" fmla="*/ 0 w 489803"/>
                  <a:gd name="connsiteY0" fmla="*/ 15240 h 129540"/>
                  <a:gd name="connsiteX1" fmla="*/ 331688 w 489803"/>
                  <a:gd name="connsiteY1" fmla="*/ 0 h 129540"/>
                  <a:gd name="connsiteX2" fmla="*/ 489803 w 489803"/>
                  <a:gd name="connsiteY2" fmla="*/ 127635 h 129540"/>
                  <a:gd name="connsiteX3" fmla="*/ 123825 w 489803"/>
                  <a:gd name="connsiteY3" fmla="*/ 129540 h 129540"/>
                  <a:gd name="connsiteX4" fmla="*/ 0 w 489803"/>
                  <a:gd name="connsiteY4" fmla="*/ 15240 h 129540"/>
                  <a:gd name="connsiteX0" fmla="*/ 0 w 489803"/>
                  <a:gd name="connsiteY0" fmla="*/ 1905 h 116205"/>
                  <a:gd name="connsiteX1" fmla="*/ 385028 w 489803"/>
                  <a:gd name="connsiteY1" fmla="*/ 0 h 116205"/>
                  <a:gd name="connsiteX2" fmla="*/ 489803 w 489803"/>
                  <a:gd name="connsiteY2" fmla="*/ 114300 h 116205"/>
                  <a:gd name="connsiteX3" fmla="*/ 123825 w 489803"/>
                  <a:gd name="connsiteY3" fmla="*/ 116205 h 116205"/>
                  <a:gd name="connsiteX4" fmla="*/ 0 w 489803"/>
                  <a:gd name="connsiteY4" fmla="*/ 1905 h 116205"/>
                  <a:gd name="connsiteX0" fmla="*/ 0 w 505043"/>
                  <a:gd name="connsiteY0" fmla="*/ 0 h 121920"/>
                  <a:gd name="connsiteX1" fmla="*/ 400268 w 505043"/>
                  <a:gd name="connsiteY1" fmla="*/ 5715 h 121920"/>
                  <a:gd name="connsiteX2" fmla="*/ 505043 w 505043"/>
                  <a:gd name="connsiteY2" fmla="*/ 120015 h 121920"/>
                  <a:gd name="connsiteX3" fmla="*/ 139065 w 505043"/>
                  <a:gd name="connsiteY3" fmla="*/ 121920 h 121920"/>
                  <a:gd name="connsiteX4" fmla="*/ 0 w 505043"/>
                  <a:gd name="connsiteY4" fmla="*/ 0 h 121920"/>
                  <a:gd name="connsiteX0" fmla="*/ 0 w 505043"/>
                  <a:gd name="connsiteY0" fmla="*/ 1905 h 123825"/>
                  <a:gd name="connsiteX1" fmla="*/ 404078 w 505043"/>
                  <a:gd name="connsiteY1" fmla="*/ 0 h 123825"/>
                  <a:gd name="connsiteX2" fmla="*/ 505043 w 505043"/>
                  <a:gd name="connsiteY2" fmla="*/ 121920 h 123825"/>
                  <a:gd name="connsiteX3" fmla="*/ 139065 w 505043"/>
                  <a:gd name="connsiteY3" fmla="*/ 123825 h 123825"/>
                  <a:gd name="connsiteX4" fmla="*/ 0 w 505043"/>
                  <a:gd name="connsiteY4" fmla="*/ 1905 h 123825"/>
                  <a:gd name="connsiteX0" fmla="*/ 0 w 514568"/>
                  <a:gd name="connsiteY0" fmla="*/ 1905 h 123825"/>
                  <a:gd name="connsiteX1" fmla="*/ 404078 w 514568"/>
                  <a:gd name="connsiteY1" fmla="*/ 0 h 123825"/>
                  <a:gd name="connsiteX2" fmla="*/ 514568 w 514568"/>
                  <a:gd name="connsiteY2" fmla="*/ 121920 h 123825"/>
                  <a:gd name="connsiteX3" fmla="*/ 139065 w 514568"/>
                  <a:gd name="connsiteY3" fmla="*/ 123825 h 123825"/>
                  <a:gd name="connsiteX4" fmla="*/ 0 w 514568"/>
                  <a:gd name="connsiteY4" fmla="*/ 1905 h 123825"/>
                  <a:gd name="connsiteX0" fmla="*/ 0 w 514568"/>
                  <a:gd name="connsiteY0" fmla="*/ 1905 h 123825"/>
                  <a:gd name="connsiteX1" fmla="*/ 398363 w 514568"/>
                  <a:gd name="connsiteY1" fmla="*/ 0 h 123825"/>
                  <a:gd name="connsiteX2" fmla="*/ 514568 w 514568"/>
                  <a:gd name="connsiteY2" fmla="*/ 121920 h 123825"/>
                  <a:gd name="connsiteX3" fmla="*/ 139065 w 514568"/>
                  <a:gd name="connsiteY3" fmla="*/ 123825 h 123825"/>
                  <a:gd name="connsiteX4" fmla="*/ 0 w 514568"/>
                  <a:gd name="connsiteY4" fmla="*/ 1905 h 123825"/>
                  <a:gd name="connsiteX0" fmla="*/ 0 w 514568"/>
                  <a:gd name="connsiteY0" fmla="*/ 1905 h 121920"/>
                  <a:gd name="connsiteX1" fmla="*/ 398363 w 514568"/>
                  <a:gd name="connsiteY1" fmla="*/ 0 h 121920"/>
                  <a:gd name="connsiteX2" fmla="*/ 514568 w 514568"/>
                  <a:gd name="connsiteY2" fmla="*/ 121920 h 121920"/>
                  <a:gd name="connsiteX3" fmla="*/ 129540 w 514568"/>
                  <a:gd name="connsiteY3" fmla="*/ 121920 h 121920"/>
                  <a:gd name="connsiteX4" fmla="*/ 0 w 514568"/>
                  <a:gd name="connsiteY4" fmla="*/ 1905 h 121920"/>
                  <a:gd name="connsiteX0" fmla="*/ 0 w 520283"/>
                  <a:gd name="connsiteY0" fmla="*/ 1905 h 125730"/>
                  <a:gd name="connsiteX1" fmla="*/ 398363 w 520283"/>
                  <a:gd name="connsiteY1" fmla="*/ 0 h 125730"/>
                  <a:gd name="connsiteX2" fmla="*/ 520283 w 520283"/>
                  <a:gd name="connsiteY2" fmla="*/ 125730 h 125730"/>
                  <a:gd name="connsiteX3" fmla="*/ 129540 w 520283"/>
                  <a:gd name="connsiteY3" fmla="*/ 121920 h 125730"/>
                  <a:gd name="connsiteX4" fmla="*/ 0 w 520283"/>
                  <a:gd name="connsiteY4" fmla="*/ 1905 h 125730"/>
                  <a:gd name="connsiteX0" fmla="*/ 0 w 520283"/>
                  <a:gd name="connsiteY0" fmla="*/ 1905 h 127635"/>
                  <a:gd name="connsiteX1" fmla="*/ 398363 w 520283"/>
                  <a:gd name="connsiteY1" fmla="*/ 0 h 127635"/>
                  <a:gd name="connsiteX2" fmla="*/ 520283 w 520283"/>
                  <a:gd name="connsiteY2" fmla="*/ 125730 h 127635"/>
                  <a:gd name="connsiteX3" fmla="*/ 133350 w 520283"/>
                  <a:gd name="connsiteY3" fmla="*/ 127635 h 127635"/>
                  <a:gd name="connsiteX4" fmla="*/ 0 w 520283"/>
                  <a:gd name="connsiteY4" fmla="*/ 1905 h 127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283" h="127635">
                    <a:moveTo>
                      <a:pt x="0" y="1905"/>
                    </a:moveTo>
                    <a:lnTo>
                      <a:pt x="398363" y="0"/>
                    </a:lnTo>
                    <a:lnTo>
                      <a:pt x="520283" y="125730"/>
                    </a:lnTo>
                    <a:lnTo>
                      <a:pt x="133350" y="127635"/>
                    </a:lnTo>
                    <a:lnTo>
                      <a:pt x="0" y="1905"/>
                    </a:lnTo>
                    <a:close/>
                  </a:path>
                </a:pathLst>
              </a:custGeom>
              <a:gradFill>
                <a:gsLst>
                  <a:gs pos="0">
                    <a:schemeClr val="dk1">
                      <a:tint val="50000"/>
                      <a:satMod val="300000"/>
                    </a:schemeClr>
                  </a:gs>
                  <a:gs pos="61000">
                    <a:schemeClr val="dk1">
                      <a:tint val="37000"/>
                      <a:satMod val="300000"/>
                      <a:lumMod val="66000"/>
                    </a:schemeClr>
                  </a:gs>
                  <a:gs pos="100000">
                    <a:schemeClr val="dk1">
                      <a:tint val="15000"/>
                      <a:satMod val="350000"/>
                    </a:schemeClr>
                  </a:gs>
                </a:gsLst>
              </a:gradFill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2747082" y="4333601"/>
              <a:ext cx="978209" cy="243008"/>
              <a:chOff x="5220661" y="3675707"/>
              <a:chExt cx="978209" cy="243008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5220661" y="3675707"/>
                <a:ext cx="978209" cy="243008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pic>
            <p:nvPicPr>
              <p:cNvPr id="94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247331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5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247331" y="3805705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6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339542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7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339542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8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431754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9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431754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0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523965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1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523965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616121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616121" y="3805705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708333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708333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6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00544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7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00544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8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92756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9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92756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0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986833" y="3716979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1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986833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2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6079045" y="3716979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3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6079045" y="3805702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3" name="Group 32"/>
            <p:cNvGrpSpPr/>
            <p:nvPr/>
          </p:nvGrpSpPr>
          <p:grpSpPr>
            <a:xfrm>
              <a:off x="4168476" y="4333601"/>
              <a:ext cx="978209" cy="243008"/>
              <a:chOff x="5220661" y="3675707"/>
              <a:chExt cx="978209" cy="243008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5220661" y="3675707"/>
                <a:ext cx="978209" cy="243008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pic>
            <p:nvPicPr>
              <p:cNvPr id="73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247331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4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247331" y="3805705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339542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339542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431754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431754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523965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523965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616121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2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616121" y="3805705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3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708333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4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708333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5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00544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6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00544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7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92756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92756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986833" y="3716979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986833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1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6079045" y="3716979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6079045" y="3805702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4486020" y="2128098"/>
              <a:ext cx="545969" cy="678181"/>
              <a:chOff x="1027560" y="1988818"/>
              <a:chExt cx="545969" cy="678181"/>
            </a:xfrm>
          </p:grpSpPr>
          <p:sp>
            <p:nvSpPr>
              <p:cNvPr id="68" name="Cube 67"/>
              <p:cNvSpPr/>
              <p:nvPr/>
            </p:nvSpPr>
            <p:spPr>
              <a:xfrm flipH="1">
                <a:off x="1027560" y="1988818"/>
                <a:ext cx="545969" cy="678181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pic>
            <p:nvPicPr>
              <p:cNvPr id="69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171574" y="2133601"/>
                <a:ext cx="401955" cy="5295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0" name="Rectangle 83"/>
              <p:cNvSpPr/>
              <p:nvPr/>
            </p:nvSpPr>
            <p:spPr>
              <a:xfrm>
                <a:off x="1028484" y="2005964"/>
                <a:ext cx="125948" cy="653415"/>
              </a:xfrm>
              <a:custGeom>
                <a:avLst/>
                <a:gdLst>
                  <a:gd name="connsiteX0" fmla="*/ 0 w 230723"/>
                  <a:gd name="connsiteY0" fmla="*/ 0 h 609600"/>
                  <a:gd name="connsiteX1" fmla="*/ 230723 w 230723"/>
                  <a:gd name="connsiteY1" fmla="*/ 0 h 609600"/>
                  <a:gd name="connsiteX2" fmla="*/ 230723 w 230723"/>
                  <a:gd name="connsiteY2" fmla="*/ 609600 h 609600"/>
                  <a:gd name="connsiteX3" fmla="*/ 0 w 230723"/>
                  <a:gd name="connsiteY3" fmla="*/ 609600 h 609600"/>
                  <a:gd name="connsiteX4" fmla="*/ 0 w 230723"/>
                  <a:gd name="connsiteY4" fmla="*/ 0 h 609600"/>
                  <a:gd name="connsiteX0" fmla="*/ 123825 w 230723"/>
                  <a:gd name="connsiteY0" fmla="*/ 0 h 645795"/>
                  <a:gd name="connsiteX1" fmla="*/ 230723 w 230723"/>
                  <a:gd name="connsiteY1" fmla="*/ 36195 h 645795"/>
                  <a:gd name="connsiteX2" fmla="*/ 230723 w 230723"/>
                  <a:gd name="connsiteY2" fmla="*/ 645795 h 645795"/>
                  <a:gd name="connsiteX3" fmla="*/ 0 w 230723"/>
                  <a:gd name="connsiteY3" fmla="*/ 645795 h 645795"/>
                  <a:gd name="connsiteX4" fmla="*/ 123825 w 230723"/>
                  <a:gd name="connsiteY4" fmla="*/ 0 h 645795"/>
                  <a:gd name="connsiteX0" fmla="*/ 123825 w 234533"/>
                  <a:gd name="connsiteY0" fmla="*/ 0 h 645795"/>
                  <a:gd name="connsiteX1" fmla="*/ 234533 w 234533"/>
                  <a:gd name="connsiteY1" fmla="*/ 116205 h 645795"/>
                  <a:gd name="connsiteX2" fmla="*/ 230723 w 234533"/>
                  <a:gd name="connsiteY2" fmla="*/ 645795 h 645795"/>
                  <a:gd name="connsiteX3" fmla="*/ 0 w 234533"/>
                  <a:gd name="connsiteY3" fmla="*/ 645795 h 645795"/>
                  <a:gd name="connsiteX4" fmla="*/ 123825 w 234533"/>
                  <a:gd name="connsiteY4" fmla="*/ 0 h 645795"/>
                  <a:gd name="connsiteX0" fmla="*/ 13335 w 124043"/>
                  <a:gd name="connsiteY0" fmla="*/ 0 h 645795"/>
                  <a:gd name="connsiteX1" fmla="*/ 124043 w 124043"/>
                  <a:gd name="connsiteY1" fmla="*/ 116205 h 645795"/>
                  <a:gd name="connsiteX2" fmla="*/ 120233 w 124043"/>
                  <a:gd name="connsiteY2" fmla="*/ 645795 h 645795"/>
                  <a:gd name="connsiteX3" fmla="*/ 0 w 124043"/>
                  <a:gd name="connsiteY3" fmla="*/ 502920 h 645795"/>
                  <a:gd name="connsiteX4" fmla="*/ 13335 w 124043"/>
                  <a:gd name="connsiteY4" fmla="*/ 0 h 645795"/>
                  <a:gd name="connsiteX0" fmla="*/ 13335 w 125948"/>
                  <a:gd name="connsiteY0" fmla="*/ 0 h 628650"/>
                  <a:gd name="connsiteX1" fmla="*/ 124043 w 125948"/>
                  <a:gd name="connsiteY1" fmla="*/ 116205 h 628650"/>
                  <a:gd name="connsiteX2" fmla="*/ 125948 w 125948"/>
                  <a:gd name="connsiteY2" fmla="*/ 628650 h 628650"/>
                  <a:gd name="connsiteX3" fmla="*/ 0 w 125948"/>
                  <a:gd name="connsiteY3" fmla="*/ 502920 h 628650"/>
                  <a:gd name="connsiteX4" fmla="*/ 13335 w 125948"/>
                  <a:gd name="connsiteY4" fmla="*/ 0 h 628650"/>
                  <a:gd name="connsiteX0" fmla="*/ 3810 w 116423"/>
                  <a:gd name="connsiteY0" fmla="*/ 0 h 628650"/>
                  <a:gd name="connsiteX1" fmla="*/ 114518 w 116423"/>
                  <a:gd name="connsiteY1" fmla="*/ 116205 h 628650"/>
                  <a:gd name="connsiteX2" fmla="*/ 116423 w 116423"/>
                  <a:gd name="connsiteY2" fmla="*/ 628650 h 628650"/>
                  <a:gd name="connsiteX3" fmla="*/ 0 w 116423"/>
                  <a:gd name="connsiteY3" fmla="*/ 514350 h 628650"/>
                  <a:gd name="connsiteX4" fmla="*/ 3810 w 116423"/>
                  <a:gd name="connsiteY4" fmla="*/ 0 h 628650"/>
                  <a:gd name="connsiteX0" fmla="*/ 0 w 120233"/>
                  <a:gd name="connsiteY0" fmla="*/ 0 h 632460"/>
                  <a:gd name="connsiteX1" fmla="*/ 118328 w 120233"/>
                  <a:gd name="connsiteY1" fmla="*/ 120015 h 632460"/>
                  <a:gd name="connsiteX2" fmla="*/ 120233 w 120233"/>
                  <a:gd name="connsiteY2" fmla="*/ 632460 h 632460"/>
                  <a:gd name="connsiteX3" fmla="*/ 3810 w 120233"/>
                  <a:gd name="connsiteY3" fmla="*/ 518160 h 632460"/>
                  <a:gd name="connsiteX4" fmla="*/ 0 w 120233"/>
                  <a:gd name="connsiteY4" fmla="*/ 0 h 632460"/>
                  <a:gd name="connsiteX0" fmla="*/ 0 w 118328"/>
                  <a:gd name="connsiteY0" fmla="*/ 0 h 643890"/>
                  <a:gd name="connsiteX1" fmla="*/ 116423 w 118328"/>
                  <a:gd name="connsiteY1" fmla="*/ 131445 h 643890"/>
                  <a:gd name="connsiteX2" fmla="*/ 118328 w 118328"/>
                  <a:gd name="connsiteY2" fmla="*/ 643890 h 643890"/>
                  <a:gd name="connsiteX3" fmla="*/ 1905 w 118328"/>
                  <a:gd name="connsiteY3" fmla="*/ 529590 h 643890"/>
                  <a:gd name="connsiteX4" fmla="*/ 0 w 118328"/>
                  <a:gd name="connsiteY4" fmla="*/ 0 h 643890"/>
                  <a:gd name="connsiteX0" fmla="*/ 0 w 122138"/>
                  <a:gd name="connsiteY0" fmla="*/ 0 h 643890"/>
                  <a:gd name="connsiteX1" fmla="*/ 122138 w 122138"/>
                  <a:gd name="connsiteY1" fmla="*/ 121920 h 643890"/>
                  <a:gd name="connsiteX2" fmla="*/ 118328 w 122138"/>
                  <a:gd name="connsiteY2" fmla="*/ 643890 h 643890"/>
                  <a:gd name="connsiteX3" fmla="*/ 1905 w 122138"/>
                  <a:gd name="connsiteY3" fmla="*/ 529590 h 643890"/>
                  <a:gd name="connsiteX4" fmla="*/ 0 w 122138"/>
                  <a:gd name="connsiteY4" fmla="*/ 0 h 643890"/>
                  <a:gd name="connsiteX0" fmla="*/ 0 w 124043"/>
                  <a:gd name="connsiteY0" fmla="*/ 0 h 653415"/>
                  <a:gd name="connsiteX1" fmla="*/ 122138 w 124043"/>
                  <a:gd name="connsiteY1" fmla="*/ 121920 h 653415"/>
                  <a:gd name="connsiteX2" fmla="*/ 124043 w 124043"/>
                  <a:gd name="connsiteY2" fmla="*/ 653415 h 653415"/>
                  <a:gd name="connsiteX3" fmla="*/ 1905 w 124043"/>
                  <a:gd name="connsiteY3" fmla="*/ 529590 h 653415"/>
                  <a:gd name="connsiteX4" fmla="*/ 0 w 124043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31495 h 653415"/>
                  <a:gd name="connsiteX4" fmla="*/ 1905 w 125948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27685 h 653415"/>
                  <a:gd name="connsiteX4" fmla="*/ 1905 w 125948"/>
                  <a:gd name="connsiteY4" fmla="*/ 0 h 653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948" h="653415">
                    <a:moveTo>
                      <a:pt x="1905" y="0"/>
                    </a:moveTo>
                    <a:lnTo>
                      <a:pt x="124043" y="121920"/>
                    </a:lnTo>
                    <a:lnTo>
                      <a:pt x="125948" y="653415"/>
                    </a:lnTo>
                    <a:lnTo>
                      <a:pt x="0" y="527685"/>
                    </a:lnTo>
                    <a:lnTo>
                      <a:pt x="1905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dk1">
                      <a:tint val="50000"/>
                      <a:satMod val="300000"/>
                    </a:schemeClr>
                  </a:gs>
                  <a:gs pos="61000">
                    <a:schemeClr val="dk1">
                      <a:tint val="37000"/>
                      <a:satMod val="300000"/>
                      <a:lumMod val="66000"/>
                    </a:schemeClr>
                  </a:gs>
                  <a:gs pos="100000">
                    <a:schemeClr val="dk1">
                      <a:tint val="15000"/>
                      <a:satMod val="3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1" name="Rectangle 83"/>
              <p:cNvSpPr/>
              <p:nvPr/>
            </p:nvSpPr>
            <p:spPr>
              <a:xfrm>
                <a:off x="1037545" y="1988820"/>
                <a:ext cx="520283" cy="127635"/>
              </a:xfrm>
              <a:custGeom>
                <a:avLst/>
                <a:gdLst>
                  <a:gd name="connsiteX0" fmla="*/ 0 w 230723"/>
                  <a:gd name="connsiteY0" fmla="*/ 0 h 609600"/>
                  <a:gd name="connsiteX1" fmla="*/ 230723 w 230723"/>
                  <a:gd name="connsiteY1" fmla="*/ 0 h 609600"/>
                  <a:gd name="connsiteX2" fmla="*/ 230723 w 230723"/>
                  <a:gd name="connsiteY2" fmla="*/ 609600 h 609600"/>
                  <a:gd name="connsiteX3" fmla="*/ 0 w 230723"/>
                  <a:gd name="connsiteY3" fmla="*/ 609600 h 609600"/>
                  <a:gd name="connsiteX4" fmla="*/ 0 w 230723"/>
                  <a:gd name="connsiteY4" fmla="*/ 0 h 609600"/>
                  <a:gd name="connsiteX0" fmla="*/ 123825 w 230723"/>
                  <a:gd name="connsiteY0" fmla="*/ 0 h 645795"/>
                  <a:gd name="connsiteX1" fmla="*/ 230723 w 230723"/>
                  <a:gd name="connsiteY1" fmla="*/ 36195 h 645795"/>
                  <a:gd name="connsiteX2" fmla="*/ 230723 w 230723"/>
                  <a:gd name="connsiteY2" fmla="*/ 645795 h 645795"/>
                  <a:gd name="connsiteX3" fmla="*/ 0 w 230723"/>
                  <a:gd name="connsiteY3" fmla="*/ 645795 h 645795"/>
                  <a:gd name="connsiteX4" fmla="*/ 123825 w 230723"/>
                  <a:gd name="connsiteY4" fmla="*/ 0 h 645795"/>
                  <a:gd name="connsiteX0" fmla="*/ 123825 w 234533"/>
                  <a:gd name="connsiteY0" fmla="*/ 0 h 645795"/>
                  <a:gd name="connsiteX1" fmla="*/ 234533 w 234533"/>
                  <a:gd name="connsiteY1" fmla="*/ 116205 h 645795"/>
                  <a:gd name="connsiteX2" fmla="*/ 230723 w 234533"/>
                  <a:gd name="connsiteY2" fmla="*/ 645795 h 645795"/>
                  <a:gd name="connsiteX3" fmla="*/ 0 w 234533"/>
                  <a:gd name="connsiteY3" fmla="*/ 645795 h 645795"/>
                  <a:gd name="connsiteX4" fmla="*/ 123825 w 234533"/>
                  <a:gd name="connsiteY4" fmla="*/ 0 h 645795"/>
                  <a:gd name="connsiteX0" fmla="*/ 13335 w 124043"/>
                  <a:gd name="connsiteY0" fmla="*/ 0 h 645795"/>
                  <a:gd name="connsiteX1" fmla="*/ 124043 w 124043"/>
                  <a:gd name="connsiteY1" fmla="*/ 116205 h 645795"/>
                  <a:gd name="connsiteX2" fmla="*/ 120233 w 124043"/>
                  <a:gd name="connsiteY2" fmla="*/ 645795 h 645795"/>
                  <a:gd name="connsiteX3" fmla="*/ 0 w 124043"/>
                  <a:gd name="connsiteY3" fmla="*/ 502920 h 645795"/>
                  <a:gd name="connsiteX4" fmla="*/ 13335 w 124043"/>
                  <a:gd name="connsiteY4" fmla="*/ 0 h 645795"/>
                  <a:gd name="connsiteX0" fmla="*/ 13335 w 125948"/>
                  <a:gd name="connsiteY0" fmla="*/ 0 h 628650"/>
                  <a:gd name="connsiteX1" fmla="*/ 124043 w 125948"/>
                  <a:gd name="connsiteY1" fmla="*/ 116205 h 628650"/>
                  <a:gd name="connsiteX2" fmla="*/ 125948 w 125948"/>
                  <a:gd name="connsiteY2" fmla="*/ 628650 h 628650"/>
                  <a:gd name="connsiteX3" fmla="*/ 0 w 125948"/>
                  <a:gd name="connsiteY3" fmla="*/ 502920 h 628650"/>
                  <a:gd name="connsiteX4" fmla="*/ 13335 w 125948"/>
                  <a:gd name="connsiteY4" fmla="*/ 0 h 628650"/>
                  <a:gd name="connsiteX0" fmla="*/ 3810 w 116423"/>
                  <a:gd name="connsiteY0" fmla="*/ 0 h 628650"/>
                  <a:gd name="connsiteX1" fmla="*/ 114518 w 116423"/>
                  <a:gd name="connsiteY1" fmla="*/ 116205 h 628650"/>
                  <a:gd name="connsiteX2" fmla="*/ 116423 w 116423"/>
                  <a:gd name="connsiteY2" fmla="*/ 628650 h 628650"/>
                  <a:gd name="connsiteX3" fmla="*/ 0 w 116423"/>
                  <a:gd name="connsiteY3" fmla="*/ 514350 h 628650"/>
                  <a:gd name="connsiteX4" fmla="*/ 3810 w 116423"/>
                  <a:gd name="connsiteY4" fmla="*/ 0 h 628650"/>
                  <a:gd name="connsiteX0" fmla="*/ 0 w 120233"/>
                  <a:gd name="connsiteY0" fmla="*/ 0 h 632460"/>
                  <a:gd name="connsiteX1" fmla="*/ 118328 w 120233"/>
                  <a:gd name="connsiteY1" fmla="*/ 120015 h 632460"/>
                  <a:gd name="connsiteX2" fmla="*/ 120233 w 120233"/>
                  <a:gd name="connsiteY2" fmla="*/ 632460 h 632460"/>
                  <a:gd name="connsiteX3" fmla="*/ 3810 w 120233"/>
                  <a:gd name="connsiteY3" fmla="*/ 518160 h 632460"/>
                  <a:gd name="connsiteX4" fmla="*/ 0 w 120233"/>
                  <a:gd name="connsiteY4" fmla="*/ 0 h 632460"/>
                  <a:gd name="connsiteX0" fmla="*/ 0 w 118328"/>
                  <a:gd name="connsiteY0" fmla="*/ 0 h 643890"/>
                  <a:gd name="connsiteX1" fmla="*/ 116423 w 118328"/>
                  <a:gd name="connsiteY1" fmla="*/ 131445 h 643890"/>
                  <a:gd name="connsiteX2" fmla="*/ 118328 w 118328"/>
                  <a:gd name="connsiteY2" fmla="*/ 643890 h 643890"/>
                  <a:gd name="connsiteX3" fmla="*/ 1905 w 118328"/>
                  <a:gd name="connsiteY3" fmla="*/ 529590 h 643890"/>
                  <a:gd name="connsiteX4" fmla="*/ 0 w 118328"/>
                  <a:gd name="connsiteY4" fmla="*/ 0 h 643890"/>
                  <a:gd name="connsiteX0" fmla="*/ 0 w 122138"/>
                  <a:gd name="connsiteY0" fmla="*/ 0 h 643890"/>
                  <a:gd name="connsiteX1" fmla="*/ 122138 w 122138"/>
                  <a:gd name="connsiteY1" fmla="*/ 121920 h 643890"/>
                  <a:gd name="connsiteX2" fmla="*/ 118328 w 122138"/>
                  <a:gd name="connsiteY2" fmla="*/ 643890 h 643890"/>
                  <a:gd name="connsiteX3" fmla="*/ 1905 w 122138"/>
                  <a:gd name="connsiteY3" fmla="*/ 529590 h 643890"/>
                  <a:gd name="connsiteX4" fmla="*/ 0 w 122138"/>
                  <a:gd name="connsiteY4" fmla="*/ 0 h 643890"/>
                  <a:gd name="connsiteX0" fmla="*/ 0 w 124043"/>
                  <a:gd name="connsiteY0" fmla="*/ 0 h 653415"/>
                  <a:gd name="connsiteX1" fmla="*/ 122138 w 124043"/>
                  <a:gd name="connsiteY1" fmla="*/ 121920 h 653415"/>
                  <a:gd name="connsiteX2" fmla="*/ 124043 w 124043"/>
                  <a:gd name="connsiteY2" fmla="*/ 653415 h 653415"/>
                  <a:gd name="connsiteX3" fmla="*/ 1905 w 124043"/>
                  <a:gd name="connsiteY3" fmla="*/ 529590 h 653415"/>
                  <a:gd name="connsiteX4" fmla="*/ 0 w 124043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31495 h 653415"/>
                  <a:gd name="connsiteX4" fmla="*/ 1905 w 125948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27685 h 653415"/>
                  <a:gd name="connsiteX4" fmla="*/ 1905 w 125948"/>
                  <a:gd name="connsiteY4" fmla="*/ 0 h 653415"/>
                  <a:gd name="connsiteX0" fmla="*/ 1905 w 305018"/>
                  <a:gd name="connsiteY0" fmla="*/ 0 h 527685"/>
                  <a:gd name="connsiteX1" fmla="*/ 124043 w 305018"/>
                  <a:gd name="connsiteY1" fmla="*/ 121920 h 527685"/>
                  <a:gd name="connsiteX2" fmla="*/ 305018 w 305018"/>
                  <a:gd name="connsiteY2" fmla="*/ 358140 h 527685"/>
                  <a:gd name="connsiteX3" fmla="*/ 0 w 305018"/>
                  <a:gd name="connsiteY3" fmla="*/ 527685 h 527685"/>
                  <a:gd name="connsiteX4" fmla="*/ 1905 w 305018"/>
                  <a:gd name="connsiteY4" fmla="*/ 0 h 527685"/>
                  <a:gd name="connsiteX0" fmla="*/ 62865 w 365978"/>
                  <a:gd name="connsiteY0" fmla="*/ 0 h 360045"/>
                  <a:gd name="connsiteX1" fmla="*/ 185003 w 365978"/>
                  <a:gd name="connsiteY1" fmla="*/ 121920 h 360045"/>
                  <a:gd name="connsiteX2" fmla="*/ 365978 w 365978"/>
                  <a:gd name="connsiteY2" fmla="*/ 358140 h 360045"/>
                  <a:gd name="connsiteX3" fmla="*/ 0 w 365978"/>
                  <a:gd name="connsiteY3" fmla="*/ 360045 h 360045"/>
                  <a:gd name="connsiteX4" fmla="*/ 62865 w 365978"/>
                  <a:gd name="connsiteY4" fmla="*/ 0 h 360045"/>
                  <a:gd name="connsiteX0" fmla="*/ 0 w 489803"/>
                  <a:gd name="connsiteY0" fmla="*/ 123825 h 238125"/>
                  <a:gd name="connsiteX1" fmla="*/ 308828 w 489803"/>
                  <a:gd name="connsiteY1" fmla="*/ 0 h 238125"/>
                  <a:gd name="connsiteX2" fmla="*/ 489803 w 489803"/>
                  <a:gd name="connsiteY2" fmla="*/ 236220 h 238125"/>
                  <a:gd name="connsiteX3" fmla="*/ 123825 w 489803"/>
                  <a:gd name="connsiteY3" fmla="*/ 238125 h 238125"/>
                  <a:gd name="connsiteX4" fmla="*/ 0 w 489803"/>
                  <a:gd name="connsiteY4" fmla="*/ 123825 h 238125"/>
                  <a:gd name="connsiteX0" fmla="*/ 0 w 489803"/>
                  <a:gd name="connsiteY0" fmla="*/ 15240 h 129540"/>
                  <a:gd name="connsiteX1" fmla="*/ 331688 w 489803"/>
                  <a:gd name="connsiteY1" fmla="*/ 0 h 129540"/>
                  <a:gd name="connsiteX2" fmla="*/ 489803 w 489803"/>
                  <a:gd name="connsiteY2" fmla="*/ 127635 h 129540"/>
                  <a:gd name="connsiteX3" fmla="*/ 123825 w 489803"/>
                  <a:gd name="connsiteY3" fmla="*/ 129540 h 129540"/>
                  <a:gd name="connsiteX4" fmla="*/ 0 w 489803"/>
                  <a:gd name="connsiteY4" fmla="*/ 15240 h 129540"/>
                  <a:gd name="connsiteX0" fmla="*/ 0 w 489803"/>
                  <a:gd name="connsiteY0" fmla="*/ 1905 h 116205"/>
                  <a:gd name="connsiteX1" fmla="*/ 385028 w 489803"/>
                  <a:gd name="connsiteY1" fmla="*/ 0 h 116205"/>
                  <a:gd name="connsiteX2" fmla="*/ 489803 w 489803"/>
                  <a:gd name="connsiteY2" fmla="*/ 114300 h 116205"/>
                  <a:gd name="connsiteX3" fmla="*/ 123825 w 489803"/>
                  <a:gd name="connsiteY3" fmla="*/ 116205 h 116205"/>
                  <a:gd name="connsiteX4" fmla="*/ 0 w 489803"/>
                  <a:gd name="connsiteY4" fmla="*/ 1905 h 116205"/>
                  <a:gd name="connsiteX0" fmla="*/ 0 w 505043"/>
                  <a:gd name="connsiteY0" fmla="*/ 0 h 121920"/>
                  <a:gd name="connsiteX1" fmla="*/ 400268 w 505043"/>
                  <a:gd name="connsiteY1" fmla="*/ 5715 h 121920"/>
                  <a:gd name="connsiteX2" fmla="*/ 505043 w 505043"/>
                  <a:gd name="connsiteY2" fmla="*/ 120015 h 121920"/>
                  <a:gd name="connsiteX3" fmla="*/ 139065 w 505043"/>
                  <a:gd name="connsiteY3" fmla="*/ 121920 h 121920"/>
                  <a:gd name="connsiteX4" fmla="*/ 0 w 505043"/>
                  <a:gd name="connsiteY4" fmla="*/ 0 h 121920"/>
                  <a:gd name="connsiteX0" fmla="*/ 0 w 505043"/>
                  <a:gd name="connsiteY0" fmla="*/ 1905 h 123825"/>
                  <a:gd name="connsiteX1" fmla="*/ 404078 w 505043"/>
                  <a:gd name="connsiteY1" fmla="*/ 0 h 123825"/>
                  <a:gd name="connsiteX2" fmla="*/ 505043 w 505043"/>
                  <a:gd name="connsiteY2" fmla="*/ 121920 h 123825"/>
                  <a:gd name="connsiteX3" fmla="*/ 139065 w 505043"/>
                  <a:gd name="connsiteY3" fmla="*/ 123825 h 123825"/>
                  <a:gd name="connsiteX4" fmla="*/ 0 w 505043"/>
                  <a:gd name="connsiteY4" fmla="*/ 1905 h 123825"/>
                  <a:gd name="connsiteX0" fmla="*/ 0 w 514568"/>
                  <a:gd name="connsiteY0" fmla="*/ 1905 h 123825"/>
                  <a:gd name="connsiteX1" fmla="*/ 404078 w 514568"/>
                  <a:gd name="connsiteY1" fmla="*/ 0 h 123825"/>
                  <a:gd name="connsiteX2" fmla="*/ 514568 w 514568"/>
                  <a:gd name="connsiteY2" fmla="*/ 121920 h 123825"/>
                  <a:gd name="connsiteX3" fmla="*/ 139065 w 514568"/>
                  <a:gd name="connsiteY3" fmla="*/ 123825 h 123825"/>
                  <a:gd name="connsiteX4" fmla="*/ 0 w 514568"/>
                  <a:gd name="connsiteY4" fmla="*/ 1905 h 123825"/>
                  <a:gd name="connsiteX0" fmla="*/ 0 w 514568"/>
                  <a:gd name="connsiteY0" fmla="*/ 1905 h 123825"/>
                  <a:gd name="connsiteX1" fmla="*/ 398363 w 514568"/>
                  <a:gd name="connsiteY1" fmla="*/ 0 h 123825"/>
                  <a:gd name="connsiteX2" fmla="*/ 514568 w 514568"/>
                  <a:gd name="connsiteY2" fmla="*/ 121920 h 123825"/>
                  <a:gd name="connsiteX3" fmla="*/ 139065 w 514568"/>
                  <a:gd name="connsiteY3" fmla="*/ 123825 h 123825"/>
                  <a:gd name="connsiteX4" fmla="*/ 0 w 514568"/>
                  <a:gd name="connsiteY4" fmla="*/ 1905 h 123825"/>
                  <a:gd name="connsiteX0" fmla="*/ 0 w 514568"/>
                  <a:gd name="connsiteY0" fmla="*/ 1905 h 121920"/>
                  <a:gd name="connsiteX1" fmla="*/ 398363 w 514568"/>
                  <a:gd name="connsiteY1" fmla="*/ 0 h 121920"/>
                  <a:gd name="connsiteX2" fmla="*/ 514568 w 514568"/>
                  <a:gd name="connsiteY2" fmla="*/ 121920 h 121920"/>
                  <a:gd name="connsiteX3" fmla="*/ 129540 w 514568"/>
                  <a:gd name="connsiteY3" fmla="*/ 121920 h 121920"/>
                  <a:gd name="connsiteX4" fmla="*/ 0 w 514568"/>
                  <a:gd name="connsiteY4" fmla="*/ 1905 h 121920"/>
                  <a:gd name="connsiteX0" fmla="*/ 0 w 520283"/>
                  <a:gd name="connsiteY0" fmla="*/ 1905 h 125730"/>
                  <a:gd name="connsiteX1" fmla="*/ 398363 w 520283"/>
                  <a:gd name="connsiteY1" fmla="*/ 0 h 125730"/>
                  <a:gd name="connsiteX2" fmla="*/ 520283 w 520283"/>
                  <a:gd name="connsiteY2" fmla="*/ 125730 h 125730"/>
                  <a:gd name="connsiteX3" fmla="*/ 129540 w 520283"/>
                  <a:gd name="connsiteY3" fmla="*/ 121920 h 125730"/>
                  <a:gd name="connsiteX4" fmla="*/ 0 w 520283"/>
                  <a:gd name="connsiteY4" fmla="*/ 1905 h 125730"/>
                  <a:gd name="connsiteX0" fmla="*/ 0 w 520283"/>
                  <a:gd name="connsiteY0" fmla="*/ 1905 h 127635"/>
                  <a:gd name="connsiteX1" fmla="*/ 398363 w 520283"/>
                  <a:gd name="connsiteY1" fmla="*/ 0 h 127635"/>
                  <a:gd name="connsiteX2" fmla="*/ 520283 w 520283"/>
                  <a:gd name="connsiteY2" fmla="*/ 125730 h 127635"/>
                  <a:gd name="connsiteX3" fmla="*/ 133350 w 520283"/>
                  <a:gd name="connsiteY3" fmla="*/ 127635 h 127635"/>
                  <a:gd name="connsiteX4" fmla="*/ 0 w 520283"/>
                  <a:gd name="connsiteY4" fmla="*/ 1905 h 127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283" h="127635">
                    <a:moveTo>
                      <a:pt x="0" y="1905"/>
                    </a:moveTo>
                    <a:lnTo>
                      <a:pt x="398363" y="0"/>
                    </a:lnTo>
                    <a:lnTo>
                      <a:pt x="520283" y="125730"/>
                    </a:lnTo>
                    <a:lnTo>
                      <a:pt x="133350" y="127635"/>
                    </a:lnTo>
                    <a:lnTo>
                      <a:pt x="0" y="1905"/>
                    </a:lnTo>
                    <a:close/>
                  </a:path>
                </a:pathLst>
              </a:custGeom>
              <a:gradFill>
                <a:gsLst>
                  <a:gs pos="0">
                    <a:schemeClr val="dk1">
                      <a:tint val="50000"/>
                      <a:satMod val="300000"/>
                    </a:schemeClr>
                  </a:gs>
                  <a:gs pos="61000">
                    <a:schemeClr val="dk1">
                      <a:tint val="37000"/>
                      <a:satMod val="300000"/>
                      <a:lumMod val="66000"/>
                    </a:schemeClr>
                  </a:gs>
                  <a:gs pos="100000">
                    <a:schemeClr val="dk1">
                      <a:tint val="15000"/>
                      <a:satMod val="350000"/>
                    </a:schemeClr>
                  </a:gs>
                </a:gsLst>
              </a:gradFill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5362716" y="2141219"/>
              <a:ext cx="545969" cy="678181"/>
              <a:chOff x="1027560" y="1988818"/>
              <a:chExt cx="545969" cy="678181"/>
            </a:xfrm>
          </p:grpSpPr>
          <p:sp>
            <p:nvSpPr>
              <p:cNvPr id="64" name="Cube 63"/>
              <p:cNvSpPr/>
              <p:nvPr/>
            </p:nvSpPr>
            <p:spPr>
              <a:xfrm flipH="1">
                <a:off x="1027560" y="1988818"/>
                <a:ext cx="545969" cy="678181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pic>
            <p:nvPicPr>
              <p:cNvPr id="65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171574" y="2133601"/>
                <a:ext cx="401955" cy="5295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66" name="Rectangle 83"/>
              <p:cNvSpPr/>
              <p:nvPr/>
            </p:nvSpPr>
            <p:spPr>
              <a:xfrm>
                <a:off x="1028484" y="2005964"/>
                <a:ext cx="125948" cy="653415"/>
              </a:xfrm>
              <a:custGeom>
                <a:avLst/>
                <a:gdLst>
                  <a:gd name="connsiteX0" fmla="*/ 0 w 230723"/>
                  <a:gd name="connsiteY0" fmla="*/ 0 h 609600"/>
                  <a:gd name="connsiteX1" fmla="*/ 230723 w 230723"/>
                  <a:gd name="connsiteY1" fmla="*/ 0 h 609600"/>
                  <a:gd name="connsiteX2" fmla="*/ 230723 w 230723"/>
                  <a:gd name="connsiteY2" fmla="*/ 609600 h 609600"/>
                  <a:gd name="connsiteX3" fmla="*/ 0 w 230723"/>
                  <a:gd name="connsiteY3" fmla="*/ 609600 h 609600"/>
                  <a:gd name="connsiteX4" fmla="*/ 0 w 230723"/>
                  <a:gd name="connsiteY4" fmla="*/ 0 h 609600"/>
                  <a:gd name="connsiteX0" fmla="*/ 123825 w 230723"/>
                  <a:gd name="connsiteY0" fmla="*/ 0 h 645795"/>
                  <a:gd name="connsiteX1" fmla="*/ 230723 w 230723"/>
                  <a:gd name="connsiteY1" fmla="*/ 36195 h 645795"/>
                  <a:gd name="connsiteX2" fmla="*/ 230723 w 230723"/>
                  <a:gd name="connsiteY2" fmla="*/ 645795 h 645795"/>
                  <a:gd name="connsiteX3" fmla="*/ 0 w 230723"/>
                  <a:gd name="connsiteY3" fmla="*/ 645795 h 645795"/>
                  <a:gd name="connsiteX4" fmla="*/ 123825 w 230723"/>
                  <a:gd name="connsiteY4" fmla="*/ 0 h 645795"/>
                  <a:gd name="connsiteX0" fmla="*/ 123825 w 234533"/>
                  <a:gd name="connsiteY0" fmla="*/ 0 h 645795"/>
                  <a:gd name="connsiteX1" fmla="*/ 234533 w 234533"/>
                  <a:gd name="connsiteY1" fmla="*/ 116205 h 645795"/>
                  <a:gd name="connsiteX2" fmla="*/ 230723 w 234533"/>
                  <a:gd name="connsiteY2" fmla="*/ 645795 h 645795"/>
                  <a:gd name="connsiteX3" fmla="*/ 0 w 234533"/>
                  <a:gd name="connsiteY3" fmla="*/ 645795 h 645795"/>
                  <a:gd name="connsiteX4" fmla="*/ 123825 w 234533"/>
                  <a:gd name="connsiteY4" fmla="*/ 0 h 645795"/>
                  <a:gd name="connsiteX0" fmla="*/ 13335 w 124043"/>
                  <a:gd name="connsiteY0" fmla="*/ 0 h 645795"/>
                  <a:gd name="connsiteX1" fmla="*/ 124043 w 124043"/>
                  <a:gd name="connsiteY1" fmla="*/ 116205 h 645795"/>
                  <a:gd name="connsiteX2" fmla="*/ 120233 w 124043"/>
                  <a:gd name="connsiteY2" fmla="*/ 645795 h 645795"/>
                  <a:gd name="connsiteX3" fmla="*/ 0 w 124043"/>
                  <a:gd name="connsiteY3" fmla="*/ 502920 h 645795"/>
                  <a:gd name="connsiteX4" fmla="*/ 13335 w 124043"/>
                  <a:gd name="connsiteY4" fmla="*/ 0 h 645795"/>
                  <a:gd name="connsiteX0" fmla="*/ 13335 w 125948"/>
                  <a:gd name="connsiteY0" fmla="*/ 0 h 628650"/>
                  <a:gd name="connsiteX1" fmla="*/ 124043 w 125948"/>
                  <a:gd name="connsiteY1" fmla="*/ 116205 h 628650"/>
                  <a:gd name="connsiteX2" fmla="*/ 125948 w 125948"/>
                  <a:gd name="connsiteY2" fmla="*/ 628650 h 628650"/>
                  <a:gd name="connsiteX3" fmla="*/ 0 w 125948"/>
                  <a:gd name="connsiteY3" fmla="*/ 502920 h 628650"/>
                  <a:gd name="connsiteX4" fmla="*/ 13335 w 125948"/>
                  <a:gd name="connsiteY4" fmla="*/ 0 h 628650"/>
                  <a:gd name="connsiteX0" fmla="*/ 3810 w 116423"/>
                  <a:gd name="connsiteY0" fmla="*/ 0 h 628650"/>
                  <a:gd name="connsiteX1" fmla="*/ 114518 w 116423"/>
                  <a:gd name="connsiteY1" fmla="*/ 116205 h 628650"/>
                  <a:gd name="connsiteX2" fmla="*/ 116423 w 116423"/>
                  <a:gd name="connsiteY2" fmla="*/ 628650 h 628650"/>
                  <a:gd name="connsiteX3" fmla="*/ 0 w 116423"/>
                  <a:gd name="connsiteY3" fmla="*/ 514350 h 628650"/>
                  <a:gd name="connsiteX4" fmla="*/ 3810 w 116423"/>
                  <a:gd name="connsiteY4" fmla="*/ 0 h 628650"/>
                  <a:gd name="connsiteX0" fmla="*/ 0 w 120233"/>
                  <a:gd name="connsiteY0" fmla="*/ 0 h 632460"/>
                  <a:gd name="connsiteX1" fmla="*/ 118328 w 120233"/>
                  <a:gd name="connsiteY1" fmla="*/ 120015 h 632460"/>
                  <a:gd name="connsiteX2" fmla="*/ 120233 w 120233"/>
                  <a:gd name="connsiteY2" fmla="*/ 632460 h 632460"/>
                  <a:gd name="connsiteX3" fmla="*/ 3810 w 120233"/>
                  <a:gd name="connsiteY3" fmla="*/ 518160 h 632460"/>
                  <a:gd name="connsiteX4" fmla="*/ 0 w 120233"/>
                  <a:gd name="connsiteY4" fmla="*/ 0 h 632460"/>
                  <a:gd name="connsiteX0" fmla="*/ 0 w 118328"/>
                  <a:gd name="connsiteY0" fmla="*/ 0 h 643890"/>
                  <a:gd name="connsiteX1" fmla="*/ 116423 w 118328"/>
                  <a:gd name="connsiteY1" fmla="*/ 131445 h 643890"/>
                  <a:gd name="connsiteX2" fmla="*/ 118328 w 118328"/>
                  <a:gd name="connsiteY2" fmla="*/ 643890 h 643890"/>
                  <a:gd name="connsiteX3" fmla="*/ 1905 w 118328"/>
                  <a:gd name="connsiteY3" fmla="*/ 529590 h 643890"/>
                  <a:gd name="connsiteX4" fmla="*/ 0 w 118328"/>
                  <a:gd name="connsiteY4" fmla="*/ 0 h 643890"/>
                  <a:gd name="connsiteX0" fmla="*/ 0 w 122138"/>
                  <a:gd name="connsiteY0" fmla="*/ 0 h 643890"/>
                  <a:gd name="connsiteX1" fmla="*/ 122138 w 122138"/>
                  <a:gd name="connsiteY1" fmla="*/ 121920 h 643890"/>
                  <a:gd name="connsiteX2" fmla="*/ 118328 w 122138"/>
                  <a:gd name="connsiteY2" fmla="*/ 643890 h 643890"/>
                  <a:gd name="connsiteX3" fmla="*/ 1905 w 122138"/>
                  <a:gd name="connsiteY3" fmla="*/ 529590 h 643890"/>
                  <a:gd name="connsiteX4" fmla="*/ 0 w 122138"/>
                  <a:gd name="connsiteY4" fmla="*/ 0 h 643890"/>
                  <a:gd name="connsiteX0" fmla="*/ 0 w 124043"/>
                  <a:gd name="connsiteY0" fmla="*/ 0 h 653415"/>
                  <a:gd name="connsiteX1" fmla="*/ 122138 w 124043"/>
                  <a:gd name="connsiteY1" fmla="*/ 121920 h 653415"/>
                  <a:gd name="connsiteX2" fmla="*/ 124043 w 124043"/>
                  <a:gd name="connsiteY2" fmla="*/ 653415 h 653415"/>
                  <a:gd name="connsiteX3" fmla="*/ 1905 w 124043"/>
                  <a:gd name="connsiteY3" fmla="*/ 529590 h 653415"/>
                  <a:gd name="connsiteX4" fmla="*/ 0 w 124043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31495 h 653415"/>
                  <a:gd name="connsiteX4" fmla="*/ 1905 w 125948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27685 h 653415"/>
                  <a:gd name="connsiteX4" fmla="*/ 1905 w 125948"/>
                  <a:gd name="connsiteY4" fmla="*/ 0 h 653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948" h="653415">
                    <a:moveTo>
                      <a:pt x="1905" y="0"/>
                    </a:moveTo>
                    <a:lnTo>
                      <a:pt x="124043" y="121920"/>
                    </a:lnTo>
                    <a:lnTo>
                      <a:pt x="125948" y="653415"/>
                    </a:lnTo>
                    <a:lnTo>
                      <a:pt x="0" y="527685"/>
                    </a:lnTo>
                    <a:lnTo>
                      <a:pt x="1905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dk1">
                      <a:tint val="50000"/>
                      <a:satMod val="300000"/>
                    </a:schemeClr>
                  </a:gs>
                  <a:gs pos="61000">
                    <a:schemeClr val="dk1">
                      <a:tint val="37000"/>
                      <a:satMod val="300000"/>
                      <a:lumMod val="66000"/>
                    </a:schemeClr>
                  </a:gs>
                  <a:gs pos="100000">
                    <a:schemeClr val="dk1">
                      <a:tint val="15000"/>
                      <a:satMod val="3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7" name="Rectangle 83"/>
              <p:cNvSpPr/>
              <p:nvPr/>
            </p:nvSpPr>
            <p:spPr>
              <a:xfrm>
                <a:off x="1037545" y="1988820"/>
                <a:ext cx="520283" cy="127635"/>
              </a:xfrm>
              <a:custGeom>
                <a:avLst/>
                <a:gdLst>
                  <a:gd name="connsiteX0" fmla="*/ 0 w 230723"/>
                  <a:gd name="connsiteY0" fmla="*/ 0 h 609600"/>
                  <a:gd name="connsiteX1" fmla="*/ 230723 w 230723"/>
                  <a:gd name="connsiteY1" fmla="*/ 0 h 609600"/>
                  <a:gd name="connsiteX2" fmla="*/ 230723 w 230723"/>
                  <a:gd name="connsiteY2" fmla="*/ 609600 h 609600"/>
                  <a:gd name="connsiteX3" fmla="*/ 0 w 230723"/>
                  <a:gd name="connsiteY3" fmla="*/ 609600 h 609600"/>
                  <a:gd name="connsiteX4" fmla="*/ 0 w 230723"/>
                  <a:gd name="connsiteY4" fmla="*/ 0 h 609600"/>
                  <a:gd name="connsiteX0" fmla="*/ 123825 w 230723"/>
                  <a:gd name="connsiteY0" fmla="*/ 0 h 645795"/>
                  <a:gd name="connsiteX1" fmla="*/ 230723 w 230723"/>
                  <a:gd name="connsiteY1" fmla="*/ 36195 h 645795"/>
                  <a:gd name="connsiteX2" fmla="*/ 230723 w 230723"/>
                  <a:gd name="connsiteY2" fmla="*/ 645795 h 645795"/>
                  <a:gd name="connsiteX3" fmla="*/ 0 w 230723"/>
                  <a:gd name="connsiteY3" fmla="*/ 645795 h 645795"/>
                  <a:gd name="connsiteX4" fmla="*/ 123825 w 230723"/>
                  <a:gd name="connsiteY4" fmla="*/ 0 h 645795"/>
                  <a:gd name="connsiteX0" fmla="*/ 123825 w 234533"/>
                  <a:gd name="connsiteY0" fmla="*/ 0 h 645795"/>
                  <a:gd name="connsiteX1" fmla="*/ 234533 w 234533"/>
                  <a:gd name="connsiteY1" fmla="*/ 116205 h 645795"/>
                  <a:gd name="connsiteX2" fmla="*/ 230723 w 234533"/>
                  <a:gd name="connsiteY2" fmla="*/ 645795 h 645795"/>
                  <a:gd name="connsiteX3" fmla="*/ 0 w 234533"/>
                  <a:gd name="connsiteY3" fmla="*/ 645795 h 645795"/>
                  <a:gd name="connsiteX4" fmla="*/ 123825 w 234533"/>
                  <a:gd name="connsiteY4" fmla="*/ 0 h 645795"/>
                  <a:gd name="connsiteX0" fmla="*/ 13335 w 124043"/>
                  <a:gd name="connsiteY0" fmla="*/ 0 h 645795"/>
                  <a:gd name="connsiteX1" fmla="*/ 124043 w 124043"/>
                  <a:gd name="connsiteY1" fmla="*/ 116205 h 645795"/>
                  <a:gd name="connsiteX2" fmla="*/ 120233 w 124043"/>
                  <a:gd name="connsiteY2" fmla="*/ 645795 h 645795"/>
                  <a:gd name="connsiteX3" fmla="*/ 0 w 124043"/>
                  <a:gd name="connsiteY3" fmla="*/ 502920 h 645795"/>
                  <a:gd name="connsiteX4" fmla="*/ 13335 w 124043"/>
                  <a:gd name="connsiteY4" fmla="*/ 0 h 645795"/>
                  <a:gd name="connsiteX0" fmla="*/ 13335 w 125948"/>
                  <a:gd name="connsiteY0" fmla="*/ 0 h 628650"/>
                  <a:gd name="connsiteX1" fmla="*/ 124043 w 125948"/>
                  <a:gd name="connsiteY1" fmla="*/ 116205 h 628650"/>
                  <a:gd name="connsiteX2" fmla="*/ 125948 w 125948"/>
                  <a:gd name="connsiteY2" fmla="*/ 628650 h 628650"/>
                  <a:gd name="connsiteX3" fmla="*/ 0 w 125948"/>
                  <a:gd name="connsiteY3" fmla="*/ 502920 h 628650"/>
                  <a:gd name="connsiteX4" fmla="*/ 13335 w 125948"/>
                  <a:gd name="connsiteY4" fmla="*/ 0 h 628650"/>
                  <a:gd name="connsiteX0" fmla="*/ 3810 w 116423"/>
                  <a:gd name="connsiteY0" fmla="*/ 0 h 628650"/>
                  <a:gd name="connsiteX1" fmla="*/ 114518 w 116423"/>
                  <a:gd name="connsiteY1" fmla="*/ 116205 h 628650"/>
                  <a:gd name="connsiteX2" fmla="*/ 116423 w 116423"/>
                  <a:gd name="connsiteY2" fmla="*/ 628650 h 628650"/>
                  <a:gd name="connsiteX3" fmla="*/ 0 w 116423"/>
                  <a:gd name="connsiteY3" fmla="*/ 514350 h 628650"/>
                  <a:gd name="connsiteX4" fmla="*/ 3810 w 116423"/>
                  <a:gd name="connsiteY4" fmla="*/ 0 h 628650"/>
                  <a:gd name="connsiteX0" fmla="*/ 0 w 120233"/>
                  <a:gd name="connsiteY0" fmla="*/ 0 h 632460"/>
                  <a:gd name="connsiteX1" fmla="*/ 118328 w 120233"/>
                  <a:gd name="connsiteY1" fmla="*/ 120015 h 632460"/>
                  <a:gd name="connsiteX2" fmla="*/ 120233 w 120233"/>
                  <a:gd name="connsiteY2" fmla="*/ 632460 h 632460"/>
                  <a:gd name="connsiteX3" fmla="*/ 3810 w 120233"/>
                  <a:gd name="connsiteY3" fmla="*/ 518160 h 632460"/>
                  <a:gd name="connsiteX4" fmla="*/ 0 w 120233"/>
                  <a:gd name="connsiteY4" fmla="*/ 0 h 632460"/>
                  <a:gd name="connsiteX0" fmla="*/ 0 w 118328"/>
                  <a:gd name="connsiteY0" fmla="*/ 0 h 643890"/>
                  <a:gd name="connsiteX1" fmla="*/ 116423 w 118328"/>
                  <a:gd name="connsiteY1" fmla="*/ 131445 h 643890"/>
                  <a:gd name="connsiteX2" fmla="*/ 118328 w 118328"/>
                  <a:gd name="connsiteY2" fmla="*/ 643890 h 643890"/>
                  <a:gd name="connsiteX3" fmla="*/ 1905 w 118328"/>
                  <a:gd name="connsiteY3" fmla="*/ 529590 h 643890"/>
                  <a:gd name="connsiteX4" fmla="*/ 0 w 118328"/>
                  <a:gd name="connsiteY4" fmla="*/ 0 h 643890"/>
                  <a:gd name="connsiteX0" fmla="*/ 0 w 122138"/>
                  <a:gd name="connsiteY0" fmla="*/ 0 h 643890"/>
                  <a:gd name="connsiteX1" fmla="*/ 122138 w 122138"/>
                  <a:gd name="connsiteY1" fmla="*/ 121920 h 643890"/>
                  <a:gd name="connsiteX2" fmla="*/ 118328 w 122138"/>
                  <a:gd name="connsiteY2" fmla="*/ 643890 h 643890"/>
                  <a:gd name="connsiteX3" fmla="*/ 1905 w 122138"/>
                  <a:gd name="connsiteY3" fmla="*/ 529590 h 643890"/>
                  <a:gd name="connsiteX4" fmla="*/ 0 w 122138"/>
                  <a:gd name="connsiteY4" fmla="*/ 0 h 643890"/>
                  <a:gd name="connsiteX0" fmla="*/ 0 w 124043"/>
                  <a:gd name="connsiteY0" fmla="*/ 0 h 653415"/>
                  <a:gd name="connsiteX1" fmla="*/ 122138 w 124043"/>
                  <a:gd name="connsiteY1" fmla="*/ 121920 h 653415"/>
                  <a:gd name="connsiteX2" fmla="*/ 124043 w 124043"/>
                  <a:gd name="connsiteY2" fmla="*/ 653415 h 653415"/>
                  <a:gd name="connsiteX3" fmla="*/ 1905 w 124043"/>
                  <a:gd name="connsiteY3" fmla="*/ 529590 h 653415"/>
                  <a:gd name="connsiteX4" fmla="*/ 0 w 124043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31495 h 653415"/>
                  <a:gd name="connsiteX4" fmla="*/ 1905 w 125948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27685 h 653415"/>
                  <a:gd name="connsiteX4" fmla="*/ 1905 w 125948"/>
                  <a:gd name="connsiteY4" fmla="*/ 0 h 653415"/>
                  <a:gd name="connsiteX0" fmla="*/ 1905 w 305018"/>
                  <a:gd name="connsiteY0" fmla="*/ 0 h 527685"/>
                  <a:gd name="connsiteX1" fmla="*/ 124043 w 305018"/>
                  <a:gd name="connsiteY1" fmla="*/ 121920 h 527685"/>
                  <a:gd name="connsiteX2" fmla="*/ 305018 w 305018"/>
                  <a:gd name="connsiteY2" fmla="*/ 358140 h 527685"/>
                  <a:gd name="connsiteX3" fmla="*/ 0 w 305018"/>
                  <a:gd name="connsiteY3" fmla="*/ 527685 h 527685"/>
                  <a:gd name="connsiteX4" fmla="*/ 1905 w 305018"/>
                  <a:gd name="connsiteY4" fmla="*/ 0 h 527685"/>
                  <a:gd name="connsiteX0" fmla="*/ 62865 w 365978"/>
                  <a:gd name="connsiteY0" fmla="*/ 0 h 360045"/>
                  <a:gd name="connsiteX1" fmla="*/ 185003 w 365978"/>
                  <a:gd name="connsiteY1" fmla="*/ 121920 h 360045"/>
                  <a:gd name="connsiteX2" fmla="*/ 365978 w 365978"/>
                  <a:gd name="connsiteY2" fmla="*/ 358140 h 360045"/>
                  <a:gd name="connsiteX3" fmla="*/ 0 w 365978"/>
                  <a:gd name="connsiteY3" fmla="*/ 360045 h 360045"/>
                  <a:gd name="connsiteX4" fmla="*/ 62865 w 365978"/>
                  <a:gd name="connsiteY4" fmla="*/ 0 h 360045"/>
                  <a:gd name="connsiteX0" fmla="*/ 0 w 489803"/>
                  <a:gd name="connsiteY0" fmla="*/ 123825 h 238125"/>
                  <a:gd name="connsiteX1" fmla="*/ 308828 w 489803"/>
                  <a:gd name="connsiteY1" fmla="*/ 0 h 238125"/>
                  <a:gd name="connsiteX2" fmla="*/ 489803 w 489803"/>
                  <a:gd name="connsiteY2" fmla="*/ 236220 h 238125"/>
                  <a:gd name="connsiteX3" fmla="*/ 123825 w 489803"/>
                  <a:gd name="connsiteY3" fmla="*/ 238125 h 238125"/>
                  <a:gd name="connsiteX4" fmla="*/ 0 w 489803"/>
                  <a:gd name="connsiteY4" fmla="*/ 123825 h 238125"/>
                  <a:gd name="connsiteX0" fmla="*/ 0 w 489803"/>
                  <a:gd name="connsiteY0" fmla="*/ 15240 h 129540"/>
                  <a:gd name="connsiteX1" fmla="*/ 331688 w 489803"/>
                  <a:gd name="connsiteY1" fmla="*/ 0 h 129540"/>
                  <a:gd name="connsiteX2" fmla="*/ 489803 w 489803"/>
                  <a:gd name="connsiteY2" fmla="*/ 127635 h 129540"/>
                  <a:gd name="connsiteX3" fmla="*/ 123825 w 489803"/>
                  <a:gd name="connsiteY3" fmla="*/ 129540 h 129540"/>
                  <a:gd name="connsiteX4" fmla="*/ 0 w 489803"/>
                  <a:gd name="connsiteY4" fmla="*/ 15240 h 129540"/>
                  <a:gd name="connsiteX0" fmla="*/ 0 w 489803"/>
                  <a:gd name="connsiteY0" fmla="*/ 1905 h 116205"/>
                  <a:gd name="connsiteX1" fmla="*/ 385028 w 489803"/>
                  <a:gd name="connsiteY1" fmla="*/ 0 h 116205"/>
                  <a:gd name="connsiteX2" fmla="*/ 489803 w 489803"/>
                  <a:gd name="connsiteY2" fmla="*/ 114300 h 116205"/>
                  <a:gd name="connsiteX3" fmla="*/ 123825 w 489803"/>
                  <a:gd name="connsiteY3" fmla="*/ 116205 h 116205"/>
                  <a:gd name="connsiteX4" fmla="*/ 0 w 489803"/>
                  <a:gd name="connsiteY4" fmla="*/ 1905 h 116205"/>
                  <a:gd name="connsiteX0" fmla="*/ 0 w 505043"/>
                  <a:gd name="connsiteY0" fmla="*/ 0 h 121920"/>
                  <a:gd name="connsiteX1" fmla="*/ 400268 w 505043"/>
                  <a:gd name="connsiteY1" fmla="*/ 5715 h 121920"/>
                  <a:gd name="connsiteX2" fmla="*/ 505043 w 505043"/>
                  <a:gd name="connsiteY2" fmla="*/ 120015 h 121920"/>
                  <a:gd name="connsiteX3" fmla="*/ 139065 w 505043"/>
                  <a:gd name="connsiteY3" fmla="*/ 121920 h 121920"/>
                  <a:gd name="connsiteX4" fmla="*/ 0 w 505043"/>
                  <a:gd name="connsiteY4" fmla="*/ 0 h 121920"/>
                  <a:gd name="connsiteX0" fmla="*/ 0 w 505043"/>
                  <a:gd name="connsiteY0" fmla="*/ 1905 h 123825"/>
                  <a:gd name="connsiteX1" fmla="*/ 404078 w 505043"/>
                  <a:gd name="connsiteY1" fmla="*/ 0 h 123825"/>
                  <a:gd name="connsiteX2" fmla="*/ 505043 w 505043"/>
                  <a:gd name="connsiteY2" fmla="*/ 121920 h 123825"/>
                  <a:gd name="connsiteX3" fmla="*/ 139065 w 505043"/>
                  <a:gd name="connsiteY3" fmla="*/ 123825 h 123825"/>
                  <a:gd name="connsiteX4" fmla="*/ 0 w 505043"/>
                  <a:gd name="connsiteY4" fmla="*/ 1905 h 123825"/>
                  <a:gd name="connsiteX0" fmla="*/ 0 w 514568"/>
                  <a:gd name="connsiteY0" fmla="*/ 1905 h 123825"/>
                  <a:gd name="connsiteX1" fmla="*/ 404078 w 514568"/>
                  <a:gd name="connsiteY1" fmla="*/ 0 h 123825"/>
                  <a:gd name="connsiteX2" fmla="*/ 514568 w 514568"/>
                  <a:gd name="connsiteY2" fmla="*/ 121920 h 123825"/>
                  <a:gd name="connsiteX3" fmla="*/ 139065 w 514568"/>
                  <a:gd name="connsiteY3" fmla="*/ 123825 h 123825"/>
                  <a:gd name="connsiteX4" fmla="*/ 0 w 514568"/>
                  <a:gd name="connsiteY4" fmla="*/ 1905 h 123825"/>
                  <a:gd name="connsiteX0" fmla="*/ 0 w 514568"/>
                  <a:gd name="connsiteY0" fmla="*/ 1905 h 123825"/>
                  <a:gd name="connsiteX1" fmla="*/ 398363 w 514568"/>
                  <a:gd name="connsiteY1" fmla="*/ 0 h 123825"/>
                  <a:gd name="connsiteX2" fmla="*/ 514568 w 514568"/>
                  <a:gd name="connsiteY2" fmla="*/ 121920 h 123825"/>
                  <a:gd name="connsiteX3" fmla="*/ 139065 w 514568"/>
                  <a:gd name="connsiteY3" fmla="*/ 123825 h 123825"/>
                  <a:gd name="connsiteX4" fmla="*/ 0 w 514568"/>
                  <a:gd name="connsiteY4" fmla="*/ 1905 h 123825"/>
                  <a:gd name="connsiteX0" fmla="*/ 0 w 514568"/>
                  <a:gd name="connsiteY0" fmla="*/ 1905 h 121920"/>
                  <a:gd name="connsiteX1" fmla="*/ 398363 w 514568"/>
                  <a:gd name="connsiteY1" fmla="*/ 0 h 121920"/>
                  <a:gd name="connsiteX2" fmla="*/ 514568 w 514568"/>
                  <a:gd name="connsiteY2" fmla="*/ 121920 h 121920"/>
                  <a:gd name="connsiteX3" fmla="*/ 129540 w 514568"/>
                  <a:gd name="connsiteY3" fmla="*/ 121920 h 121920"/>
                  <a:gd name="connsiteX4" fmla="*/ 0 w 514568"/>
                  <a:gd name="connsiteY4" fmla="*/ 1905 h 121920"/>
                  <a:gd name="connsiteX0" fmla="*/ 0 w 520283"/>
                  <a:gd name="connsiteY0" fmla="*/ 1905 h 125730"/>
                  <a:gd name="connsiteX1" fmla="*/ 398363 w 520283"/>
                  <a:gd name="connsiteY1" fmla="*/ 0 h 125730"/>
                  <a:gd name="connsiteX2" fmla="*/ 520283 w 520283"/>
                  <a:gd name="connsiteY2" fmla="*/ 125730 h 125730"/>
                  <a:gd name="connsiteX3" fmla="*/ 129540 w 520283"/>
                  <a:gd name="connsiteY3" fmla="*/ 121920 h 125730"/>
                  <a:gd name="connsiteX4" fmla="*/ 0 w 520283"/>
                  <a:gd name="connsiteY4" fmla="*/ 1905 h 125730"/>
                  <a:gd name="connsiteX0" fmla="*/ 0 w 520283"/>
                  <a:gd name="connsiteY0" fmla="*/ 1905 h 127635"/>
                  <a:gd name="connsiteX1" fmla="*/ 398363 w 520283"/>
                  <a:gd name="connsiteY1" fmla="*/ 0 h 127635"/>
                  <a:gd name="connsiteX2" fmla="*/ 520283 w 520283"/>
                  <a:gd name="connsiteY2" fmla="*/ 125730 h 127635"/>
                  <a:gd name="connsiteX3" fmla="*/ 133350 w 520283"/>
                  <a:gd name="connsiteY3" fmla="*/ 127635 h 127635"/>
                  <a:gd name="connsiteX4" fmla="*/ 0 w 520283"/>
                  <a:gd name="connsiteY4" fmla="*/ 1905 h 127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283" h="127635">
                    <a:moveTo>
                      <a:pt x="0" y="1905"/>
                    </a:moveTo>
                    <a:lnTo>
                      <a:pt x="398363" y="0"/>
                    </a:lnTo>
                    <a:lnTo>
                      <a:pt x="520283" y="125730"/>
                    </a:lnTo>
                    <a:lnTo>
                      <a:pt x="133350" y="127635"/>
                    </a:lnTo>
                    <a:lnTo>
                      <a:pt x="0" y="1905"/>
                    </a:lnTo>
                    <a:close/>
                  </a:path>
                </a:pathLst>
              </a:custGeom>
              <a:gradFill>
                <a:gsLst>
                  <a:gs pos="0">
                    <a:schemeClr val="dk1">
                      <a:tint val="50000"/>
                      <a:satMod val="300000"/>
                    </a:schemeClr>
                  </a:gs>
                  <a:gs pos="61000">
                    <a:schemeClr val="dk1">
                      <a:tint val="37000"/>
                      <a:satMod val="300000"/>
                      <a:lumMod val="66000"/>
                    </a:schemeClr>
                  </a:gs>
                  <a:gs pos="100000">
                    <a:schemeClr val="dk1">
                      <a:tint val="15000"/>
                      <a:satMod val="350000"/>
                    </a:schemeClr>
                  </a:gs>
                </a:gsLst>
              </a:gradFill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36" name="Rectangle 35"/>
            <p:cNvSpPr/>
            <p:nvPr/>
          </p:nvSpPr>
          <p:spPr>
            <a:xfrm>
              <a:off x="5449362" y="5333999"/>
              <a:ext cx="383123" cy="362397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US" sz="1050" kern="0" dirty="0">
                  <a:solidFill>
                    <a:schemeClr val="bg1"/>
                  </a:solidFill>
                  <a:latin typeface="Calibri"/>
                </a:rPr>
                <a:t>H7</a:t>
              </a:r>
            </a:p>
          </p:txBody>
        </p:sp>
        <p:cxnSp>
          <p:nvCxnSpPr>
            <p:cNvPr id="37" name="Straight Connector 36"/>
            <p:cNvCxnSpPr>
              <a:stCxn id="36" idx="0"/>
            </p:cNvCxnSpPr>
            <p:nvPr/>
          </p:nvCxnSpPr>
          <p:spPr>
            <a:xfrm flipV="1">
              <a:off x="5640924" y="4419599"/>
              <a:ext cx="452426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5906562" y="5333999"/>
              <a:ext cx="383123" cy="362397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US" sz="1050" kern="0" dirty="0">
                  <a:solidFill>
                    <a:schemeClr val="bg1"/>
                  </a:solidFill>
                  <a:latin typeface="Calibri"/>
                </a:rPr>
                <a:t>H8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363762" y="5333999"/>
              <a:ext cx="383123" cy="362397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050" kern="0" dirty="0">
                  <a:solidFill>
                    <a:schemeClr val="bg1"/>
                  </a:solidFill>
                  <a:latin typeface="Calibri"/>
                </a:rPr>
                <a:t>H9</a:t>
              </a:r>
            </a:p>
          </p:txBody>
        </p:sp>
        <p:cxnSp>
          <p:nvCxnSpPr>
            <p:cNvPr id="40" name="Straight Connector 39"/>
            <p:cNvCxnSpPr>
              <a:stCxn id="38" idx="0"/>
            </p:cNvCxnSpPr>
            <p:nvPr/>
          </p:nvCxnSpPr>
          <p:spPr>
            <a:xfrm flipH="1" flipV="1">
              <a:off x="6093350" y="4419599"/>
              <a:ext cx="4774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39" idx="0"/>
            </p:cNvCxnSpPr>
            <p:nvPr/>
          </p:nvCxnSpPr>
          <p:spPr>
            <a:xfrm flipH="1" flipV="1">
              <a:off x="6093350" y="4419599"/>
              <a:ext cx="461974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/>
            <p:cNvGrpSpPr/>
            <p:nvPr/>
          </p:nvGrpSpPr>
          <p:grpSpPr>
            <a:xfrm>
              <a:off x="5579365" y="4342092"/>
              <a:ext cx="978209" cy="243008"/>
              <a:chOff x="5220661" y="3675707"/>
              <a:chExt cx="978209" cy="243008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5220661" y="3675707"/>
                <a:ext cx="978209" cy="243008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pic>
            <p:nvPicPr>
              <p:cNvPr id="44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247331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247331" y="3805705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339542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339542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431754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431754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523965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523965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616121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616121" y="3805705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708333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708333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00544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7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00544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8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92756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9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92756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0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986833" y="3716979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986833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2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6079045" y="3716979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6079045" y="3805702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29" name="Picture 12" descr="服务器类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507" y="3187776"/>
            <a:ext cx="795738" cy="76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0" name="Straight Arrow Connector 19"/>
          <p:cNvCxnSpPr>
            <a:stCxn id="43" idx="0"/>
          </p:cNvCxnSpPr>
          <p:nvPr/>
        </p:nvCxnSpPr>
        <p:spPr>
          <a:xfrm flipV="1">
            <a:off x="3543625" y="3790277"/>
            <a:ext cx="680931" cy="84216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任意形状 117"/>
          <p:cNvSpPr/>
          <p:nvPr/>
        </p:nvSpPr>
        <p:spPr>
          <a:xfrm>
            <a:off x="3681187" y="3092070"/>
            <a:ext cx="1464207" cy="1132572"/>
          </a:xfrm>
          <a:custGeom>
            <a:avLst/>
            <a:gdLst>
              <a:gd name="connsiteX0" fmla="*/ 17793 w 1464207"/>
              <a:gd name="connsiteY0" fmla="*/ 151670 h 1132572"/>
              <a:gd name="connsiteX1" fmla="*/ 17793 w 1464207"/>
              <a:gd name="connsiteY1" fmla="*/ 151670 h 1132572"/>
              <a:gd name="connsiteX2" fmla="*/ 17793 w 1464207"/>
              <a:gd name="connsiteY2" fmla="*/ 417677 h 1132572"/>
              <a:gd name="connsiteX3" fmla="*/ 150796 w 1464207"/>
              <a:gd name="connsiteY3" fmla="*/ 600557 h 1132572"/>
              <a:gd name="connsiteX4" fmla="*/ 233924 w 1464207"/>
              <a:gd name="connsiteY4" fmla="*/ 667059 h 1132572"/>
              <a:gd name="connsiteX5" fmla="*/ 283800 w 1464207"/>
              <a:gd name="connsiteY5" fmla="*/ 733561 h 1132572"/>
              <a:gd name="connsiteX6" fmla="*/ 400178 w 1464207"/>
              <a:gd name="connsiteY6" fmla="*/ 816688 h 1132572"/>
              <a:gd name="connsiteX7" fmla="*/ 483305 w 1464207"/>
              <a:gd name="connsiteY7" fmla="*/ 883190 h 1132572"/>
              <a:gd name="connsiteX8" fmla="*/ 533182 w 1464207"/>
              <a:gd name="connsiteY8" fmla="*/ 933066 h 1132572"/>
              <a:gd name="connsiteX9" fmla="*/ 749313 w 1464207"/>
              <a:gd name="connsiteY9" fmla="*/ 1049445 h 1132572"/>
              <a:gd name="connsiteX10" fmla="*/ 832440 w 1464207"/>
              <a:gd name="connsiteY10" fmla="*/ 1066070 h 1132572"/>
              <a:gd name="connsiteX11" fmla="*/ 982069 w 1464207"/>
              <a:gd name="connsiteY11" fmla="*/ 1099321 h 1132572"/>
              <a:gd name="connsiteX12" fmla="*/ 1164949 w 1464207"/>
              <a:gd name="connsiteY12" fmla="*/ 1132572 h 1132572"/>
              <a:gd name="connsiteX13" fmla="*/ 1331204 w 1464207"/>
              <a:gd name="connsiteY13" fmla="*/ 1115946 h 1132572"/>
              <a:gd name="connsiteX14" fmla="*/ 1397705 w 1464207"/>
              <a:gd name="connsiteY14" fmla="*/ 1049445 h 1132572"/>
              <a:gd name="connsiteX15" fmla="*/ 1464207 w 1464207"/>
              <a:gd name="connsiteY15" fmla="*/ 899815 h 1132572"/>
              <a:gd name="connsiteX16" fmla="*/ 1447582 w 1464207"/>
              <a:gd name="connsiteY16" fmla="*/ 517430 h 1132572"/>
              <a:gd name="connsiteX17" fmla="*/ 1414331 w 1464207"/>
              <a:gd name="connsiteY17" fmla="*/ 450928 h 1132572"/>
              <a:gd name="connsiteX18" fmla="*/ 1397705 w 1464207"/>
              <a:gd name="connsiteY18" fmla="*/ 384426 h 1132572"/>
              <a:gd name="connsiteX19" fmla="*/ 1347829 w 1464207"/>
              <a:gd name="connsiteY19" fmla="*/ 234797 h 1132572"/>
              <a:gd name="connsiteX20" fmla="*/ 1164949 w 1464207"/>
              <a:gd name="connsiteY20" fmla="*/ 68543 h 1132572"/>
              <a:gd name="connsiteX21" fmla="*/ 1115073 w 1464207"/>
              <a:gd name="connsiteY21" fmla="*/ 51917 h 1132572"/>
              <a:gd name="connsiteX22" fmla="*/ 1031945 w 1464207"/>
              <a:gd name="connsiteY22" fmla="*/ 18666 h 1132572"/>
              <a:gd name="connsiteX23" fmla="*/ 915567 w 1464207"/>
              <a:gd name="connsiteY23" fmla="*/ 2041 h 1132572"/>
              <a:gd name="connsiteX24" fmla="*/ 350302 w 1464207"/>
              <a:gd name="connsiteY24" fmla="*/ 2041 h 1132572"/>
              <a:gd name="connsiteX25" fmla="*/ 17793 w 1464207"/>
              <a:gd name="connsiteY25" fmla="*/ 151670 h 113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464207" h="1132572">
                <a:moveTo>
                  <a:pt x="17793" y="151670"/>
                </a:moveTo>
                <a:lnTo>
                  <a:pt x="17793" y="151670"/>
                </a:lnTo>
                <a:cubicBezTo>
                  <a:pt x="12958" y="209683"/>
                  <a:pt x="-19706" y="342680"/>
                  <a:pt x="17793" y="417677"/>
                </a:cubicBezTo>
                <a:cubicBezTo>
                  <a:pt x="35133" y="452356"/>
                  <a:pt x="120462" y="570223"/>
                  <a:pt x="150796" y="600557"/>
                </a:cubicBezTo>
                <a:cubicBezTo>
                  <a:pt x="175888" y="625649"/>
                  <a:pt x="208832" y="641967"/>
                  <a:pt x="233924" y="667059"/>
                </a:cubicBezTo>
                <a:cubicBezTo>
                  <a:pt x="253517" y="686652"/>
                  <a:pt x="264207" y="713968"/>
                  <a:pt x="283800" y="733561"/>
                </a:cubicBezTo>
                <a:cubicBezTo>
                  <a:pt x="317509" y="767270"/>
                  <a:pt x="362421" y="788370"/>
                  <a:pt x="400178" y="816688"/>
                </a:cubicBezTo>
                <a:cubicBezTo>
                  <a:pt x="428566" y="837979"/>
                  <a:pt x="456600" y="859823"/>
                  <a:pt x="483305" y="883190"/>
                </a:cubicBezTo>
                <a:cubicBezTo>
                  <a:pt x="501000" y="898673"/>
                  <a:pt x="515120" y="918014"/>
                  <a:pt x="533182" y="933066"/>
                </a:cubicBezTo>
                <a:cubicBezTo>
                  <a:pt x="579794" y="971909"/>
                  <a:pt x="735170" y="1046616"/>
                  <a:pt x="749313" y="1049445"/>
                </a:cubicBezTo>
                <a:cubicBezTo>
                  <a:pt x="777022" y="1054987"/>
                  <a:pt x="804855" y="1059940"/>
                  <a:pt x="832440" y="1066070"/>
                </a:cubicBezTo>
                <a:cubicBezTo>
                  <a:pt x="922100" y="1085994"/>
                  <a:pt x="881799" y="1082609"/>
                  <a:pt x="982069" y="1099321"/>
                </a:cubicBezTo>
                <a:cubicBezTo>
                  <a:pt x="1160785" y="1129107"/>
                  <a:pt x="1037271" y="1100652"/>
                  <a:pt x="1164949" y="1132572"/>
                </a:cubicBezTo>
                <a:cubicBezTo>
                  <a:pt x="1220367" y="1127030"/>
                  <a:pt x="1278754" y="1134678"/>
                  <a:pt x="1331204" y="1115946"/>
                </a:cubicBezTo>
                <a:cubicBezTo>
                  <a:pt x="1360727" y="1105402"/>
                  <a:pt x="1377303" y="1073247"/>
                  <a:pt x="1397705" y="1049445"/>
                </a:cubicBezTo>
                <a:cubicBezTo>
                  <a:pt x="1440817" y="999147"/>
                  <a:pt x="1441443" y="968107"/>
                  <a:pt x="1464207" y="899815"/>
                </a:cubicBezTo>
                <a:cubicBezTo>
                  <a:pt x="1458665" y="772353"/>
                  <a:pt x="1461671" y="644232"/>
                  <a:pt x="1447582" y="517430"/>
                </a:cubicBezTo>
                <a:cubicBezTo>
                  <a:pt x="1444845" y="492798"/>
                  <a:pt x="1423033" y="474134"/>
                  <a:pt x="1414331" y="450928"/>
                </a:cubicBezTo>
                <a:cubicBezTo>
                  <a:pt x="1406308" y="429533"/>
                  <a:pt x="1402662" y="406731"/>
                  <a:pt x="1397705" y="384426"/>
                </a:cubicBezTo>
                <a:cubicBezTo>
                  <a:pt x="1385647" y="330166"/>
                  <a:pt x="1385449" y="279940"/>
                  <a:pt x="1347829" y="234797"/>
                </a:cubicBezTo>
                <a:cubicBezTo>
                  <a:pt x="1318974" y="200171"/>
                  <a:pt x="1229299" y="100719"/>
                  <a:pt x="1164949" y="68543"/>
                </a:cubicBezTo>
                <a:cubicBezTo>
                  <a:pt x="1149274" y="60706"/>
                  <a:pt x="1131482" y="58070"/>
                  <a:pt x="1115073" y="51917"/>
                </a:cubicBezTo>
                <a:cubicBezTo>
                  <a:pt x="1087129" y="41438"/>
                  <a:pt x="1060898" y="25904"/>
                  <a:pt x="1031945" y="18666"/>
                </a:cubicBezTo>
                <a:cubicBezTo>
                  <a:pt x="993928" y="9162"/>
                  <a:pt x="954742" y="2996"/>
                  <a:pt x="915567" y="2041"/>
                </a:cubicBezTo>
                <a:cubicBezTo>
                  <a:pt x="727201" y="-2553"/>
                  <a:pt x="538724" y="2041"/>
                  <a:pt x="350302" y="2041"/>
                </a:cubicBezTo>
                <a:lnTo>
                  <a:pt x="17793" y="151670"/>
                </a:lnTo>
                <a:close/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1" name="直线箭头连接符 130"/>
          <p:cNvCxnSpPr/>
          <p:nvPr/>
        </p:nvCxnSpPr>
        <p:spPr>
          <a:xfrm flipV="1">
            <a:off x="5123001" y="3186840"/>
            <a:ext cx="360821" cy="17259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文本框 133"/>
          <p:cNvSpPr txBox="1"/>
          <p:nvPr/>
        </p:nvSpPr>
        <p:spPr>
          <a:xfrm>
            <a:off x="5501564" y="2348801"/>
            <a:ext cx="4907031" cy="954107"/>
          </a:xfrm>
          <a:prstGeom prst="rect">
            <a:avLst/>
          </a:prstGeom>
          <a:noFill/>
          <a:ln w="41275">
            <a:solidFill>
              <a:srgbClr val="B167D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计算每条流的带宽和优先级</a:t>
            </a:r>
          </a:p>
          <a:p>
            <a:r>
              <a:rPr kumimoji="1" lang="zh-CN" altLang="en-US" sz="28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系统的大脑</a:t>
            </a:r>
          </a:p>
        </p:txBody>
      </p:sp>
      <p:sp>
        <p:nvSpPr>
          <p:cNvPr id="135" name="任意形状 134"/>
          <p:cNvSpPr/>
          <p:nvPr/>
        </p:nvSpPr>
        <p:spPr>
          <a:xfrm>
            <a:off x="3745310" y="5297508"/>
            <a:ext cx="681643" cy="903315"/>
          </a:xfrm>
          <a:custGeom>
            <a:avLst/>
            <a:gdLst>
              <a:gd name="connsiteX0" fmla="*/ 0 w 681643"/>
              <a:gd name="connsiteY0" fmla="*/ 121919 h 903315"/>
              <a:gd name="connsiteX1" fmla="*/ 0 w 681643"/>
              <a:gd name="connsiteY1" fmla="*/ 121919 h 903315"/>
              <a:gd name="connsiteX2" fmla="*/ 16625 w 681643"/>
              <a:gd name="connsiteY2" fmla="*/ 587431 h 903315"/>
              <a:gd name="connsiteX3" fmla="*/ 33250 w 681643"/>
              <a:gd name="connsiteY3" fmla="*/ 637308 h 903315"/>
              <a:gd name="connsiteX4" fmla="*/ 149629 w 681643"/>
              <a:gd name="connsiteY4" fmla="*/ 786937 h 903315"/>
              <a:gd name="connsiteX5" fmla="*/ 232756 w 681643"/>
              <a:gd name="connsiteY5" fmla="*/ 886690 h 903315"/>
              <a:gd name="connsiteX6" fmla="*/ 282632 w 681643"/>
              <a:gd name="connsiteY6" fmla="*/ 903315 h 903315"/>
              <a:gd name="connsiteX7" fmla="*/ 515389 w 681643"/>
              <a:gd name="connsiteY7" fmla="*/ 870064 h 903315"/>
              <a:gd name="connsiteX8" fmla="*/ 615141 w 681643"/>
              <a:gd name="connsiteY8" fmla="*/ 803562 h 903315"/>
              <a:gd name="connsiteX9" fmla="*/ 665018 w 681643"/>
              <a:gd name="connsiteY9" fmla="*/ 786937 h 903315"/>
              <a:gd name="connsiteX10" fmla="*/ 681643 w 681643"/>
              <a:gd name="connsiteY10" fmla="*/ 737060 h 903315"/>
              <a:gd name="connsiteX11" fmla="*/ 648392 w 681643"/>
              <a:gd name="connsiteY11" fmla="*/ 271548 h 903315"/>
              <a:gd name="connsiteX12" fmla="*/ 615141 w 681643"/>
              <a:gd name="connsiteY12" fmla="*/ 121919 h 903315"/>
              <a:gd name="connsiteX13" fmla="*/ 515389 w 681643"/>
              <a:gd name="connsiteY13" fmla="*/ 55417 h 903315"/>
              <a:gd name="connsiteX14" fmla="*/ 465512 w 681643"/>
              <a:gd name="connsiteY14" fmla="*/ 22166 h 903315"/>
              <a:gd name="connsiteX15" fmla="*/ 149629 w 681643"/>
              <a:gd name="connsiteY15" fmla="*/ 22166 h 903315"/>
              <a:gd name="connsiteX16" fmla="*/ 66501 w 681643"/>
              <a:gd name="connsiteY16" fmla="*/ 155170 h 903315"/>
              <a:gd name="connsiteX17" fmla="*/ 0 w 681643"/>
              <a:gd name="connsiteY17" fmla="*/ 121919 h 903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81643" h="903315">
                <a:moveTo>
                  <a:pt x="0" y="121919"/>
                </a:moveTo>
                <a:lnTo>
                  <a:pt x="0" y="121919"/>
                </a:lnTo>
                <a:cubicBezTo>
                  <a:pt x="5542" y="277090"/>
                  <a:pt x="6629" y="432484"/>
                  <a:pt x="16625" y="587431"/>
                </a:cubicBezTo>
                <a:cubicBezTo>
                  <a:pt x="17753" y="604920"/>
                  <a:pt x="23529" y="622726"/>
                  <a:pt x="33250" y="637308"/>
                </a:cubicBezTo>
                <a:cubicBezTo>
                  <a:pt x="68300" y="689882"/>
                  <a:pt x="114579" y="734363"/>
                  <a:pt x="149629" y="786937"/>
                </a:cubicBezTo>
                <a:cubicBezTo>
                  <a:pt x="174163" y="823738"/>
                  <a:pt x="194355" y="861089"/>
                  <a:pt x="232756" y="886690"/>
                </a:cubicBezTo>
                <a:cubicBezTo>
                  <a:pt x="247337" y="896411"/>
                  <a:pt x="266007" y="897773"/>
                  <a:pt x="282632" y="903315"/>
                </a:cubicBezTo>
                <a:cubicBezTo>
                  <a:pt x="360218" y="892231"/>
                  <a:pt x="440321" y="892584"/>
                  <a:pt x="515389" y="870064"/>
                </a:cubicBezTo>
                <a:cubicBezTo>
                  <a:pt x="553666" y="858581"/>
                  <a:pt x="577229" y="816199"/>
                  <a:pt x="615141" y="803562"/>
                </a:cubicBezTo>
                <a:lnTo>
                  <a:pt x="665018" y="786937"/>
                </a:lnTo>
                <a:cubicBezTo>
                  <a:pt x="670560" y="770311"/>
                  <a:pt x="681643" y="754585"/>
                  <a:pt x="681643" y="737060"/>
                </a:cubicBezTo>
                <a:cubicBezTo>
                  <a:pt x="681643" y="503872"/>
                  <a:pt x="680068" y="445768"/>
                  <a:pt x="648392" y="271548"/>
                </a:cubicBezTo>
                <a:cubicBezTo>
                  <a:pt x="647521" y="266755"/>
                  <a:pt x="622259" y="134376"/>
                  <a:pt x="615141" y="121919"/>
                </a:cubicBezTo>
                <a:cubicBezTo>
                  <a:pt x="585837" y="70638"/>
                  <a:pt x="563001" y="71287"/>
                  <a:pt x="515389" y="55417"/>
                </a:cubicBezTo>
                <a:cubicBezTo>
                  <a:pt x="498763" y="44333"/>
                  <a:pt x="483384" y="31102"/>
                  <a:pt x="465512" y="22166"/>
                </a:cubicBezTo>
                <a:cubicBezTo>
                  <a:pt x="371102" y="-25040"/>
                  <a:pt x="231622" y="17041"/>
                  <a:pt x="149629" y="22166"/>
                </a:cubicBezTo>
                <a:cubicBezTo>
                  <a:pt x="127390" y="88884"/>
                  <a:pt x="135661" y="132117"/>
                  <a:pt x="66501" y="155170"/>
                </a:cubicBezTo>
                <a:cubicBezTo>
                  <a:pt x="50729" y="160427"/>
                  <a:pt x="11083" y="127461"/>
                  <a:pt x="0" y="121919"/>
                </a:cubicBezTo>
                <a:close/>
              </a:path>
            </a:pathLst>
          </a:custGeom>
          <a:noFill/>
          <a:ln w="44450">
            <a:solidFill>
              <a:srgbClr val="3C77F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a</a:t>
            </a:r>
            <a:endParaRPr kumimoji="1" lang="zh-CN" altLang="en-US" dirty="0"/>
          </a:p>
        </p:txBody>
      </p:sp>
      <p:cxnSp>
        <p:nvCxnSpPr>
          <p:cNvPr id="137" name="直线箭头连接符 136"/>
          <p:cNvCxnSpPr/>
          <p:nvPr/>
        </p:nvCxnSpPr>
        <p:spPr>
          <a:xfrm flipV="1">
            <a:off x="4453926" y="5332054"/>
            <a:ext cx="637084" cy="451337"/>
          </a:xfrm>
          <a:prstGeom prst="straightConnector1">
            <a:avLst/>
          </a:prstGeom>
          <a:ln w="31750">
            <a:solidFill>
              <a:srgbClr val="3C77F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文本框 137"/>
          <p:cNvSpPr txBox="1"/>
          <p:nvPr/>
        </p:nvSpPr>
        <p:spPr>
          <a:xfrm>
            <a:off x="5117983" y="5034502"/>
            <a:ext cx="4321662" cy="523220"/>
          </a:xfrm>
          <a:prstGeom prst="rect">
            <a:avLst/>
          </a:prstGeom>
          <a:noFill/>
          <a:ln w="41275">
            <a:solidFill>
              <a:srgbClr val="B167D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rgbClr val="3C77FD"/>
                </a:solidFill>
                <a:latin typeface="Microsoft YaHei" charset="0"/>
                <a:ea typeface="Microsoft YaHei" charset="0"/>
                <a:cs typeface="Microsoft YaHei" charset="0"/>
              </a:rPr>
              <a:t>收集流和任务的信息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1830857"/>
      </p:ext>
    </p:extLst>
  </p:cSld>
  <p:clrMapOvr>
    <a:masterClrMapping/>
  </p:clrMapOvr>
  <p:transition advTm="4286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134" grpId="0" animBg="1"/>
      <p:bldP spid="135" grpId="0" animBg="1"/>
      <p:bldP spid="138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  <a:ea typeface="Microsoft YaHei" charset="0"/>
                <a:cs typeface="Microsoft YaHei" charset="0"/>
              </a:rPr>
              <a:t>数据中心网络应用速传输优化系统</a:t>
            </a:r>
            <a:endParaRPr kumimoji="1" lang="zh-CN" altLang="en-US" dirty="0">
              <a:solidFill>
                <a:srgbClr val="534EFD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234892" y="1298220"/>
            <a:ext cx="10757363" cy="5269556"/>
          </a:xfrm>
        </p:spPr>
        <p:txBody>
          <a:bodyPr/>
          <a:lstStyle/>
          <a:p>
            <a:r>
              <a:rPr kumimoji="1" lang="en-US" altLang="zh-CN" dirty="0" smtClean="0">
                <a:ea typeface="Microsoft YaHei" charset="0"/>
                <a:cs typeface="Microsoft YaHei" charset="0"/>
              </a:rPr>
              <a:t>Master</a:t>
            </a:r>
            <a:endParaRPr kumimoji="1" lang="zh-CN" altLang="en-US" dirty="0">
              <a:ea typeface="Microsoft YaHei" charset="0"/>
              <a:cs typeface="Microsoft YaHei" charset="0"/>
            </a:endParaRPr>
          </a:p>
          <a:p>
            <a:pPr lvl="1"/>
            <a:r>
              <a:rPr kumimoji="1" lang="zh-CN" altLang="en-US" dirty="0" smtClean="0">
                <a:ea typeface="Microsoft YaHei" charset="0"/>
                <a:cs typeface="Microsoft YaHei" charset="0"/>
              </a:rPr>
              <a:t>计算</a:t>
            </a:r>
            <a:r>
              <a:rPr kumimoji="1" lang="en-US" altLang="zh-CN" dirty="0" err="1" smtClean="0">
                <a:ea typeface="Microsoft YaHei" charset="0"/>
                <a:cs typeface="Microsoft YaHei" charset="0"/>
              </a:rPr>
              <a:t>coflow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的优先级</a:t>
            </a:r>
          </a:p>
          <a:p>
            <a:pPr lvl="1"/>
            <a:r>
              <a:rPr kumimoji="1" lang="zh-CN" altLang="en-US" dirty="0" smtClean="0">
                <a:ea typeface="Microsoft YaHei" charset="0"/>
                <a:cs typeface="Microsoft YaHei" charset="0"/>
              </a:rPr>
              <a:t>计算数据流带宽</a:t>
            </a:r>
            <a:endParaRPr kumimoji="1" lang="zh-CN" altLang="en-US" dirty="0">
              <a:ea typeface="Microsoft YaHei" charset="0"/>
              <a:cs typeface="Microsoft YaHei" charset="0"/>
            </a:endParaRPr>
          </a:p>
          <a:p>
            <a:r>
              <a:rPr kumimoji="1" lang="en-US" altLang="zh-CN" dirty="0" smtClean="0">
                <a:ea typeface="Microsoft YaHei" charset="0"/>
                <a:cs typeface="Microsoft YaHei" charset="0"/>
              </a:rPr>
              <a:t>Client</a:t>
            </a:r>
            <a:endParaRPr kumimoji="1" lang="zh-CN" altLang="en-US" dirty="0">
              <a:ea typeface="Microsoft YaHei" charset="0"/>
              <a:cs typeface="Microsoft YaHei" charset="0"/>
            </a:endParaRPr>
          </a:p>
          <a:p>
            <a:pPr lvl="1"/>
            <a:r>
              <a:rPr kumimoji="1" lang="zh-CN" altLang="en-US" dirty="0" smtClean="0">
                <a:ea typeface="Microsoft YaHei" charset="0"/>
                <a:cs typeface="Microsoft YaHei" charset="0"/>
              </a:rPr>
              <a:t>应用进行交互</a:t>
            </a:r>
          </a:p>
          <a:p>
            <a:pPr lvl="1"/>
            <a:r>
              <a:rPr kumimoji="1" lang="zh-CN" altLang="en-US" dirty="0" smtClean="0">
                <a:ea typeface="Microsoft YaHei" charset="0"/>
                <a:cs typeface="Microsoft YaHei" charset="0"/>
              </a:rPr>
              <a:t>只在端系统上</a:t>
            </a:r>
          </a:p>
          <a:p>
            <a:r>
              <a:rPr kumimoji="1" lang="en-US" altLang="zh-CN" dirty="0" smtClean="0">
                <a:ea typeface="Microsoft YaHei" charset="0"/>
                <a:cs typeface="Microsoft YaHei" charset="0"/>
              </a:rPr>
              <a:t>Slave</a:t>
            </a:r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pPr lvl="1"/>
            <a:r>
              <a:rPr kumimoji="1" lang="zh-CN" altLang="en-US" dirty="0" smtClean="0">
                <a:ea typeface="Microsoft YaHei" charset="0"/>
                <a:cs typeface="Microsoft YaHei" charset="0"/>
              </a:rPr>
              <a:t>通信</a:t>
            </a:r>
          </a:p>
          <a:p>
            <a:pPr lvl="1"/>
            <a:r>
              <a:rPr kumimoji="1" lang="zh-CN" altLang="en-US" dirty="0" smtClean="0">
                <a:ea typeface="Microsoft YaHei" charset="0"/>
                <a:cs typeface="Microsoft YaHei" charset="0"/>
              </a:rPr>
              <a:t>速率控制</a:t>
            </a:r>
            <a:endParaRPr kumimoji="1" lang="zh-CN" altLang="en-US" dirty="0">
              <a:ea typeface="Microsoft YaHei" charset="0"/>
              <a:cs typeface="Microsoft YaHei" charset="0"/>
            </a:endParaRPr>
          </a:p>
        </p:txBody>
      </p:sp>
      <p:grpSp>
        <p:nvGrpSpPr>
          <p:cNvPr id="4" name="Group 8"/>
          <p:cNvGrpSpPr/>
          <p:nvPr/>
        </p:nvGrpSpPr>
        <p:grpSpPr>
          <a:xfrm>
            <a:off x="6553201" y="2384012"/>
            <a:ext cx="3638559" cy="3173031"/>
            <a:chOff x="2553762" y="2124177"/>
            <a:chExt cx="4193123" cy="3572220"/>
          </a:xfrm>
        </p:grpSpPr>
        <p:sp>
          <p:nvSpPr>
            <p:cNvPr id="5" name="Rectangle 9"/>
            <p:cNvSpPr/>
            <p:nvPr/>
          </p:nvSpPr>
          <p:spPr>
            <a:xfrm>
              <a:off x="2553762" y="5334000"/>
              <a:ext cx="383123" cy="362397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US" sz="1050" kern="0" dirty="0">
                  <a:solidFill>
                    <a:schemeClr val="bg1"/>
                  </a:solidFill>
                  <a:latin typeface="Calibri"/>
                </a:rPr>
                <a:t>H1</a:t>
              </a:r>
            </a:p>
          </p:txBody>
        </p:sp>
        <p:cxnSp>
          <p:nvCxnSpPr>
            <p:cNvPr id="6" name="Straight Connector 10"/>
            <p:cNvCxnSpPr>
              <a:stCxn id="12" idx="0"/>
            </p:cNvCxnSpPr>
            <p:nvPr/>
          </p:nvCxnSpPr>
          <p:spPr>
            <a:xfrm flipV="1">
              <a:off x="2745324" y="4419600"/>
              <a:ext cx="452426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11"/>
            <p:cNvCxnSpPr/>
            <p:nvPr/>
          </p:nvCxnSpPr>
          <p:spPr>
            <a:xfrm flipV="1">
              <a:off x="3241685" y="2636519"/>
              <a:ext cx="6858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12"/>
            <p:cNvCxnSpPr/>
            <p:nvPr/>
          </p:nvCxnSpPr>
          <p:spPr>
            <a:xfrm flipV="1">
              <a:off x="3241685" y="2636519"/>
              <a:ext cx="15240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13"/>
            <p:cNvCxnSpPr/>
            <p:nvPr/>
          </p:nvCxnSpPr>
          <p:spPr>
            <a:xfrm flipV="1">
              <a:off x="3241685" y="2636519"/>
              <a:ext cx="23622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14"/>
            <p:cNvCxnSpPr/>
            <p:nvPr/>
          </p:nvCxnSpPr>
          <p:spPr>
            <a:xfrm flipH="1" flipV="1">
              <a:off x="3927485" y="2636519"/>
              <a:ext cx="6858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5"/>
            <p:cNvCxnSpPr/>
            <p:nvPr/>
          </p:nvCxnSpPr>
          <p:spPr>
            <a:xfrm flipV="1">
              <a:off x="4613285" y="2636519"/>
              <a:ext cx="1524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6"/>
            <p:cNvCxnSpPr/>
            <p:nvPr/>
          </p:nvCxnSpPr>
          <p:spPr>
            <a:xfrm flipV="1">
              <a:off x="4613285" y="2636519"/>
              <a:ext cx="9906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7"/>
            <p:cNvCxnSpPr>
              <a:stCxn id="57" idx="0"/>
            </p:cNvCxnSpPr>
            <p:nvPr/>
          </p:nvCxnSpPr>
          <p:spPr>
            <a:xfrm flipH="1" flipV="1">
              <a:off x="3927485" y="2636520"/>
              <a:ext cx="2185658" cy="1835569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8"/>
            <p:cNvCxnSpPr/>
            <p:nvPr/>
          </p:nvCxnSpPr>
          <p:spPr>
            <a:xfrm flipH="1" flipV="1">
              <a:off x="4765685" y="2636520"/>
              <a:ext cx="1332439" cy="1819425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9"/>
            <p:cNvCxnSpPr>
              <a:stCxn id="57" idx="0"/>
            </p:cNvCxnSpPr>
            <p:nvPr/>
          </p:nvCxnSpPr>
          <p:spPr>
            <a:xfrm flipH="1" flipV="1">
              <a:off x="5603885" y="2636520"/>
              <a:ext cx="509258" cy="1835569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0"/>
            <p:cNvSpPr/>
            <p:nvPr/>
          </p:nvSpPr>
          <p:spPr>
            <a:xfrm>
              <a:off x="3010962" y="5334000"/>
              <a:ext cx="383123" cy="362397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US" sz="1050" kern="0" dirty="0">
                  <a:solidFill>
                    <a:schemeClr val="bg1"/>
                  </a:solidFill>
                  <a:latin typeface="Calibri"/>
                </a:rPr>
                <a:t>H2</a:t>
              </a:r>
            </a:p>
          </p:txBody>
        </p:sp>
        <p:sp>
          <p:nvSpPr>
            <p:cNvPr id="17" name="Rectangle 21"/>
            <p:cNvSpPr/>
            <p:nvPr/>
          </p:nvSpPr>
          <p:spPr>
            <a:xfrm>
              <a:off x="3468162" y="5334000"/>
              <a:ext cx="383123" cy="362397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050" kern="0" dirty="0">
                  <a:solidFill>
                    <a:schemeClr val="bg1"/>
                  </a:solidFill>
                  <a:latin typeface="Calibri"/>
                </a:rPr>
                <a:t>H3</a:t>
              </a:r>
            </a:p>
          </p:txBody>
        </p:sp>
        <p:cxnSp>
          <p:nvCxnSpPr>
            <p:cNvPr id="18" name="Straight Connector 22"/>
            <p:cNvCxnSpPr>
              <a:stCxn id="23" idx="0"/>
            </p:cNvCxnSpPr>
            <p:nvPr/>
          </p:nvCxnSpPr>
          <p:spPr>
            <a:xfrm flipH="1" flipV="1">
              <a:off x="3197750" y="4419600"/>
              <a:ext cx="4774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23"/>
            <p:cNvCxnSpPr>
              <a:stCxn id="24" idx="0"/>
            </p:cNvCxnSpPr>
            <p:nvPr/>
          </p:nvCxnSpPr>
          <p:spPr>
            <a:xfrm flipH="1" flipV="1">
              <a:off x="3197750" y="4419600"/>
              <a:ext cx="461974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24"/>
            <p:cNvSpPr/>
            <p:nvPr/>
          </p:nvSpPr>
          <p:spPr>
            <a:xfrm>
              <a:off x="4003685" y="5334000"/>
              <a:ext cx="383123" cy="362397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defTabSz="914400"/>
              <a:r>
                <a:rPr lang="en-US" sz="1050" kern="0" dirty="0">
                  <a:solidFill>
                    <a:schemeClr val="bg1"/>
                  </a:solidFill>
                  <a:latin typeface="Calibri"/>
                </a:rPr>
                <a:t>H4</a:t>
              </a:r>
            </a:p>
          </p:txBody>
        </p:sp>
        <p:cxnSp>
          <p:nvCxnSpPr>
            <p:cNvPr id="21" name="Straight Connector 25"/>
            <p:cNvCxnSpPr>
              <a:stCxn id="27" idx="0"/>
            </p:cNvCxnSpPr>
            <p:nvPr/>
          </p:nvCxnSpPr>
          <p:spPr>
            <a:xfrm flipV="1">
              <a:off x="4195247" y="4419600"/>
              <a:ext cx="450303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6"/>
            <p:cNvSpPr/>
            <p:nvPr/>
          </p:nvSpPr>
          <p:spPr>
            <a:xfrm>
              <a:off x="4460885" y="5334000"/>
              <a:ext cx="383123" cy="362397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050" kern="0" dirty="0">
                  <a:solidFill>
                    <a:schemeClr val="bg1"/>
                  </a:solidFill>
                  <a:latin typeface="Calibri"/>
                </a:rPr>
                <a:t>H5</a:t>
              </a:r>
            </a:p>
          </p:txBody>
        </p:sp>
        <p:sp>
          <p:nvSpPr>
            <p:cNvPr id="23" name="Rectangle 27"/>
            <p:cNvSpPr/>
            <p:nvPr/>
          </p:nvSpPr>
          <p:spPr>
            <a:xfrm>
              <a:off x="4918085" y="5334000"/>
              <a:ext cx="383123" cy="362397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sz="1050" kern="0" dirty="0">
                  <a:solidFill>
                    <a:schemeClr val="bg1"/>
                  </a:solidFill>
                  <a:latin typeface="Calibri"/>
                </a:rPr>
                <a:t>H6</a:t>
              </a:r>
            </a:p>
          </p:txBody>
        </p:sp>
        <p:cxnSp>
          <p:nvCxnSpPr>
            <p:cNvPr id="24" name="Straight Connector 28"/>
            <p:cNvCxnSpPr>
              <a:stCxn id="29" idx="0"/>
            </p:cNvCxnSpPr>
            <p:nvPr/>
          </p:nvCxnSpPr>
          <p:spPr>
            <a:xfrm flipH="1" flipV="1">
              <a:off x="4645550" y="4419600"/>
              <a:ext cx="6897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9"/>
            <p:cNvCxnSpPr>
              <a:stCxn id="30" idx="0"/>
            </p:cNvCxnSpPr>
            <p:nvPr/>
          </p:nvCxnSpPr>
          <p:spPr>
            <a:xfrm flipH="1" flipV="1">
              <a:off x="4645550" y="4419600"/>
              <a:ext cx="464097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30"/>
            <p:cNvGrpSpPr/>
            <p:nvPr/>
          </p:nvGrpSpPr>
          <p:grpSpPr>
            <a:xfrm>
              <a:off x="3622685" y="2124177"/>
              <a:ext cx="545969" cy="678181"/>
              <a:chOff x="1027560" y="1988818"/>
              <a:chExt cx="545969" cy="678181"/>
            </a:xfrm>
          </p:grpSpPr>
          <p:sp>
            <p:nvSpPr>
              <p:cNvPr id="109" name="Cube 113"/>
              <p:cNvSpPr/>
              <p:nvPr/>
            </p:nvSpPr>
            <p:spPr>
              <a:xfrm flipH="1">
                <a:off x="1027560" y="1988818"/>
                <a:ext cx="545969" cy="678181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pic>
            <p:nvPicPr>
              <p:cNvPr id="110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171574" y="2133601"/>
                <a:ext cx="401955" cy="5295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11" name="Rectangle 83"/>
              <p:cNvSpPr/>
              <p:nvPr/>
            </p:nvSpPr>
            <p:spPr>
              <a:xfrm>
                <a:off x="1028484" y="2005964"/>
                <a:ext cx="125948" cy="653415"/>
              </a:xfrm>
              <a:custGeom>
                <a:avLst/>
                <a:gdLst>
                  <a:gd name="connsiteX0" fmla="*/ 0 w 230723"/>
                  <a:gd name="connsiteY0" fmla="*/ 0 h 609600"/>
                  <a:gd name="connsiteX1" fmla="*/ 230723 w 230723"/>
                  <a:gd name="connsiteY1" fmla="*/ 0 h 609600"/>
                  <a:gd name="connsiteX2" fmla="*/ 230723 w 230723"/>
                  <a:gd name="connsiteY2" fmla="*/ 609600 h 609600"/>
                  <a:gd name="connsiteX3" fmla="*/ 0 w 230723"/>
                  <a:gd name="connsiteY3" fmla="*/ 609600 h 609600"/>
                  <a:gd name="connsiteX4" fmla="*/ 0 w 230723"/>
                  <a:gd name="connsiteY4" fmla="*/ 0 h 609600"/>
                  <a:gd name="connsiteX0" fmla="*/ 123825 w 230723"/>
                  <a:gd name="connsiteY0" fmla="*/ 0 h 645795"/>
                  <a:gd name="connsiteX1" fmla="*/ 230723 w 230723"/>
                  <a:gd name="connsiteY1" fmla="*/ 36195 h 645795"/>
                  <a:gd name="connsiteX2" fmla="*/ 230723 w 230723"/>
                  <a:gd name="connsiteY2" fmla="*/ 645795 h 645795"/>
                  <a:gd name="connsiteX3" fmla="*/ 0 w 230723"/>
                  <a:gd name="connsiteY3" fmla="*/ 645795 h 645795"/>
                  <a:gd name="connsiteX4" fmla="*/ 123825 w 230723"/>
                  <a:gd name="connsiteY4" fmla="*/ 0 h 645795"/>
                  <a:gd name="connsiteX0" fmla="*/ 123825 w 234533"/>
                  <a:gd name="connsiteY0" fmla="*/ 0 h 645795"/>
                  <a:gd name="connsiteX1" fmla="*/ 234533 w 234533"/>
                  <a:gd name="connsiteY1" fmla="*/ 116205 h 645795"/>
                  <a:gd name="connsiteX2" fmla="*/ 230723 w 234533"/>
                  <a:gd name="connsiteY2" fmla="*/ 645795 h 645795"/>
                  <a:gd name="connsiteX3" fmla="*/ 0 w 234533"/>
                  <a:gd name="connsiteY3" fmla="*/ 645795 h 645795"/>
                  <a:gd name="connsiteX4" fmla="*/ 123825 w 234533"/>
                  <a:gd name="connsiteY4" fmla="*/ 0 h 645795"/>
                  <a:gd name="connsiteX0" fmla="*/ 13335 w 124043"/>
                  <a:gd name="connsiteY0" fmla="*/ 0 h 645795"/>
                  <a:gd name="connsiteX1" fmla="*/ 124043 w 124043"/>
                  <a:gd name="connsiteY1" fmla="*/ 116205 h 645795"/>
                  <a:gd name="connsiteX2" fmla="*/ 120233 w 124043"/>
                  <a:gd name="connsiteY2" fmla="*/ 645795 h 645795"/>
                  <a:gd name="connsiteX3" fmla="*/ 0 w 124043"/>
                  <a:gd name="connsiteY3" fmla="*/ 502920 h 645795"/>
                  <a:gd name="connsiteX4" fmla="*/ 13335 w 124043"/>
                  <a:gd name="connsiteY4" fmla="*/ 0 h 645795"/>
                  <a:gd name="connsiteX0" fmla="*/ 13335 w 125948"/>
                  <a:gd name="connsiteY0" fmla="*/ 0 h 628650"/>
                  <a:gd name="connsiteX1" fmla="*/ 124043 w 125948"/>
                  <a:gd name="connsiteY1" fmla="*/ 116205 h 628650"/>
                  <a:gd name="connsiteX2" fmla="*/ 125948 w 125948"/>
                  <a:gd name="connsiteY2" fmla="*/ 628650 h 628650"/>
                  <a:gd name="connsiteX3" fmla="*/ 0 w 125948"/>
                  <a:gd name="connsiteY3" fmla="*/ 502920 h 628650"/>
                  <a:gd name="connsiteX4" fmla="*/ 13335 w 125948"/>
                  <a:gd name="connsiteY4" fmla="*/ 0 h 628650"/>
                  <a:gd name="connsiteX0" fmla="*/ 3810 w 116423"/>
                  <a:gd name="connsiteY0" fmla="*/ 0 h 628650"/>
                  <a:gd name="connsiteX1" fmla="*/ 114518 w 116423"/>
                  <a:gd name="connsiteY1" fmla="*/ 116205 h 628650"/>
                  <a:gd name="connsiteX2" fmla="*/ 116423 w 116423"/>
                  <a:gd name="connsiteY2" fmla="*/ 628650 h 628650"/>
                  <a:gd name="connsiteX3" fmla="*/ 0 w 116423"/>
                  <a:gd name="connsiteY3" fmla="*/ 514350 h 628650"/>
                  <a:gd name="connsiteX4" fmla="*/ 3810 w 116423"/>
                  <a:gd name="connsiteY4" fmla="*/ 0 h 628650"/>
                  <a:gd name="connsiteX0" fmla="*/ 0 w 120233"/>
                  <a:gd name="connsiteY0" fmla="*/ 0 h 632460"/>
                  <a:gd name="connsiteX1" fmla="*/ 118328 w 120233"/>
                  <a:gd name="connsiteY1" fmla="*/ 120015 h 632460"/>
                  <a:gd name="connsiteX2" fmla="*/ 120233 w 120233"/>
                  <a:gd name="connsiteY2" fmla="*/ 632460 h 632460"/>
                  <a:gd name="connsiteX3" fmla="*/ 3810 w 120233"/>
                  <a:gd name="connsiteY3" fmla="*/ 518160 h 632460"/>
                  <a:gd name="connsiteX4" fmla="*/ 0 w 120233"/>
                  <a:gd name="connsiteY4" fmla="*/ 0 h 632460"/>
                  <a:gd name="connsiteX0" fmla="*/ 0 w 118328"/>
                  <a:gd name="connsiteY0" fmla="*/ 0 h 643890"/>
                  <a:gd name="connsiteX1" fmla="*/ 116423 w 118328"/>
                  <a:gd name="connsiteY1" fmla="*/ 131445 h 643890"/>
                  <a:gd name="connsiteX2" fmla="*/ 118328 w 118328"/>
                  <a:gd name="connsiteY2" fmla="*/ 643890 h 643890"/>
                  <a:gd name="connsiteX3" fmla="*/ 1905 w 118328"/>
                  <a:gd name="connsiteY3" fmla="*/ 529590 h 643890"/>
                  <a:gd name="connsiteX4" fmla="*/ 0 w 118328"/>
                  <a:gd name="connsiteY4" fmla="*/ 0 h 643890"/>
                  <a:gd name="connsiteX0" fmla="*/ 0 w 122138"/>
                  <a:gd name="connsiteY0" fmla="*/ 0 h 643890"/>
                  <a:gd name="connsiteX1" fmla="*/ 122138 w 122138"/>
                  <a:gd name="connsiteY1" fmla="*/ 121920 h 643890"/>
                  <a:gd name="connsiteX2" fmla="*/ 118328 w 122138"/>
                  <a:gd name="connsiteY2" fmla="*/ 643890 h 643890"/>
                  <a:gd name="connsiteX3" fmla="*/ 1905 w 122138"/>
                  <a:gd name="connsiteY3" fmla="*/ 529590 h 643890"/>
                  <a:gd name="connsiteX4" fmla="*/ 0 w 122138"/>
                  <a:gd name="connsiteY4" fmla="*/ 0 h 643890"/>
                  <a:gd name="connsiteX0" fmla="*/ 0 w 124043"/>
                  <a:gd name="connsiteY0" fmla="*/ 0 h 653415"/>
                  <a:gd name="connsiteX1" fmla="*/ 122138 w 124043"/>
                  <a:gd name="connsiteY1" fmla="*/ 121920 h 653415"/>
                  <a:gd name="connsiteX2" fmla="*/ 124043 w 124043"/>
                  <a:gd name="connsiteY2" fmla="*/ 653415 h 653415"/>
                  <a:gd name="connsiteX3" fmla="*/ 1905 w 124043"/>
                  <a:gd name="connsiteY3" fmla="*/ 529590 h 653415"/>
                  <a:gd name="connsiteX4" fmla="*/ 0 w 124043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31495 h 653415"/>
                  <a:gd name="connsiteX4" fmla="*/ 1905 w 125948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27685 h 653415"/>
                  <a:gd name="connsiteX4" fmla="*/ 1905 w 125948"/>
                  <a:gd name="connsiteY4" fmla="*/ 0 h 653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948" h="653415">
                    <a:moveTo>
                      <a:pt x="1905" y="0"/>
                    </a:moveTo>
                    <a:lnTo>
                      <a:pt x="124043" y="121920"/>
                    </a:lnTo>
                    <a:lnTo>
                      <a:pt x="125948" y="653415"/>
                    </a:lnTo>
                    <a:lnTo>
                      <a:pt x="0" y="527685"/>
                    </a:lnTo>
                    <a:lnTo>
                      <a:pt x="1905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dk1">
                      <a:tint val="50000"/>
                      <a:satMod val="300000"/>
                    </a:schemeClr>
                  </a:gs>
                  <a:gs pos="61000">
                    <a:schemeClr val="dk1">
                      <a:tint val="37000"/>
                      <a:satMod val="300000"/>
                      <a:lumMod val="66000"/>
                    </a:schemeClr>
                  </a:gs>
                  <a:gs pos="100000">
                    <a:schemeClr val="dk1">
                      <a:tint val="15000"/>
                      <a:satMod val="3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12" name="Rectangle 83"/>
              <p:cNvSpPr/>
              <p:nvPr/>
            </p:nvSpPr>
            <p:spPr>
              <a:xfrm>
                <a:off x="1037545" y="1988820"/>
                <a:ext cx="520283" cy="127635"/>
              </a:xfrm>
              <a:custGeom>
                <a:avLst/>
                <a:gdLst>
                  <a:gd name="connsiteX0" fmla="*/ 0 w 230723"/>
                  <a:gd name="connsiteY0" fmla="*/ 0 h 609600"/>
                  <a:gd name="connsiteX1" fmla="*/ 230723 w 230723"/>
                  <a:gd name="connsiteY1" fmla="*/ 0 h 609600"/>
                  <a:gd name="connsiteX2" fmla="*/ 230723 w 230723"/>
                  <a:gd name="connsiteY2" fmla="*/ 609600 h 609600"/>
                  <a:gd name="connsiteX3" fmla="*/ 0 w 230723"/>
                  <a:gd name="connsiteY3" fmla="*/ 609600 h 609600"/>
                  <a:gd name="connsiteX4" fmla="*/ 0 w 230723"/>
                  <a:gd name="connsiteY4" fmla="*/ 0 h 609600"/>
                  <a:gd name="connsiteX0" fmla="*/ 123825 w 230723"/>
                  <a:gd name="connsiteY0" fmla="*/ 0 h 645795"/>
                  <a:gd name="connsiteX1" fmla="*/ 230723 w 230723"/>
                  <a:gd name="connsiteY1" fmla="*/ 36195 h 645795"/>
                  <a:gd name="connsiteX2" fmla="*/ 230723 w 230723"/>
                  <a:gd name="connsiteY2" fmla="*/ 645795 h 645795"/>
                  <a:gd name="connsiteX3" fmla="*/ 0 w 230723"/>
                  <a:gd name="connsiteY3" fmla="*/ 645795 h 645795"/>
                  <a:gd name="connsiteX4" fmla="*/ 123825 w 230723"/>
                  <a:gd name="connsiteY4" fmla="*/ 0 h 645795"/>
                  <a:gd name="connsiteX0" fmla="*/ 123825 w 234533"/>
                  <a:gd name="connsiteY0" fmla="*/ 0 h 645795"/>
                  <a:gd name="connsiteX1" fmla="*/ 234533 w 234533"/>
                  <a:gd name="connsiteY1" fmla="*/ 116205 h 645795"/>
                  <a:gd name="connsiteX2" fmla="*/ 230723 w 234533"/>
                  <a:gd name="connsiteY2" fmla="*/ 645795 h 645795"/>
                  <a:gd name="connsiteX3" fmla="*/ 0 w 234533"/>
                  <a:gd name="connsiteY3" fmla="*/ 645795 h 645795"/>
                  <a:gd name="connsiteX4" fmla="*/ 123825 w 234533"/>
                  <a:gd name="connsiteY4" fmla="*/ 0 h 645795"/>
                  <a:gd name="connsiteX0" fmla="*/ 13335 w 124043"/>
                  <a:gd name="connsiteY0" fmla="*/ 0 h 645795"/>
                  <a:gd name="connsiteX1" fmla="*/ 124043 w 124043"/>
                  <a:gd name="connsiteY1" fmla="*/ 116205 h 645795"/>
                  <a:gd name="connsiteX2" fmla="*/ 120233 w 124043"/>
                  <a:gd name="connsiteY2" fmla="*/ 645795 h 645795"/>
                  <a:gd name="connsiteX3" fmla="*/ 0 w 124043"/>
                  <a:gd name="connsiteY3" fmla="*/ 502920 h 645795"/>
                  <a:gd name="connsiteX4" fmla="*/ 13335 w 124043"/>
                  <a:gd name="connsiteY4" fmla="*/ 0 h 645795"/>
                  <a:gd name="connsiteX0" fmla="*/ 13335 w 125948"/>
                  <a:gd name="connsiteY0" fmla="*/ 0 h 628650"/>
                  <a:gd name="connsiteX1" fmla="*/ 124043 w 125948"/>
                  <a:gd name="connsiteY1" fmla="*/ 116205 h 628650"/>
                  <a:gd name="connsiteX2" fmla="*/ 125948 w 125948"/>
                  <a:gd name="connsiteY2" fmla="*/ 628650 h 628650"/>
                  <a:gd name="connsiteX3" fmla="*/ 0 w 125948"/>
                  <a:gd name="connsiteY3" fmla="*/ 502920 h 628650"/>
                  <a:gd name="connsiteX4" fmla="*/ 13335 w 125948"/>
                  <a:gd name="connsiteY4" fmla="*/ 0 h 628650"/>
                  <a:gd name="connsiteX0" fmla="*/ 3810 w 116423"/>
                  <a:gd name="connsiteY0" fmla="*/ 0 h 628650"/>
                  <a:gd name="connsiteX1" fmla="*/ 114518 w 116423"/>
                  <a:gd name="connsiteY1" fmla="*/ 116205 h 628650"/>
                  <a:gd name="connsiteX2" fmla="*/ 116423 w 116423"/>
                  <a:gd name="connsiteY2" fmla="*/ 628650 h 628650"/>
                  <a:gd name="connsiteX3" fmla="*/ 0 w 116423"/>
                  <a:gd name="connsiteY3" fmla="*/ 514350 h 628650"/>
                  <a:gd name="connsiteX4" fmla="*/ 3810 w 116423"/>
                  <a:gd name="connsiteY4" fmla="*/ 0 h 628650"/>
                  <a:gd name="connsiteX0" fmla="*/ 0 w 120233"/>
                  <a:gd name="connsiteY0" fmla="*/ 0 h 632460"/>
                  <a:gd name="connsiteX1" fmla="*/ 118328 w 120233"/>
                  <a:gd name="connsiteY1" fmla="*/ 120015 h 632460"/>
                  <a:gd name="connsiteX2" fmla="*/ 120233 w 120233"/>
                  <a:gd name="connsiteY2" fmla="*/ 632460 h 632460"/>
                  <a:gd name="connsiteX3" fmla="*/ 3810 w 120233"/>
                  <a:gd name="connsiteY3" fmla="*/ 518160 h 632460"/>
                  <a:gd name="connsiteX4" fmla="*/ 0 w 120233"/>
                  <a:gd name="connsiteY4" fmla="*/ 0 h 632460"/>
                  <a:gd name="connsiteX0" fmla="*/ 0 w 118328"/>
                  <a:gd name="connsiteY0" fmla="*/ 0 h 643890"/>
                  <a:gd name="connsiteX1" fmla="*/ 116423 w 118328"/>
                  <a:gd name="connsiteY1" fmla="*/ 131445 h 643890"/>
                  <a:gd name="connsiteX2" fmla="*/ 118328 w 118328"/>
                  <a:gd name="connsiteY2" fmla="*/ 643890 h 643890"/>
                  <a:gd name="connsiteX3" fmla="*/ 1905 w 118328"/>
                  <a:gd name="connsiteY3" fmla="*/ 529590 h 643890"/>
                  <a:gd name="connsiteX4" fmla="*/ 0 w 118328"/>
                  <a:gd name="connsiteY4" fmla="*/ 0 h 643890"/>
                  <a:gd name="connsiteX0" fmla="*/ 0 w 122138"/>
                  <a:gd name="connsiteY0" fmla="*/ 0 h 643890"/>
                  <a:gd name="connsiteX1" fmla="*/ 122138 w 122138"/>
                  <a:gd name="connsiteY1" fmla="*/ 121920 h 643890"/>
                  <a:gd name="connsiteX2" fmla="*/ 118328 w 122138"/>
                  <a:gd name="connsiteY2" fmla="*/ 643890 h 643890"/>
                  <a:gd name="connsiteX3" fmla="*/ 1905 w 122138"/>
                  <a:gd name="connsiteY3" fmla="*/ 529590 h 643890"/>
                  <a:gd name="connsiteX4" fmla="*/ 0 w 122138"/>
                  <a:gd name="connsiteY4" fmla="*/ 0 h 643890"/>
                  <a:gd name="connsiteX0" fmla="*/ 0 w 124043"/>
                  <a:gd name="connsiteY0" fmla="*/ 0 h 653415"/>
                  <a:gd name="connsiteX1" fmla="*/ 122138 w 124043"/>
                  <a:gd name="connsiteY1" fmla="*/ 121920 h 653415"/>
                  <a:gd name="connsiteX2" fmla="*/ 124043 w 124043"/>
                  <a:gd name="connsiteY2" fmla="*/ 653415 h 653415"/>
                  <a:gd name="connsiteX3" fmla="*/ 1905 w 124043"/>
                  <a:gd name="connsiteY3" fmla="*/ 529590 h 653415"/>
                  <a:gd name="connsiteX4" fmla="*/ 0 w 124043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31495 h 653415"/>
                  <a:gd name="connsiteX4" fmla="*/ 1905 w 125948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27685 h 653415"/>
                  <a:gd name="connsiteX4" fmla="*/ 1905 w 125948"/>
                  <a:gd name="connsiteY4" fmla="*/ 0 h 653415"/>
                  <a:gd name="connsiteX0" fmla="*/ 1905 w 305018"/>
                  <a:gd name="connsiteY0" fmla="*/ 0 h 527685"/>
                  <a:gd name="connsiteX1" fmla="*/ 124043 w 305018"/>
                  <a:gd name="connsiteY1" fmla="*/ 121920 h 527685"/>
                  <a:gd name="connsiteX2" fmla="*/ 305018 w 305018"/>
                  <a:gd name="connsiteY2" fmla="*/ 358140 h 527685"/>
                  <a:gd name="connsiteX3" fmla="*/ 0 w 305018"/>
                  <a:gd name="connsiteY3" fmla="*/ 527685 h 527685"/>
                  <a:gd name="connsiteX4" fmla="*/ 1905 w 305018"/>
                  <a:gd name="connsiteY4" fmla="*/ 0 h 527685"/>
                  <a:gd name="connsiteX0" fmla="*/ 62865 w 365978"/>
                  <a:gd name="connsiteY0" fmla="*/ 0 h 360045"/>
                  <a:gd name="connsiteX1" fmla="*/ 185003 w 365978"/>
                  <a:gd name="connsiteY1" fmla="*/ 121920 h 360045"/>
                  <a:gd name="connsiteX2" fmla="*/ 365978 w 365978"/>
                  <a:gd name="connsiteY2" fmla="*/ 358140 h 360045"/>
                  <a:gd name="connsiteX3" fmla="*/ 0 w 365978"/>
                  <a:gd name="connsiteY3" fmla="*/ 360045 h 360045"/>
                  <a:gd name="connsiteX4" fmla="*/ 62865 w 365978"/>
                  <a:gd name="connsiteY4" fmla="*/ 0 h 360045"/>
                  <a:gd name="connsiteX0" fmla="*/ 0 w 489803"/>
                  <a:gd name="connsiteY0" fmla="*/ 123825 h 238125"/>
                  <a:gd name="connsiteX1" fmla="*/ 308828 w 489803"/>
                  <a:gd name="connsiteY1" fmla="*/ 0 h 238125"/>
                  <a:gd name="connsiteX2" fmla="*/ 489803 w 489803"/>
                  <a:gd name="connsiteY2" fmla="*/ 236220 h 238125"/>
                  <a:gd name="connsiteX3" fmla="*/ 123825 w 489803"/>
                  <a:gd name="connsiteY3" fmla="*/ 238125 h 238125"/>
                  <a:gd name="connsiteX4" fmla="*/ 0 w 489803"/>
                  <a:gd name="connsiteY4" fmla="*/ 123825 h 238125"/>
                  <a:gd name="connsiteX0" fmla="*/ 0 w 489803"/>
                  <a:gd name="connsiteY0" fmla="*/ 15240 h 129540"/>
                  <a:gd name="connsiteX1" fmla="*/ 331688 w 489803"/>
                  <a:gd name="connsiteY1" fmla="*/ 0 h 129540"/>
                  <a:gd name="connsiteX2" fmla="*/ 489803 w 489803"/>
                  <a:gd name="connsiteY2" fmla="*/ 127635 h 129540"/>
                  <a:gd name="connsiteX3" fmla="*/ 123825 w 489803"/>
                  <a:gd name="connsiteY3" fmla="*/ 129540 h 129540"/>
                  <a:gd name="connsiteX4" fmla="*/ 0 w 489803"/>
                  <a:gd name="connsiteY4" fmla="*/ 15240 h 129540"/>
                  <a:gd name="connsiteX0" fmla="*/ 0 w 489803"/>
                  <a:gd name="connsiteY0" fmla="*/ 1905 h 116205"/>
                  <a:gd name="connsiteX1" fmla="*/ 385028 w 489803"/>
                  <a:gd name="connsiteY1" fmla="*/ 0 h 116205"/>
                  <a:gd name="connsiteX2" fmla="*/ 489803 w 489803"/>
                  <a:gd name="connsiteY2" fmla="*/ 114300 h 116205"/>
                  <a:gd name="connsiteX3" fmla="*/ 123825 w 489803"/>
                  <a:gd name="connsiteY3" fmla="*/ 116205 h 116205"/>
                  <a:gd name="connsiteX4" fmla="*/ 0 w 489803"/>
                  <a:gd name="connsiteY4" fmla="*/ 1905 h 116205"/>
                  <a:gd name="connsiteX0" fmla="*/ 0 w 505043"/>
                  <a:gd name="connsiteY0" fmla="*/ 0 h 121920"/>
                  <a:gd name="connsiteX1" fmla="*/ 400268 w 505043"/>
                  <a:gd name="connsiteY1" fmla="*/ 5715 h 121920"/>
                  <a:gd name="connsiteX2" fmla="*/ 505043 w 505043"/>
                  <a:gd name="connsiteY2" fmla="*/ 120015 h 121920"/>
                  <a:gd name="connsiteX3" fmla="*/ 139065 w 505043"/>
                  <a:gd name="connsiteY3" fmla="*/ 121920 h 121920"/>
                  <a:gd name="connsiteX4" fmla="*/ 0 w 505043"/>
                  <a:gd name="connsiteY4" fmla="*/ 0 h 121920"/>
                  <a:gd name="connsiteX0" fmla="*/ 0 w 505043"/>
                  <a:gd name="connsiteY0" fmla="*/ 1905 h 123825"/>
                  <a:gd name="connsiteX1" fmla="*/ 404078 w 505043"/>
                  <a:gd name="connsiteY1" fmla="*/ 0 h 123825"/>
                  <a:gd name="connsiteX2" fmla="*/ 505043 w 505043"/>
                  <a:gd name="connsiteY2" fmla="*/ 121920 h 123825"/>
                  <a:gd name="connsiteX3" fmla="*/ 139065 w 505043"/>
                  <a:gd name="connsiteY3" fmla="*/ 123825 h 123825"/>
                  <a:gd name="connsiteX4" fmla="*/ 0 w 505043"/>
                  <a:gd name="connsiteY4" fmla="*/ 1905 h 123825"/>
                  <a:gd name="connsiteX0" fmla="*/ 0 w 514568"/>
                  <a:gd name="connsiteY0" fmla="*/ 1905 h 123825"/>
                  <a:gd name="connsiteX1" fmla="*/ 404078 w 514568"/>
                  <a:gd name="connsiteY1" fmla="*/ 0 h 123825"/>
                  <a:gd name="connsiteX2" fmla="*/ 514568 w 514568"/>
                  <a:gd name="connsiteY2" fmla="*/ 121920 h 123825"/>
                  <a:gd name="connsiteX3" fmla="*/ 139065 w 514568"/>
                  <a:gd name="connsiteY3" fmla="*/ 123825 h 123825"/>
                  <a:gd name="connsiteX4" fmla="*/ 0 w 514568"/>
                  <a:gd name="connsiteY4" fmla="*/ 1905 h 123825"/>
                  <a:gd name="connsiteX0" fmla="*/ 0 w 514568"/>
                  <a:gd name="connsiteY0" fmla="*/ 1905 h 123825"/>
                  <a:gd name="connsiteX1" fmla="*/ 398363 w 514568"/>
                  <a:gd name="connsiteY1" fmla="*/ 0 h 123825"/>
                  <a:gd name="connsiteX2" fmla="*/ 514568 w 514568"/>
                  <a:gd name="connsiteY2" fmla="*/ 121920 h 123825"/>
                  <a:gd name="connsiteX3" fmla="*/ 139065 w 514568"/>
                  <a:gd name="connsiteY3" fmla="*/ 123825 h 123825"/>
                  <a:gd name="connsiteX4" fmla="*/ 0 w 514568"/>
                  <a:gd name="connsiteY4" fmla="*/ 1905 h 123825"/>
                  <a:gd name="connsiteX0" fmla="*/ 0 w 514568"/>
                  <a:gd name="connsiteY0" fmla="*/ 1905 h 121920"/>
                  <a:gd name="connsiteX1" fmla="*/ 398363 w 514568"/>
                  <a:gd name="connsiteY1" fmla="*/ 0 h 121920"/>
                  <a:gd name="connsiteX2" fmla="*/ 514568 w 514568"/>
                  <a:gd name="connsiteY2" fmla="*/ 121920 h 121920"/>
                  <a:gd name="connsiteX3" fmla="*/ 129540 w 514568"/>
                  <a:gd name="connsiteY3" fmla="*/ 121920 h 121920"/>
                  <a:gd name="connsiteX4" fmla="*/ 0 w 514568"/>
                  <a:gd name="connsiteY4" fmla="*/ 1905 h 121920"/>
                  <a:gd name="connsiteX0" fmla="*/ 0 w 520283"/>
                  <a:gd name="connsiteY0" fmla="*/ 1905 h 125730"/>
                  <a:gd name="connsiteX1" fmla="*/ 398363 w 520283"/>
                  <a:gd name="connsiteY1" fmla="*/ 0 h 125730"/>
                  <a:gd name="connsiteX2" fmla="*/ 520283 w 520283"/>
                  <a:gd name="connsiteY2" fmla="*/ 125730 h 125730"/>
                  <a:gd name="connsiteX3" fmla="*/ 129540 w 520283"/>
                  <a:gd name="connsiteY3" fmla="*/ 121920 h 125730"/>
                  <a:gd name="connsiteX4" fmla="*/ 0 w 520283"/>
                  <a:gd name="connsiteY4" fmla="*/ 1905 h 125730"/>
                  <a:gd name="connsiteX0" fmla="*/ 0 w 520283"/>
                  <a:gd name="connsiteY0" fmla="*/ 1905 h 127635"/>
                  <a:gd name="connsiteX1" fmla="*/ 398363 w 520283"/>
                  <a:gd name="connsiteY1" fmla="*/ 0 h 127635"/>
                  <a:gd name="connsiteX2" fmla="*/ 520283 w 520283"/>
                  <a:gd name="connsiteY2" fmla="*/ 125730 h 127635"/>
                  <a:gd name="connsiteX3" fmla="*/ 133350 w 520283"/>
                  <a:gd name="connsiteY3" fmla="*/ 127635 h 127635"/>
                  <a:gd name="connsiteX4" fmla="*/ 0 w 520283"/>
                  <a:gd name="connsiteY4" fmla="*/ 1905 h 127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283" h="127635">
                    <a:moveTo>
                      <a:pt x="0" y="1905"/>
                    </a:moveTo>
                    <a:lnTo>
                      <a:pt x="398363" y="0"/>
                    </a:lnTo>
                    <a:lnTo>
                      <a:pt x="520283" y="125730"/>
                    </a:lnTo>
                    <a:lnTo>
                      <a:pt x="133350" y="127635"/>
                    </a:lnTo>
                    <a:lnTo>
                      <a:pt x="0" y="1905"/>
                    </a:lnTo>
                    <a:close/>
                  </a:path>
                </a:pathLst>
              </a:custGeom>
              <a:gradFill>
                <a:gsLst>
                  <a:gs pos="0">
                    <a:schemeClr val="dk1">
                      <a:tint val="50000"/>
                      <a:satMod val="300000"/>
                    </a:schemeClr>
                  </a:gs>
                  <a:gs pos="61000">
                    <a:schemeClr val="dk1">
                      <a:tint val="37000"/>
                      <a:satMod val="300000"/>
                      <a:lumMod val="66000"/>
                    </a:schemeClr>
                  </a:gs>
                  <a:gs pos="100000">
                    <a:schemeClr val="dk1">
                      <a:tint val="15000"/>
                      <a:satMod val="350000"/>
                    </a:schemeClr>
                  </a:gs>
                </a:gsLst>
              </a:gradFill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27" name="Group 31"/>
            <p:cNvGrpSpPr/>
            <p:nvPr/>
          </p:nvGrpSpPr>
          <p:grpSpPr>
            <a:xfrm>
              <a:off x="2747082" y="4333601"/>
              <a:ext cx="978209" cy="243008"/>
              <a:chOff x="5220661" y="3675707"/>
              <a:chExt cx="978209" cy="243008"/>
            </a:xfrm>
          </p:grpSpPr>
          <p:sp>
            <p:nvSpPr>
              <p:cNvPr id="88" name="Rectangle 92"/>
              <p:cNvSpPr/>
              <p:nvPr/>
            </p:nvSpPr>
            <p:spPr>
              <a:xfrm>
                <a:off x="5220661" y="3675707"/>
                <a:ext cx="978209" cy="243008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pic>
            <p:nvPicPr>
              <p:cNvPr id="89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247331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247331" y="3805705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1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339542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339542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3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431754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4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431754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5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523965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6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523965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7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616121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8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616121" y="3805705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9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708333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0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708333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1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00544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00544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92756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92756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986833" y="3716979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6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986833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7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6079045" y="3716979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8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6079045" y="3805702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8" name="Group 32"/>
            <p:cNvGrpSpPr/>
            <p:nvPr/>
          </p:nvGrpSpPr>
          <p:grpSpPr>
            <a:xfrm>
              <a:off x="4168476" y="4333601"/>
              <a:ext cx="978209" cy="243008"/>
              <a:chOff x="5220661" y="3675707"/>
              <a:chExt cx="978209" cy="243008"/>
            </a:xfrm>
          </p:grpSpPr>
          <p:sp>
            <p:nvSpPr>
              <p:cNvPr id="67" name="Rectangle 71"/>
              <p:cNvSpPr/>
              <p:nvPr/>
            </p:nvSpPr>
            <p:spPr>
              <a:xfrm>
                <a:off x="5220661" y="3675707"/>
                <a:ext cx="978209" cy="243008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pic>
            <p:nvPicPr>
              <p:cNvPr id="68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247331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9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247331" y="3805705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339542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339542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431754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431754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4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523965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523965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616121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616121" y="3805705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708333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708333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00544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00544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2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92756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3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92756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4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986833" y="3716979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5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986833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6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6079045" y="3716979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7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6079045" y="3805702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9" name="Group 33"/>
            <p:cNvGrpSpPr/>
            <p:nvPr/>
          </p:nvGrpSpPr>
          <p:grpSpPr>
            <a:xfrm>
              <a:off x="4486020" y="2128098"/>
              <a:ext cx="545969" cy="678181"/>
              <a:chOff x="1027560" y="1988818"/>
              <a:chExt cx="545969" cy="678181"/>
            </a:xfrm>
          </p:grpSpPr>
          <p:sp>
            <p:nvSpPr>
              <p:cNvPr id="63" name="Cube 67"/>
              <p:cNvSpPr/>
              <p:nvPr/>
            </p:nvSpPr>
            <p:spPr>
              <a:xfrm flipH="1">
                <a:off x="1027560" y="1988818"/>
                <a:ext cx="545969" cy="678181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pic>
            <p:nvPicPr>
              <p:cNvPr id="64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171574" y="2133601"/>
                <a:ext cx="401955" cy="5295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65" name="Rectangle 83"/>
              <p:cNvSpPr/>
              <p:nvPr/>
            </p:nvSpPr>
            <p:spPr>
              <a:xfrm>
                <a:off x="1028484" y="2005964"/>
                <a:ext cx="125948" cy="653415"/>
              </a:xfrm>
              <a:custGeom>
                <a:avLst/>
                <a:gdLst>
                  <a:gd name="connsiteX0" fmla="*/ 0 w 230723"/>
                  <a:gd name="connsiteY0" fmla="*/ 0 h 609600"/>
                  <a:gd name="connsiteX1" fmla="*/ 230723 w 230723"/>
                  <a:gd name="connsiteY1" fmla="*/ 0 h 609600"/>
                  <a:gd name="connsiteX2" fmla="*/ 230723 w 230723"/>
                  <a:gd name="connsiteY2" fmla="*/ 609600 h 609600"/>
                  <a:gd name="connsiteX3" fmla="*/ 0 w 230723"/>
                  <a:gd name="connsiteY3" fmla="*/ 609600 h 609600"/>
                  <a:gd name="connsiteX4" fmla="*/ 0 w 230723"/>
                  <a:gd name="connsiteY4" fmla="*/ 0 h 609600"/>
                  <a:gd name="connsiteX0" fmla="*/ 123825 w 230723"/>
                  <a:gd name="connsiteY0" fmla="*/ 0 h 645795"/>
                  <a:gd name="connsiteX1" fmla="*/ 230723 w 230723"/>
                  <a:gd name="connsiteY1" fmla="*/ 36195 h 645795"/>
                  <a:gd name="connsiteX2" fmla="*/ 230723 w 230723"/>
                  <a:gd name="connsiteY2" fmla="*/ 645795 h 645795"/>
                  <a:gd name="connsiteX3" fmla="*/ 0 w 230723"/>
                  <a:gd name="connsiteY3" fmla="*/ 645795 h 645795"/>
                  <a:gd name="connsiteX4" fmla="*/ 123825 w 230723"/>
                  <a:gd name="connsiteY4" fmla="*/ 0 h 645795"/>
                  <a:gd name="connsiteX0" fmla="*/ 123825 w 234533"/>
                  <a:gd name="connsiteY0" fmla="*/ 0 h 645795"/>
                  <a:gd name="connsiteX1" fmla="*/ 234533 w 234533"/>
                  <a:gd name="connsiteY1" fmla="*/ 116205 h 645795"/>
                  <a:gd name="connsiteX2" fmla="*/ 230723 w 234533"/>
                  <a:gd name="connsiteY2" fmla="*/ 645795 h 645795"/>
                  <a:gd name="connsiteX3" fmla="*/ 0 w 234533"/>
                  <a:gd name="connsiteY3" fmla="*/ 645795 h 645795"/>
                  <a:gd name="connsiteX4" fmla="*/ 123825 w 234533"/>
                  <a:gd name="connsiteY4" fmla="*/ 0 h 645795"/>
                  <a:gd name="connsiteX0" fmla="*/ 13335 w 124043"/>
                  <a:gd name="connsiteY0" fmla="*/ 0 h 645795"/>
                  <a:gd name="connsiteX1" fmla="*/ 124043 w 124043"/>
                  <a:gd name="connsiteY1" fmla="*/ 116205 h 645795"/>
                  <a:gd name="connsiteX2" fmla="*/ 120233 w 124043"/>
                  <a:gd name="connsiteY2" fmla="*/ 645795 h 645795"/>
                  <a:gd name="connsiteX3" fmla="*/ 0 w 124043"/>
                  <a:gd name="connsiteY3" fmla="*/ 502920 h 645795"/>
                  <a:gd name="connsiteX4" fmla="*/ 13335 w 124043"/>
                  <a:gd name="connsiteY4" fmla="*/ 0 h 645795"/>
                  <a:gd name="connsiteX0" fmla="*/ 13335 w 125948"/>
                  <a:gd name="connsiteY0" fmla="*/ 0 h 628650"/>
                  <a:gd name="connsiteX1" fmla="*/ 124043 w 125948"/>
                  <a:gd name="connsiteY1" fmla="*/ 116205 h 628650"/>
                  <a:gd name="connsiteX2" fmla="*/ 125948 w 125948"/>
                  <a:gd name="connsiteY2" fmla="*/ 628650 h 628650"/>
                  <a:gd name="connsiteX3" fmla="*/ 0 w 125948"/>
                  <a:gd name="connsiteY3" fmla="*/ 502920 h 628650"/>
                  <a:gd name="connsiteX4" fmla="*/ 13335 w 125948"/>
                  <a:gd name="connsiteY4" fmla="*/ 0 h 628650"/>
                  <a:gd name="connsiteX0" fmla="*/ 3810 w 116423"/>
                  <a:gd name="connsiteY0" fmla="*/ 0 h 628650"/>
                  <a:gd name="connsiteX1" fmla="*/ 114518 w 116423"/>
                  <a:gd name="connsiteY1" fmla="*/ 116205 h 628650"/>
                  <a:gd name="connsiteX2" fmla="*/ 116423 w 116423"/>
                  <a:gd name="connsiteY2" fmla="*/ 628650 h 628650"/>
                  <a:gd name="connsiteX3" fmla="*/ 0 w 116423"/>
                  <a:gd name="connsiteY3" fmla="*/ 514350 h 628650"/>
                  <a:gd name="connsiteX4" fmla="*/ 3810 w 116423"/>
                  <a:gd name="connsiteY4" fmla="*/ 0 h 628650"/>
                  <a:gd name="connsiteX0" fmla="*/ 0 w 120233"/>
                  <a:gd name="connsiteY0" fmla="*/ 0 h 632460"/>
                  <a:gd name="connsiteX1" fmla="*/ 118328 w 120233"/>
                  <a:gd name="connsiteY1" fmla="*/ 120015 h 632460"/>
                  <a:gd name="connsiteX2" fmla="*/ 120233 w 120233"/>
                  <a:gd name="connsiteY2" fmla="*/ 632460 h 632460"/>
                  <a:gd name="connsiteX3" fmla="*/ 3810 w 120233"/>
                  <a:gd name="connsiteY3" fmla="*/ 518160 h 632460"/>
                  <a:gd name="connsiteX4" fmla="*/ 0 w 120233"/>
                  <a:gd name="connsiteY4" fmla="*/ 0 h 632460"/>
                  <a:gd name="connsiteX0" fmla="*/ 0 w 118328"/>
                  <a:gd name="connsiteY0" fmla="*/ 0 h 643890"/>
                  <a:gd name="connsiteX1" fmla="*/ 116423 w 118328"/>
                  <a:gd name="connsiteY1" fmla="*/ 131445 h 643890"/>
                  <a:gd name="connsiteX2" fmla="*/ 118328 w 118328"/>
                  <a:gd name="connsiteY2" fmla="*/ 643890 h 643890"/>
                  <a:gd name="connsiteX3" fmla="*/ 1905 w 118328"/>
                  <a:gd name="connsiteY3" fmla="*/ 529590 h 643890"/>
                  <a:gd name="connsiteX4" fmla="*/ 0 w 118328"/>
                  <a:gd name="connsiteY4" fmla="*/ 0 h 643890"/>
                  <a:gd name="connsiteX0" fmla="*/ 0 w 122138"/>
                  <a:gd name="connsiteY0" fmla="*/ 0 h 643890"/>
                  <a:gd name="connsiteX1" fmla="*/ 122138 w 122138"/>
                  <a:gd name="connsiteY1" fmla="*/ 121920 h 643890"/>
                  <a:gd name="connsiteX2" fmla="*/ 118328 w 122138"/>
                  <a:gd name="connsiteY2" fmla="*/ 643890 h 643890"/>
                  <a:gd name="connsiteX3" fmla="*/ 1905 w 122138"/>
                  <a:gd name="connsiteY3" fmla="*/ 529590 h 643890"/>
                  <a:gd name="connsiteX4" fmla="*/ 0 w 122138"/>
                  <a:gd name="connsiteY4" fmla="*/ 0 h 643890"/>
                  <a:gd name="connsiteX0" fmla="*/ 0 w 124043"/>
                  <a:gd name="connsiteY0" fmla="*/ 0 h 653415"/>
                  <a:gd name="connsiteX1" fmla="*/ 122138 w 124043"/>
                  <a:gd name="connsiteY1" fmla="*/ 121920 h 653415"/>
                  <a:gd name="connsiteX2" fmla="*/ 124043 w 124043"/>
                  <a:gd name="connsiteY2" fmla="*/ 653415 h 653415"/>
                  <a:gd name="connsiteX3" fmla="*/ 1905 w 124043"/>
                  <a:gd name="connsiteY3" fmla="*/ 529590 h 653415"/>
                  <a:gd name="connsiteX4" fmla="*/ 0 w 124043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31495 h 653415"/>
                  <a:gd name="connsiteX4" fmla="*/ 1905 w 125948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27685 h 653415"/>
                  <a:gd name="connsiteX4" fmla="*/ 1905 w 125948"/>
                  <a:gd name="connsiteY4" fmla="*/ 0 h 653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948" h="653415">
                    <a:moveTo>
                      <a:pt x="1905" y="0"/>
                    </a:moveTo>
                    <a:lnTo>
                      <a:pt x="124043" y="121920"/>
                    </a:lnTo>
                    <a:lnTo>
                      <a:pt x="125948" y="653415"/>
                    </a:lnTo>
                    <a:lnTo>
                      <a:pt x="0" y="527685"/>
                    </a:lnTo>
                    <a:lnTo>
                      <a:pt x="1905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dk1">
                      <a:tint val="50000"/>
                      <a:satMod val="300000"/>
                    </a:schemeClr>
                  </a:gs>
                  <a:gs pos="61000">
                    <a:schemeClr val="dk1">
                      <a:tint val="37000"/>
                      <a:satMod val="300000"/>
                      <a:lumMod val="66000"/>
                    </a:schemeClr>
                  </a:gs>
                  <a:gs pos="100000">
                    <a:schemeClr val="dk1">
                      <a:tint val="15000"/>
                      <a:satMod val="3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6" name="Rectangle 83"/>
              <p:cNvSpPr/>
              <p:nvPr/>
            </p:nvSpPr>
            <p:spPr>
              <a:xfrm>
                <a:off x="1037545" y="1988820"/>
                <a:ext cx="520283" cy="127635"/>
              </a:xfrm>
              <a:custGeom>
                <a:avLst/>
                <a:gdLst>
                  <a:gd name="connsiteX0" fmla="*/ 0 w 230723"/>
                  <a:gd name="connsiteY0" fmla="*/ 0 h 609600"/>
                  <a:gd name="connsiteX1" fmla="*/ 230723 w 230723"/>
                  <a:gd name="connsiteY1" fmla="*/ 0 h 609600"/>
                  <a:gd name="connsiteX2" fmla="*/ 230723 w 230723"/>
                  <a:gd name="connsiteY2" fmla="*/ 609600 h 609600"/>
                  <a:gd name="connsiteX3" fmla="*/ 0 w 230723"/>
                  <a:gd name="connsiteY3" fmla="*/ 609600 h 609600"/>
                  <a:gd name="connsiteX4" fmla="*/ 0 w 230723"/>
                  <a:gd name="connsiteY4" fmla="*/ 0 h 609600"/>
                  <a:gd name="connsiteX0" fmla="*/ 123825 w 230723"/>
                  <a:gd name="connsiteY0" fmla="*/ 0 h 645795"/>
                  <a:gd name="connsiteX1" fmla="*/ 230723 w 230723"/>
                  <a:gd name="connsiteY1" fmla="*/ 36195 h 645795"/>
                  <a:gd name="connsiteX2" fmla="*/ 230723 w 230723"/>
                  <a:gd name="connsiteY2" fmla="*/ 645795 h 645795"/>
                  <a:gd name="connsiteX3" fmla="*/ 0 w 230723"/>
                  <a:gd name="connsiteY3" fmla="*/ 645795 h 645795"/>
                  <a:gd name="connsiteX4" fmla="*/ 123825 w 230723"/>
                  <a:gd name="connsiteY4" fmla="*/ 0 h 645795"/>
                  <a:gd name="connsiteX0" fmla="*/ 123825 w 234533"/>
                  <a:gd name="connsiteY0" fmla="*/ 0 h 645795"/>
                  <a:gd name="connsiteX1" fmla="*/ 234533 w 234533"/>
                  <a:gd name="connsiteY1" fmla="*/ 116205 h 645795"/>
                  <a:gd name="connsiteX2" fmla="*/ 230723 w 234533"/>
                  <a:gd name="connsiteY2" fmla="*/ 645795 h 645795"/>
                  <a:gd name="connsiteX3" fmla="*/ 0 w 234533"/>
                  <a:gd name="connsiteY3" fmla="*/ 645795 h 645795"/>
                  <a:gd name="connsiteX4" fmla="*/ 123825 w 234533"/>
                  <a:gd name="connsiteY4" fmla="*/ 0 h 645795"/>
                  <a:gd name="connsiteX0" fmla="*/ 13335 w 124043"/>
                  <a:gd name="connsiteY0" fmla="*/ 0 h 645795"/>
                  <a:gd name="connsiteX1" fmla="*/ 124043 w 124043"/>
                  <a:gd name="connsiteY1" fmla="*/ 116205 h 645795"/>
                  <a:gd name="connsiteX2" fmla="*/ 120233 w 124043"/>
                  <a:gd name="connsiteY2" fmla="*/ 645795 h 645795"/>
                  <a:gd name="connsiteX3" fmla="*/ 0 w 124043"/>
                  <a:gd name="connsiteY3" fmla="*/ 502920 h 645795"/>
                  <a:gd name="connsiteX4" fmla="*/ 13335 w 124043"/>
                  <a:gd name="connsiteY4" fmla="*/ 0 h 645795"/>
                  <a:gd name="connsiteX0" fmla="*/ 13335 w 125948"/>
                  <a:gd name="connsiteY0" fmla="*/ 0 h 628650"/>
                  <a:gd name="connsiteX1" fmla="*/ 124043 w 125948"/>
                  <a:gd name="connsiteY1" fmla="*/ 116205 h 628650"/>
                  <a:gd name="connsiteX2" fmla="*/ 125948 w 125948"/>
                  <a:gd name="connsiteY2" fmla="*/ 628650 h 628650"/>
                  <a:gd name="connsiteX3" fmla="*/ 0 w 125948"/>
                  <a:gd name="connsiteY3" fmla="*/ 502920 h 628650"/>
                  <a:gd name="connsiteX4" fmla="*/ 13335 w 125948"/>
                  <a:gd name="connsiteY4" fmla="*/ 0 h 628650"/>
                  <a:gd name="connsiteX0" fmla="*/ 3810 w 116423"/>
                  <a:gd name="connsiteY0" fmla="*/ 0 h 628650"/>
                  <a:gd name="connsiteX1" fmla="*/ 114518 w 116423"/>
                  <a:gd name="connsiteY1" fmla="*/ 116205 h 628650"/>
                  <a:gd name="connsiteX2" fmla="*/ 116423 w 116423"/>
                  <a:gd name="connsiteY2" fmla="*/ 628650 h 628650"/>
                  <a:gd name="connsiteX3" fmla="*/ 0 w 116423"/>
                  <a:gd name="connsiteY3" fmla="*/ 514350 h 628650"/>
                  <a:gd name="connsiteX4" fmla="*/ 3810 w 116423"/>
                  <a:gd name="connsiteY4" fmla="*/ 0 h 628650"/>
                  <a:gd name="connsiteX0" fmla="*/ 0 w 120233"/>
                  <a:gd name="connsiteY0" fmla="*/ 0 h 632460"/>
                  <a:gd name="connsiteX1" fmla="*/ 118328 w 120233"/>
                  <a:gd name="connsiteY1" fmla="*/ 120015 h 632460"/>
                  <a:gd name="connsiteX2" fmla="*/ 120233 w 120233"/>
                  <a:gd name="connsiteY2" fmla="*/ 632460 h 632460"/>
                  <a:gd name="connsiteX3" fmla="*/ 3810 w 120233"/>
                  <a:gd name="connsiteY3" fmla="*/ 518160 h 632460"/>
                  <a:gd name="connsiteX4" fmla="*/ 0 w 120233"/>
                  <a:gd name="connsiteY4" fmla="*/ 0 h 632460"/>
                  <a:gd name="connsiteX0" fmla="*/ 0 w 118328"/>
                  <a:gd name="connsiteY0" fmla="*/ 0 h 643890"/>
                  <a:gd name="connsiteX1" fmla="*/ 116423 w 118328"/>
                  <a:gd name="connsiteY1" fmla="*/ 131445 h 643890"/>
                  <a:gd name="connsiteX2" fmla="*/ 118328 w 118328"/>
                  <a:gd name="connsiteY2" fmla="*/ 643890 h 643890"/>
                  <a:gd name="connsiteX3" fmla="*/ 1905 w 118328"/>
                  <a:gd name="connsiteY3" fmla="*/ 529590 h 643890"/>
                  <a:gd name="connsiteX4" fmla="*/ 0 w 118328"/>
                  <a:gd name="connsiteY4" fmla="*/ 0 h 643890"/>
                  <a:gd name="connsiteX0" fmla="*/ 0 w 122138"/>
                  <a:gd name="connsiteY0" fmla="*/ 0 h 643890"/>
                  <a:gd name="connsiteX1" fmla="*/ 122138 w 122138"/>
                  <a:gd name="connsiteY1" fmla="*/ 121920 h 643890"/>
                  <a:gd name="connsiteX2" fmla="*/ 118328 w 122138"/>
                  <a:gd name="connsiteY2" fmla="*/ 643890 h 643890"/>
                  <a:gd name="connsiteX3" fmla="*/ 1905 w 122138"/>
                  <a:gd name="connsiteY3" fmla="*/ 529590 h 643890"/>
                  <a:gd name="connsiteX4" fmla="*/ 0 w 122138"/>
                  <a:gd name="connsiteY4" fmla="*/ 0 h 643890"/>
                  <a:gd name="connsiteX0" fmla="*/ 0 w 124043"/>
                  <a:gd name="connsiteY0" fmla="*/ 0 h 653415"/>
                  <a:gd name="connsiteX1" fmla="*/ 122138 w 124043"/>
                  <a:gd name="connsiteY1" fmla="*/ 121920 h 653415"/>
                  <a:gd name="connsiteX2" fmla="*/ 124043 w 124043"/>
                  <a:gd name="connsiteY2" fmla="*/ 653415 h 653415"/>
                  <a:gd name="connsiteX3" fmla="*/ 1905 w 124043"/>
                  <a:gd name="connsiteY3" fmla="*/ 529590 h 653415"/>
                  <a:gd name="connsiteX4" fmla="*/ 0 w 124043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31495 h 653415"/>
                  <a:gd name="connsiteX4" fmla="*/ 1905 w 125948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27685 h 653415"/>
                  <a:gd name="connsiteX4" fmla="*/ 1905 w 125948"/>
                  <a:gd name="connsiteY4" fmla="*/ 0 h 653415"/>
                  <a:gd name="connsiteX0" fmla="*/ 1905 w 305018"/>
                  <a:gd name="connsiteY0" fmla="*/ 0 h 527685"/>
                  <a:gd name="connsiteX1" fmla="*/ 124043 w 305018"/>
                  <a:gd name="connsiteY1" fmla="*/ 121920 h 527685"/>
                  <a:gd name="connsiteX2" fmla="*/ 305018 w 305018"/>
                  <a:gd name="connsiteY2" fmla="*/ 358140 h 527685"/>
                  <a:gd name="connsiteX3" fmla="*/ 0 w 305018"/>
                  <a:gd name="connsiteY3" fmla="*/ 527685 h 527685"/>
                  <a:gd name="connsiteX4" fmla="*/ 1905 w 305018"/>
                  <a:gd name="connsiteY4" fmla="*/ 0 h 527685"/>
                  <a:gd name="connsiteX0" fmla="*/ 62865 w 365978"/>
                  <a:gd name="connsiteY0" fmla="*/ 0 h 360045"/>
                  <a:gd name="connsiteX1" fmla="*/ 185003 w 365978"/>
                  <a:gd name="connsiteY1" fmla="*/ 121920 h 360045"/>
                  <a:gd name="connsiteX2" fmla="*/ 365978 w 365978"/>
                  <a:gd name="connsiteY2" fmla="*/ 358140 h 360045"/>
                  <a:gd name="connsiteX3" fmla="*/ 0 w 365978"/>
                  <a:gd name="connsiteY3" fmla="*/ 360045 h 360045"/>
                  <a:gd name="connsiteX4" fmla="*/ 62865 w 365978"/>
                  <a:gd name="connsiteY4" fmla="*/ 0 h 360045"/>
                  <a:gd name="connsiteX0" fmla="*/ 0 w 489803"/>
                  <a:gd name="connsiteY0" fmla="*/ 123825 h 238125"/>
                  <a:gd name="connsiteX1" fmla="*/ 308828 w 489803"/>
                  <a:gd name="connsiteY1" fmla="*/ 0 h 238125"/>
                  <a:gd name="connsiteX2" fmla="*/ 489803 w 489803"/>
                  <a:gd name="connsiteY2" fmla="*/ 236220 h 238125"/>
                  <a:gd name="connsiteX3" fmla="*/ 123825 w 489803"/>
                  <a:gd name="connsiteY3" fmla="*/ 238125 h 238125"/>
                  <a:gd name="connsiteX4" fmla="*/ 0 w 489803"/>
                  <a:gd name="connsiteY4" fmla="*/ 123825 h 238125"/>
                  <a:gd name="connsiteX0" fmla="*/ 0 w 489803"/>
                  <a:gd name="connsiteY0" fmla="*/ 15240 h 129540"/>
                  <a:gd name="connsiteX1" fmla="*/ 331688 w 489803"/>
                  <a:gd name="connsiteY1" fmla="*/ 0 h 129540"/>
                  <a:gd name="connsiteX2" fmla="*/ 489803 w 489803"/>
                  <a:gd name="connsiteY2" fmla="*/ 127635 h 129540"/>
                  <a:gd name="connsiteX3" fmla="*/ 123825 w 489803"/>
                  <a:gd name="connsiteY3" fmla="*/ 129540 h 129540"/>
                  <a:gd name="connsiteX4" fmla="*/ 0 w 489803"/>
                  <a:gd name="connsiteY4" fmla="*/ 15240 h 129540"/>
                  <a:gd name="connsiteX0" fmla="*/ 0 w 489803"/>
                  <a:gd name="connsiteY0" fmla="*/ 1905 h 116205"/>
                  <a:gd name="connsiteX1" fmla="*/ 385028 w 489803"/>
                  <a:gd name="connsiteY1" fmla="*/ 0 h 116205"/>
                  <a:gd name="connsiteX2" fmla="*/ 489803 w 489803"/>
                  <a:gd name="connsiteY2" fmla="*/ 114300 h 116205"/>
                  <a:gd name="connsiteX3" fmla="*/ 123825 w 489803"/>
                  <a:gd name="connsiteY3" fmla="*/ 116205 h 116205"/>
                  <a:gd name="connsiteX4" fmla="*/ 0 w 489803"/>
                  <a:gd name="connsiteY4" fmla="*/ 1905 h 116205"/>
                  <a:gd name="connsiteX0" fmla="*/ 0 w 505043"/>
                  <a:gd name="connsiteY0" fmla="*/ 0 h 121920"/>
                  <a:gd name="connsiteX1" fmla="*/ 400268 w 505043"/>
                  <a:gd name="connsiteY1" fmla="*/ 5715 h 121920"/>
                  <a:gd name="connsiteX2" fmla="*/ 505043 w 505043"/>
                  <a:gd name="connsiteY2" fmla="*/ 120015 h 121920"/>
                  <a:gd name="connsiteX3" fmla="*/ 139065 w 505043"/>
                  <a:gd name="connsiteY3" fmla="*/ 121920 h 121920"/>
                  <a:gd name="connsiteX4" fmla="*/ 0 w 505043"/>
                  <a:gd name="connsiteY4" fmla="*/ 0 h 121920"/>
                  <a:gd name="connsiteX0" fmla="*/ 0 w 505043"/>
                  <a:gd name="connsiteY0" fmla="*/ 1905 h 123825"/>
                  <a:gd name="connsiteX1" fmla="*/ 404078 w 505043"/>
                  <a:gd name="connsiteY1" fmla="*/ 0 h 123825"/>
                  <a:gd name="connsiteX2" fmla="*/ 505043 w 505043"/>
                  <a:gd name="connsiteY2" fmla="*/ 121920 h 123825"/>
                  <a:gd name="connsiteX3" fmla="*/ 139065 w 505043"/>
                  <a:gd name="connsiteY3" fmla="*/ 123825 h 123825"/>
                  <a:gd name="connsiteX4" fmla="*/ 0 w 505043"/>
                  <a:gd name="connsiteY4" fmla="*/ 1905 h 123825"/>
                  <a:gd name="connsiteX0" fmla="*/ 0 w 514568"/>
                  <a:gd name="connsiteY0" fmla="*/ 1905 h 123825"/>
                  <a:gd name="connsiteX1" fmla="*/ 404078 w 514568"/>
                  <a:gd name="connsiteY1" fmla="*/ 0 h 123825"/>
                  <a:gd name="connsiteX2" fmla="*/ 514568 w 514568"/>
                  <a:gd name="connsiteY2" fmla="*/ 121920 h 123825"/>
                  <a:gd name="connsiteX3" fmla="*/ 139065 w 514568"/>
                  <a:gd name="connsiteY3" fmla="*/ 123825 h 123825"/>
                  <a:gd name="connsiteX4" fmla="*/ 0 w 514568"/>
                  <a:gd name="connsiteY4" fmla="*/ 1905 h 123825"/>
                  <a:gd name="connsiteX0" fmla="*/ 0 w 514568"/>
                  <a:gd name="connsiteY0" fmla="*/ 1905 h 123825"/>
                  <a:gd name="connsiteX1" fmla="*/ 398363 w 514568"/>
                  <a:gd name="connsiteY1" fmla="*/ 0 h 123825"/>
                  <a:gd name="connsiteX2" fmla="*/ 514568 w 514568"/>
                  <a:gd name="connsiteY2" fmla="*/ 121920 h 123825"/>
                  <a:gd name="connsiteX3" fmla="*/ 139065 w 514568"/>
                  <a:gd name="connsiteY3" fmla="*/ 123825 h 123825"/>
                  <a:gd name="connsiteX4" fmla="*/ 0 w 514568"/>
                  <a:gd name="connsiteY4" fmla="*/ 1905 h 123825"/>
                  <a:gd name="connsiteX0" fmla="*/ 0 w 514568"/>
                  <a:gd name="connsiteY0" fmla="*/ 1905 h 121920"/>
                  <a:gd name="connsiteX1" fmla="*/ 398363 w 514568"/>
                  <a:gd name="connsiteY1" fmla="*/ 0 h 121920"/>
                  <a:gd name="connsiteX2" fmla="*/ 514568 w 514568"/>
                  <a:gd name="connsiteY2" fmla="*/ 121920 h 121920"/>
                  <a:gd name="connsiteX3" fmla="*/ 129540 w 514568"/>
                  <a:gd name="connsiteY3" fmla="*/ 121920 h 121920"/>
                  <a:gd name="connsiteX4" fmla="*/ 0 w 514568"/>
                  <a:gd name="connsiteY4" fmla="*/ 1905 h 121920"/>
                  <a:gd name="connsiteX0" fmla="*/ 0 w 520283"/>
                  <a:gd name="connsiteY0" fmla="*/ 1905 h 125730"/>
                  <a:gd name="connsiteX1" fmla="*/ 398363 w 520283"/>
                  <a:gd name="connsiteY1" fmla="*/ 0 h 125730"/>
                  <a:gd name="connsiteX2" fmla="*/ 520283 w 520283"/>
                  <a:gd name="connsiteY2" fmla="*/ 125730 h 125730"/>
                  <a:gd name="connsiteX3" fmla="*/ 129540 w 520283"/>
                  <a:gd name="connsiteY3" fmla="*/ 121920 h 125730"/>
                  <a:gd name="connsiteX4" fmla="*/ 0 w 520283"/>
                  <a:gd name="connsiteY4" fmla="*/ 1905 h 125730"/>
                  <a:gd name="connsiteX0" fmla="*/ 0 w 520283"/>
                  <a:gd name="connsiteY0" fmla="*/ 1905 h 127635"/>
                  <a:gd name="connsiteX1" fmla="*/ 398363 w 520283"/>
                  <a:gd name="connsiteY1" fmla="*/ 0 h 127635"/>
                  <a:gd name="connsiteX2" fmla="*/ 520283 w 520283"/>
                  <a:gd name="connsiteY2" fmla="*/ 125730 h 127635"/>
                  <a:gd name="connsiteX3" fmla="*/ 133350 w 520283"/>
                  <a:gd name="connsiteY3" fmla="*/ 127635 h 127635"/>
                  <a:gd name="connsiteX4" fmla="*/ 0 w 520283"/>
                  <a:gd name="connsiteY4" fmla="*/ 1905 h 127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283" h="127635">
                    <a:moveTo>
                      <a:pt x="0" y="1905"/>
                    </a:moveTo>
                    <a:lnTo>
                      <a:pt x="398363" y="0"/>
                    </a:lnTo>
                    <a:lnTo>
                      <a:pt x="520283" y="125730"/>
                    </a:lnTo>
                    <a:lnTo>
                      <a:pt x="133350" y="127635"/>
                    </a:lnTo>
                    <a:lnTo>
                      <a:pt x="0" y="1905"/>
                    </a:lnTo>
                    <a:close/>
                  </a:path>
                </a:pathLst>
              </a:custGeom>
              <a:gradFill>
                <a:gsLst>
                  <a:gs pos="0">
                    <a:schemeClr val="dk1">
                      <a:tint val="50000"/>
                      <a:satMod val="300000"/>
                    </a:schemeClr>
                  </a:gs>
                  <a:gs pos="61000">
                    <a:schemeClr val="dk1">
                      <a:tint val="37000"/>
                      <a:satMod val="300000"/>
                      <a:lumMod val="66000"/>
                    </a:schemeClr>
                  </a:gs>
                  <a:gs pos="100000">
                    <a:schemeClr val="dk1">
                      <a:tint val="15000"/>
                      <a:satMod val="350000"/>
                    </a:schemeClr>
                  </a:gs>
                </a:gsLst>
              </a:gradFill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30" name="Group 34"/>
            <p:cNvGrpSpPr/>
            <p:nvPr/>
          </p:nvGrpSpPr>
          <p:grpSpPr>
            <a:xfrm>
              <a:off x="5362716" y="2141219"/>
              <a:ext cx="545969" cy="678181"/>
              <a:chOff x="1027560" y="1988818"/>
              <a:chExt cx="545969" cy="678181"/>
            </a:xfrm>
          </p:grpSpPr>
          <p:sp>
            <p:nvSpPr>
              <p:cNvPr id="59" name="Cube 63"/>
              <p:cNvSpPr/>
              <p:nvPr/>
            </p:nvSpPr>
            <p:spPr>
              <a:xfrm flipH="1">
                <a:off x="1027560" y="1988818"/>
                <a:ext cx="545969" cy="678181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pic>
            <p:nvPicPr>
              <p:cNvPr id="60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171574" y="2133601"/>
                <a:ext cx="401955" cy="5295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61" name="Rectangle 83"/>
              <p:cNvSpPr/>
              <p:nvPr/>
            </p:nvSpPr>
            <p:spPr>
              <a:xfrm>
                <a:off x="1028484" y="2005964"/>
                <a:ext cx="125948" cy="653415"/>
              </a:xfrm>
              <a:custGeom>
                <a:avLst/>
                <a:gdLst>
                  <a:gd name="connsiteX0" fmla="*/ 0 w 230723"/>
                  <a:gd name="connsiteY0" fmla="*/ 0 h 609600"/>
                  <a:gd name="connsiteX1" fmla="*/ 230723 w 230723"/>
                  <a:gd name="connsiteY1" fmla="*/ 0 h 609600"/>
                  <a:gd name="connsiteX2" fmla="*/ 230723 w 230723"/>
                  <a:gd name="connsiteY2" fmla="*/ 609600 h 609600"/>
                  <a:gd name="connsiteX3" fmla="*/ 0 w 230723"/>
                  <a:gd name="connsiteY3" fmla="*/ 609600 h 609600"/>
                  <a:gd name="connsiteX4" fmla="*/ 0 w 230723"/>
                  <a:gd name="connsiteY4" fmla="*/ 0 h 609600"/>
                  <a:gd name="connsiteX0" fmla="*/ 123825 w 230723"/>
                  <a:gd name="connsiteY0" fmla="*/ 0 h 645795"/>
                  <a:gd name="connsiteX1" fmla="*/ 230723 w 230723"/>
                  <a:gd name="connsiteY1" fmla="*/ 36195 h 645795"/>
                  <a:gd name="connsiteX2" fmla="*/ 230723 w 230723"/>
                  <a:gd name="connsiteY2" fmla="*/ 645795 h 645795"/>
                  <a:gd name="connsiteX3" fmla="*/ 0 w 230723"/>
                  <a:gd name="connsiteY3" fmla="*/ 645795 h 645795"/>
                  <a:gd name="connsiteX4" fmla="*/ 123825 w 230723"/>
                  <a:gd name="connsiteY4" fmla="*/ 0 h 645795"/>
                  <a:gd name="connsiteX0" fmla="*/ 123825 w 234533"/>
                  <a:gd name="connsiteY0" fmla="*/ 0 h 645795"/>
                  <a:gd name="connsiteX1" fmla="*/ 234533 w 234533"/>
                  <a:gd name="connsiteY1" fmla="*/ 116205 h 645795"/>
                  <a:gd name="connsiteX2" fmla="*/ 230723 w 234533"/>
                  <a:gd name="connsiteY2" fmla="*/ 645795 h 645795"/>
                  <a:gd name="connsiteX3" fmla="*/ 0 w 234533"/>
                  <a:gd name="connsiteY3" fmla="*/ 645795 h 645795"/>
                  <a:gd name="connsiteX4" fmla="*/ 123825 w 234533"/>
                  <a:gd name="connsiteY4" fmla="*/ 0 h 645795"/>
                  <a:gd name="connsiteX0" fmla="*/ 13335 w 124043"/>
                  <a:gd name="connsiteY0" fmla="*/ 0 h 645795"/>
                  <a:gd name="connsiteX1" fmla="*/ 124043 w 124043"/>
                  <a:gd name="connsiteY1" fmla="*/ 116205 h 645795"/>
                  <a:gd name="connsiteX2" fmla="*/ 120233 w 124043"/>
                  <a:gd name="connsiteY2" fmla="*/ 645795 h 645795"/>
                  <a:gd name="connsiteX3" fmla="*/ 0 w 124043"/>
                  <a:gd name="connsiteY3" fmla="*/ 502920 h 645795"/>
                  <a:gd name="connsiteX4" fmla="*/ 13335 w 124043"/>
                  <a:gd name="connsiteY4" fmla="*/ 0 h 645795"/>
                  <a:gd name="connsiteX0" fmla="*/ 13335 w 125948"/>
                  <a:gd name="connsiteY0" fmla="*/ 0 h 628650"/>
                  <a:gd name="connsiteX1" fmla="*/ 124043 w 125948"/>
                  <a:gd name="connsiteY1" fmla="*/ 116205 h 628650"/>
                  <a:gd name="connsiteX2" fmla="*/ 125948 w 125948"/>
                  <a:gd name="connsiteY2" fmla="*/ 628650 h 628650"/>
                  <a:gd name="connsiteX3" fmla="*/ 0 w 125948"/>
                  <a:gd name="connsiteY3" fmla="*/ 502920 h 628650"/>
                  <a:gd name="connsiteX4" fmla="*/ 13335 w 125948"/>
                  <a:gd name="connsiteY4" fmla="*/ 0 h 628650"/>
                  <a:gd name="connsiteX0" fmla="*/ 3810 w 116423"/>
                  <a:gd name="connsiteY0" fmla="*/ 0 h 628650"/>
                  <a:gd name="connsiteX1" fmla="*/ 114518 w 116423"/>
                  <a:gd name="connsiteY1" fmla="*/ 116205 h 628650"/>
                  <a:gd name="connsiteX2" fmla="*/ 116423 w 116423"/>
                  <a:gd name="connsiteY2" fmla="*/ 628650 h 628650"/>
                  <a:gd name="connsiteX3" fmla="*/ 0 w 116423"/>
                  <a:gd name="connsiteY3" fmla="*/ 514350 h 628650"/>
                  <a:gd name="connsiteX4" fmla="*/ 3810 w 116423"/>
                  <a:gd name="connsiteY4" fmla="*/ 0 h 628650"/>
                  <a:gd name="connsiteX0" fmla="*/ 0 w 120233"/>
                  <a:gd name="connsiteY0" fmla="*/ 0 h 632460"/>
                  <a:gd name="connsiteX1" fmla="*/ 118328 w 120233"/>
                  <a:gd name="connsiteY1" fmla="*/ 120015 h 632460"/>
                  <a:gd name="connsiteX2" fmla="*/ 120233 w 120233"/>
                  <a:gd name="connsiteY2" fmla="*/ 632460 h 632460"/>
                  <a:gd name="connsiteX3" fmla="*/ 3810 w 120233"/>
                  <a:gd name="connsiteY3" fmla="*/ 518160 h 632460"/>
                  <a:gd name="connsiteX4" fmla="*/ 0 w 120233"/>
                  <a:gd name="connsiteY4" fmla="*/ 0 h 632460"/>
                  <a:gd name="connsiteX0" fmla="*/ 0 w 118328"/>
                  <a:gd name="connsiteY0" fmla="*/ 0 h 643890"/>
                  <a:gd name="connsiteX1" fmla="*/ 116423 w 118328"/>
                  <a:gd name="connsiteY1" fmla="*/ 131445 h 643890"/>
                  <a:gd name="connsiteX2" fmla="*/ 118328 w 118328"/>
                  <a:gd name="connsiteY2" fmla="*/ 643890 h 643890"/>
                  <a:gd name="connsiteX3" fmla="*/ 1905 w 118328"/>
                  <a:gd name="connsiteY3" fmla="*/ 529590 h 643890"/>
                  <a:gd name="connsiteX4" fmla="*/ 0 w 118328"/>
                  <a:gd name="connsiteY4" fmla="*/ 0 h 643890"/>
                  <a:gd name="connsiteX0" fmla="*/ 0 w 122138"/>
                  <a:gd name="connsiteY0" fmla="*/ 0 h 643890"/>
                  <a:gd name="connsiteX1" fmla="*/ 122138 w 122138"/>
                  <a:gd name="connsiteY1" fmla="*/ 121920 h 643890"/>
                  <a:gd name="connsiteX2" fmla="*/ 118328 w 122138"/>
                  <a:gd name="connsiteY2" fmla="*/ 643890 h 643890"/>
                  <a:gd name="connsiteX3" fmla="*/ 1905 w 122138"/>
                  <a:gd name="connsiteY3" fmla="*/ 529590 h 643890"/>
                  <a:gd name="connsiteX4" fmla="*/ 0 w 122138"/>
                  <a:gd name="connsiteY4" fmla="*/ 0 h 643890"/>
                  <a:gd name="connsiteX0" fmla="*/ 0 w 124043"/>
                  <a:gd name="connsiteY0" fmla="*/ 0 h 653415"/>
                  <a:gd name="connsiteX1" fmla="*/ 122138 w 124043"/>
                  <a:gd name="connsiteY1" fmla="*/ 121920 h 653415"/>
                  <a:gd name="connsiteX2" fmla="*/ 124043 w 124043"/>
                  <a:gd name="connsiteY2" fmla="*/ 653415 h 653415"/>
                  <a:gd name="connsiteX3" fmla="*/ 1905 w 124043"/>
                  <a:gd name="connsiteY3" fmla="*/ 529590 h 653415"/>
                  <a:gd name="connsiteX4" fmla="*/ 0 w 124043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31495 h 653415"/>
                  <a:gd name="connsiteX4" fmla="*/ 1905 w 125948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27685 h 653415"/>
                  <a:gd name="connsiteX4" fmla="*/ 1905 w 125948"/>
                  <a:gd name="connsiteY4" fmla="*/ 0 h 653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948" h="653415">
                    <a:moveTo>
                      <a:pt x="1905" y="0"/>
                    </a:moveTo>
                    <a:lnTo>
                      <a:pt x="124043" y="121920"/>
                    </a:lnTo>
                    <a:lnTo>
                      <a:pt x="125948" y="653415"/>
                    </a:lnTo>
                    <a:lnTo>
                      <a:pt x="0" y="527685"/>
                    </a:lnTo>
                    <a:lnTo>
                      <a:pt x="1905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dk1">
                      <a:tint val="50000"/>
                      <a:satMod val="300000"/>
                    </a:schemeClr>
                  </a:gs>
                  <a:gs pos="61000">
                    <a:schemeClr val="dk1">
                      <a:tint val="37000"/>
                      <a:satMod val="300000"/>
                      <a:lumMod val="66000"/>
                    </a:schemeClr>
                  </a:gs>
                  <a:gs pos="100000">
                    <a:schemeClr val="dk1">
                      <a:tint val="15000"/>
                      <a:satMod val="3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2" name="Rectangle 83"/>
              <p:cNvSpPr/>
              <p:nvPr/>
            </p:nvSpPr>
            <p:spPr>
              <a:xfrm>
                <a:off x="1037545" y="1988820"/>
                <a:ext cx="520283" cy="127635"/>
              </a:xfrm>
              <a:custGeom>
                <a:avLst/>
                <a:gdLst>
                  <a:gd name="connsiteX0" fmla="*/ 0 w 230723"/>
                  <a:gd name="connsiteY0" fmla="*/ 0 h 609600"/>
                  <a:gd name="connsiteX1" fmla="*/ 230723 w 230723"/>
                  <a:gd name="connsiteY1" fmla="*/ 0 h 609600"/>
                  <a:gd name="connsiteX2" fmla="*/ 230723 w 230723"/>
                  <a:gd name="connsiteY2" fmla="*/ 609600 h 609600"/>
                  <a:gd name="connsiteX3" fmla="*/ 0 w 230723"/>
                  <a:gd name="connsiteY3" fmla="*/ 609600 h 609600"/>
                  <a:gd name="connsiteX4" fmla="*/ 0 w 230723"/>
                  <a:gd name="connsiteY4" fmla="*/ 0 h 609600"/>
                  <a:gd name="connsiteX0" fmla="*/ 123825 w 230723"/>
                  <a:gd name="connsiteY0" fmla="*/ 0 h 645795"/>
                  <a:gd name="connsiteX1" fmla="*/ 230723 w 230723"/>
                  <a:gd name="connsiteY1" fmla="*/ 36195 h 645795"/>
                  <a:gd name="connsiteX2" fmla="*/ 230723 w 230723"/>
                  <a:gd name="connsiteY2" fmla="*/ 645795 h 645795"/>
                  <a:gd name="connsiteX3" fmla="*/ 0 w 230723"/>
                  <a:gd name="connsiteY3" fmla="*/ 645795 h 645795"/>
                  <a:gd name="connsiteX4" fmla="*/ 123825 w 230723"/>
                  <a:gd name="connsiteY4" fmla="*/ 0 h 645795"/>
                  <a:gd name="connsiteX0" fmla="*/ 123825 w 234533"/>
                  <a:gd name="connsiteY0" fmla="*/ 0 h 645795"/>
                  <a:gd name="connsiteX1" fmla="*/ 234533 w 234533"/>
                  <a:gd name="connsiteY1" fmla="*/ 116205 h 645795"/>
                  <a:gd name="connsiteX2" fmla="*/ 230723 w 234533"/>
                  <a:gd name="connsiteY2" fmla="*/ 645795 h 645795"/>
                  <a:gd name="connsiteX3" fmla="*/ 0 w 234533"/>
                  <a:gd name="connsiteY3" fmla="*/ 645795 h 645795"/>
                  <a:gd name="connsiteX4" fmla="*/ 123825 w 234533"/>
                  <a:gd name="connsiteY4" fmla="*/ 0 h 645795"/>
                  <a:gd name="connsiteX0" fmla="*/ 13335 w 124043"/>
                  <a:gd name="connsiteY0" fmla="*/ 0 h 645795"/>
                  <a:gd name="connsiteX1" fmla="*/ 124043 w 124043"/>
                  <a:gd name="connsiteY1" fmla="*/ 116205 h 645795"/>
                  <a:gd name="connsiteX2" fmla="*/ 120233 w 124043"/>
                  <a:gd name="connsiteY2" fmla="*/ 645795 h 645795"/>
                  <a:gd name="connsiteX3" fmla="*/ 0 w 124043"/>
                  <a:gd name="connsiteY3" fmla="*/ 502920 h 645795"/>
                  <a:gd name="connsiteX4" fmla="*/ 13335 w 124043"/>
                  <a:gd name="connsiteY4" fmla="*/ 0 h 645795"/>
                  <a:gd name="connsiteX0" fmla="*/ 13335 w 125948"/>
                  <a:gd name="connsiteY0" fmla="*/ 0 h 628650"/>
                  <a:gd name="connsiteX1" fmla="*/ 124043 w 125948"/>
                  <a:gd name="connsiteY1" fmla="*/ 116205 h 628650"/>
                  <a:gd name="connsiteX2" fmla="*/ 125948 w 125948"/>
                  <a:gd name="connsiteY2" fmla="*/ 628650 h 628650"/>
                  <a:gd name="connsiteX3" fmla="*/ 0 w 125948"/>
                  <a:gd name="connsiteY3" fmla="*/ 502920 h 628650"/>
                  <a:gd name="connsiteX4" fmla="*/ 13335 w 125948"/>
                  <a:gd name="connsiteY4" fmla="*/ 0 h 628650"/>
                  <a:gd name="connsiteX0" fmla="*/ 3810 w 116423"/>
                  <a:gd name="connsiteY0" fmla="*/ 0 h 628650"/>
                  <a:gd name="connsiteX1" fmla="*/ 114518 w 116423"/>
                  <a:gd name="connsiteY1" fmla="*/ 116205 h 628650"/>
                  <a:gd name="connsiteX2" fmla="*/ 116423 w 116423"/>
                  <a:gd name="connsiteY2" fmla="*/ 628650 h 628650"/>
                  <a:gd name="connsiteX3" fmla="*/ 0 w 116423"/>
                  <a:gd name="connsiteY3" fmla="*/ 514350 h 628650"/>
                  <a:gd name="connsiteX4" fmla="*/ 3810 w 116423"/>
                  <a:gd name="connsiteY4" fmla="*/ 0 h 628650"/>
                  <a:gd name="connsiteX0" fmla="*/ 0 w 120233"/>
                  <a:gd name="connsiteY0" fmla="*/ 0 h 632460"/>
                  <a:gd name="connsiteX1" fmla="*/ 118328 w 120233"/>
                  <a:gd name="connsiteY1" fmla="*/ 120015 h 632460"/>
                  <a:gd name="connsiteX2" fmla="*/ 120233 w 120233"/>
                  <a:gd name="connsiteY2" fmla="*/ 632460 h 632460"/>
                  <a:gd name="connsiteX3" fmla="*/ 3810 w 120233"/>
                  <a:gd name="connsiteY3" fmla="*/ 518160 h 632460"/>
                  <a:gd name="connsiteX4" fmla="*/ 0 w 120233"/>
                  <a:gd name="connsiteY4" fmla="*/ 0 h 632460"/>
                  <a:gd name="connsiteX0" fmla="*/ 0 w 118328"/>
                  <a:gd name="connsiteY0" fmla="*/ 0 h 643890"/>
                  <a:gd name="connsiteX1" fmla="*/ 116423 w 118328"/>
                  <a:gd name="connsiteY1" fmla="*/ 131445 h 643890"/>
                  <a:gd name="connsiteX2" fmla="*/ 118328 w 118328"/>
                  <a:gd name="connsiteY2" fmla="*/ 643890 h 643890"/>
                  <a:gd name="connsiteX3" fmla="*/ 1905 w 118328"/>
                  <a:gd name="connsiteY3" fmla="*/ 529590 h 643890"/>
                  <a:gd name="connsiteX4" fmla="*/ 0 w 118328"/>
                  <a:gd name="connsiteY4" fmla="*/ 0 h 643890"/>
                  <a:gd name="connsiteX0" fmla="*/ 0 w 122138"/>
                  <a:gd name="connsiteY0" fmla="*/ 0 h 643890"/>
                  <a:gd name="connsiteX1" fmla="*/ 122138 w 122138"/>
                  <a:gd name="connsiteY1" fmla="*/ 121920 h 643890"/>
                  <a:gd name="connsiteX2" fmla="*/ 118328 w 122138"/>
                  <a:gd name="connsiteY2" fmla="*/ 643890 h 643890"/>
                  <a:gd name="connsiteX3" fmla="*/ 1905 w 122138"/>
                  <a:gd name="connsiteY3" fmla="*/ 529590 h 643890"/>
                  <a:gd name="connsiteX4" fmla="*/ 0 w 122138"/>
                  <a:gd name="connsiteY4" fmla="*/ 0 h 643890"/>
                  <a:gd name="connsiteX0" fmla="*/ 0 w 124043"/>
                  <a:gd name="connsiteY0" fmla="*/ 0 h 653415"/>
                  <a:gd name="connsiteX1" fmla="*/ 122138 w 124043"/>
                  <a:gd name="connsiteY1" fmla="*/ 121920 h 653415"/>
                  <a:gd name="connsiteX2" fmla="*/ 124043 w 124043"/>
                  <a:gd name="connsiteY2" fmla="*/ 653415 h 653415"/>
                  <a:gd name="connsiteX3" fmla="*/ 1905 w 124043"/>
                  <a:gd name="connsiteY3" fmla="*/ 529590 h 653415"/>
                  <a:gd name="connsiteX4" fmla="*/ 0 w 124043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31495 h 653415"/>
                  <a:gd name="connsiteX4" fmla="*/ 1905 w 125948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27685 h 653415"/>
                  <a:gd name="connsiteX4" fmla="*/ 1905 w 125948"/>
                  <a:gd name="connsiteY4" fmla="*/ 0 h 653415"/>
                  <a:gd name="connsiteX0" fmla="*/ 1905 w 305018"/>
                  <a:gd name="connsiteY0" fmla="*/ 0 h 527685"/>
                  <a:gd name="connsiteX1" fmla="*/ 124043 w 305018"/>
                  <a:gd name="connsiteY1" fmla="*/ 121920 h 527685"/>
                  <a:gd name="connsiteX2" fmla="*/ 305018 w 305018"/>
                  <a:gd name="connsiteY2" fmla="*/ 358140 h 527685"/>
                  <a:gd name="connsiteX3" fmla="*/ 0 w 305018"/>
                  <a:gd name="connsiteY3" fmla="*/ 527685 h 527685"/>
                  <a:gd name="connsiteX4" fmla="*/ 1905 w 305018"/>
                  <a:gd name="connsiteY4" fmla="*/ 0 h 527685"/>
                  <a:gd name="connsiteX0" fmla="*/ 62865 w 365978"/>
                  <a:gd name="connsiteY0" fmla="*/ 0 h 360045"/>
                  <a:gd name="connsiteX1" fmla="*/ 185003 w 365978"/>
                  <a:gd name="connsiteY1" fmla="*/ 121920 h 360045"/>
                  <a:gd name="connsiteX2" fmla="*/ 365978 w 365978"/>
                  <a:gd name="connsiteY2" fmla="*/ 358140 h 360045"/>
                  <a:gd name="connsiteX3" fmla="*/ 0 w 365978"/>
                  <a:gd name="connsiteY3" fmla="*/ 360045 h 360045"/>
                  <a:gd name="connsiteX4" fmla="*/ 62865 w 365978"/>
                  <a:gd name="connsiteY4" fmla="*/ 0 h 360045"/>
                  <a:gd name="connsiteX0" fmla="*/ 0 w 489803"/>
                  <a:gd name="connsiteY0" fmla="*/ 123825 h 238125"/>
                  <a:gd name="connsiteX1" fmla="*/ 308828 w 489803"/>
                  <a:gd name="connsiteY1" fmla="*/ 0 h 238125"/>
                  <a:gd name="connsiteX2" fmla="*/ 489803 w 489803"/>
                  <a:gd name="connsiteY2" fmla="*/ 236220 h 238125"/>
                  <a:gd name="connsiteX3" fmla="*/ 123825 w 489803"/>
                  <a:gd name="connsiteY3" fmla="*/ 238125 h 238125"/>
                  <a:gd name="connsiteX4" fmla="*/ 0 w 489803"/>
                  <a:gd name="connsiteY4" fmla="*/ 123825 h 238125"/>
                  <a:gd name="connsiteX0" fmla="*/ 0 w 489803"/>
                  <a:gd name="connsiteY0" fmla="*/ 15240 h 129540"/>
                  <a:gd name="connsiteX1" fmla="*/ 331688 w 489803"/>
                  <a:gd name="connsiteY1" fmla="*/ 0 h 129540"/>
                  <a:gd name="connsiteX2" fmla="*/ 489803 w 489803"/>
                  <a:gd name="connsiteY2" fmla="*/ 127635 h 129540"/>
                  <a:gd name="connsiteX3" fmla="*/ 123825 w 489803"/>
                  <a:gd name="connsiteY3" fmla="*/ 129540 h 129540"/>
                  <a:gd name="connsiteX4" fmla="*/ 0 w 489803"/>
                  <a:gd name="connsiteY4" fmla="*/ 15240 h 129540"/>
                  <a:gd name="connsiteX0" fmla="*/ 0 w 489803"/>
                  <a:gd name="connsiteY0" fmla="*/ 1905 h 116205"/>
                  <a:gd name="connsiteX1" fmla="*/ 385028 w 489803"/>
                  <a:gd name="connsiteY1" fmla="*/ 0 h 116205"/>
                  <a:gd name="connsiteX2" fmla="*/ 489803 w 489803"/>
                  <a:gd name="connsiteY2" fmla="*/ 114300 h 116205"/>
                  <a:gd name="connsiteX3" fmla="*/ 123825 w 489803"/>
                  <a:gd name="connsiteY3" fmla="*/ 116205 h 116205"/>
                  <a:gd name="connsiteX4" fmla="*/ 0 w 489803"/>
                  <a:gd name="connsiteY4" fmla="*/ 1905 h 116205"/>
                  <a:gd name="connsiteX0" fmla="*/ 0 w 505043"/>
                  <a:gd name="connsiteY0" fmla="*/ 0 h 121920"/>
                  <a:gd name="connsiteX1" fmla="*/ 400268 w 505043"/>
                  <a:gd name="connsiteY1" fmla="*/ 5715 h 121920"/>
                  <a:gd name="connsiteX2" fmla="*/ 505043 w 505043"/>
                  <a:gd name="connsiteY2" fmla="*/ 120015 h 121920"/>
                  <a:gd name="connsiteX3" fmla="*/ 139065 w 505043"/>
                  <a:gd name="connsiteY3" fmla="*/ 121920 h 121920"/>
                  <a:gd name="connsiteX4" fmla="*/ 0 w 505043"/>
                  <a:gd name="connsiteY4" fmla="*/ 0 h 121920"/>
                  <a:gd name="connsiteX0" fmla="*/ 0 w 505043"/>
                  <a:gd name="connsiteY0" fmla="*/ 1905 h 123825"/>
                  <a:gd name="connsiteX1" fmla="*/ 404078 w 505043"/>
                  <a:gd name="connsiteY1" fmla="*/ 0 h 123825"/>
                  <a:gd name="connsiteX2" fmla="*/ 505043 w 505043"/>
                  <a:gd name="connsiteY2" fmla="*/ 121920 h 123825"/>
                  <a:gd name="connsiteX3" fmla="*/ 139065 w 505043"/>
                  <a:gd name="connsiteY3" fmla="*/ 123825 h 123825"/>
                  <a:gd name="connsiteX4" fmla="*/ 0 w 505043"/>
                  <a:gd name="connsiteY4" fmla="*/ 1905 h 123825"/>
                  <a:gd name="connsiteX0" fmla="*/ 0 w 514568"/>
                  <a:gd name="connsiteY0" fmla="*/ 1905 h 123825"/>
                  <a:gd name="connsiteX1" fmla="*/ 404078 w 514568"/>
                  <a:gd name="connsiteY1" fmla="*/ 0 h 123825"/>
                  <a:gd name="connsiteX2" fmla="*/ 514568 w 514568"/>
                  <a:gd name="connsiteY2" fmla="*/ 121920 h 123825"/>
                  <a:gd name="connsiteX3" fmla="*/ 139065 w 514568"/>
                  <a:gd name="connsiteY3" fmla="*/ 123825 h 123825"/>
                  <a:gd name="connsiteX4" fmla="*/ 0 w 514568"/>
                  <a:gd name="connsiteY4" fmla="*/ 1905 h 123825"/>
                  <a:gd name="connsiteX0" fmla="*/ 0 w 514568"/>
                  <a:gd name="connsiteY0" fmla="*/ 1905 h 123825"/>
                  <a:gd name="connsiteX1" fmla="*/ 398363 w 514568"/>
                  <a:gd name="connsiteY1" fmla="*/ 0 h 123825"/>
                  <a:gd name="connsiteX2" fmla="*/ 514568 w 514568"/>
                  <a:gd name="connsiteY2" fmla="*/ 121920 h 123825"/>
                  <a:gd name="connsiteX3" fmla="*/ 139065 w 514568"/>
                  <a:gd name="connsiteY3" fmla="*/ 123825 h 123825"/>
                  <a:gd name="connsiteX4" fmla="*/ 0 w 514568"/>
                  <a:gd name="connsiteY4" fmla="*/ 1905 h 123825"/>
                  <a:gd name="connsiteX0" fmla="*/ 0 w 514568"/>
                  <a:gd name="connsiteY0" fmla="*/ 1905 h 121920"/>
                  <a:gd name="connsiteX1" fmla="*/ 398363 w 514568"/>
                  <a:gd name="connsiteY1" fmla="*/ 0 h 121920"/>
                  <a:gd name="connsiteX2" fmla="*/ 514568 w 514568"/>
                  <a:gd name="connsiteY2" fmla="*/ 121920 h 121920"/>
                  <a:gd name="connsiteX3" fmla="*/ 129540 w 514568"/>
                  <a:gd name="connsiteY3" fmla="*/ 121920 h 121920"/>
                  <a:gd name="connsiteX4" fmla="*/ 0 w 514568"/>
                  <a:gd name="connsiteY4" fmla="*/ 1905 h 121920"/>
                  <a:gd name="connsiteX0" fmla="*/ 0 w 520283"/>
                  <a:gd name="connsiteY0" fmla="*/ 1905 h 125730"/>
                  <a:gd name="connsiteX1" fmla="*/ 398363 w 520283"/>
                  <a:gd name="connsiteY1" fmla="*/ 0 h 125730"/>
                  <a:gd name="connsiteX2" fmla="*/ 520283 w 520283"/>
                  <a:gd name="connsiteY2" fmla="*/ 125730 h 125730"/>
                  <a:gd name="connsiteX3" fmla="*/ 129540 w 520283"/>
                  <a:gd name="connsiteY3" fmla="*/ 121920 h 125730"/>
                  <a:gd name="connsiteX4" fmla="*/ 0 w 520283"/>
                  <a:gd name="connsiteY4" fmla="*/ 1905 h 125730"/>
                  <a:gd name="connsiteX0" fmla="*/ 0 w 520283"/>
                  <a:gd name="connsiteY0" fmla="*/ 1905 h 127635"/>
                  <a:gd name="connsiteX1" fmla="*/ 398363 w 520283"/>
                  <a:gd name="connsiteY1" fmla="*/ 0 h 127635"/>
                  <a:gd name="connsiteX2" fmla="*/ 520283 w 520283"/>
                  <a:gd name="connsiteY2" fmla="*/ 125730 h 127635"/>
                  <a:gd name="connsiteX3" fmla="*/ 133350 w 520283"/>
                  <a:gd name="connsiteY3" fmla="*/ 127635 h 127635"/>
                  <a:gd name="connsiteX4" fmla="*/ 0 w 520283"/>
                  <a:gd name="connsiteY4" fmla="*/ 1905 h 127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283" h="127635">
                    <a:moveTo>
                      <a:pt x="0" y="1905"/>
                    </a:moveTo>
                    <a:lnTo>
                      <a:pt x="398363" y="0"/>
                    </a:lnTo>
                    <a:lnTo>
                      <a:pt x="520283" y="125730"/>
                    </a:lnTo>
                    <a:lnTo>
                      <a:pt x="133350" y="127635"/>
                    </a:lnTo>
                    <a:lnTo>
                      <a:pt x="0" y="1905"/>
                    </a:lnTo>
                    <a:close/>
                  </a:path>
                </a:pathLst>
              </a:custGeom>
              <a:gradFill>
                <a:gsLst>
                  <a:gs pos="0">
                    <a:schemeClr val="dk1">
                      <a:tint val="50000"/>
                      <a:satMod val="300000"/>
                    </a:schemeClr>
                  </a:gs>
                  <a:gs pos="61000">
                    <a:schemeClr val="dk1">
                      <a:tint val="37000"/>
                      <a:satMod val="300000"/>
                      <a:lumMod val="66000"/>
                    </a:schemeClr>
                  </a:gs>
                  <a:gs pos="100000">
                    <a:schemeClr val="dk1">
                      <a:tint val="15000"/>
                      <a:satMod val="350000"/>
                    </a:schemeClr>
                  </a:gs>
                </a:gsLst>
              </a:gradFill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31" name="Rectangle 35"/>
            <p:cNvSpPr/>
            <p:nvPr/>
          </p:nvSpPr>
          <p:spPr>
            <a:xfrm>
              <a:off x="5449362" y="5333999"/>
              <a:ext cx="383123" cy="362397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US" sz="1050" kern="0" dirty="0">
                  <a:solidFill>
                    <a:schemeClr val="bg1"/>
                  </a:solidFill>
                  <a:latin typeface="Calibri"/>
                </a:rPr>
                <a:t>H7</a:t>
              </a:r>
            </a:p>
          </p:txBody>
        </p:sp>
        <p:cxnSp>
          <p:nvCxnSpPr>
            <p:cNvPr id="32" name="Straight Connector 36"/>
            <p:cNvCxnSpPr>
              <a:stCxn id="38" idx="0"/>
            </p:cNvCxnSpPr>
            <p:nvPr/>
          </p:nvCxnSpPr>
          <p:spPr>
            <a:xfrm flipV="1">
              <a:off x="5640924" y="4419599"/>
              <a:ext cx="452426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7"/>
            <p:cNvSpPr/>
            <p:nvPr/>
          </p:nvSpPr>
          <p:spPr>
            <a:xfrm>
              <a:off x="5906562" y="5333999"/>
              <a:ext cx="383123" cy="362397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US" sz="1050" kern="0" dirty="0">
                  <a:solidFill>
                    <a:schemeClr val="bg1"/>
                  </a:solidFill>
                  <a:latin typeface="Calibri"/>
                </a:rPr>
                <a:t>H8</a:t>
              </a:r>
            </a:p>
          </p:txBody>
        </p:sp>
        <p:sp>
          <p:nvSpPr>
            <p:cNvPr id="34" name="Rectangle 38"/>
            <p:cNvSpPr/>
            <p:nvPr/>
          </p:nvSpPr>
          <p:spPr>
            <a:xfrm>
              <a:off x="6363762" y="5333999"/>
              <a:ext cx="383123" cy="362397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050" kern="0" dirty="0">
                  <a:solidFill>
                    <a:schemeClr val="bg1"/>
                  </a:solidFill>
                  <a:latin typeface="Calibri"/>
                </a:rPr>
                <a:t>H9</a:t>
              </a:r>
            </a:p>
          </p:txBody>
        </p:sp>
        <p:cxnSp>
          <p:nvCxnSpPr>
            <p:cNvPr id="35" name="Straight Connector 39"/>
            <p:cNvCxnSpPr>
              <a:stCxn id="40" idx="0"/>
            </p:cNvCxnSpPr>
            <p:nvPr/>
          </p:nvCxnSpPr>
          <p:spPr>
            <a:xfrm flipH="1" flipV="1">
              <a:off x="6093350" y="4419599"/>
              <a:ext cx="4774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40"/>
            <p:cNvCxnSpPr>
              <a:stCxn id="41" idx="0"/>
            </p:cNvCxnSpPr>
            <p:nvPr/>
          </p:nvCxnSpPr>
          <p:spPr>
            <a:xfrm flipH="1" flipV="1">
              <a:off x="6093350" y="4419599"/>
              <a:ext cx="461974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41"/>
            <p:cNvGrpSpPr/>
            <p:nvPr/>
          </p:nvGrpSpPr>
          <p:grpSpPr>
            <a:xfrm>
              <a:off x="5579365" y="4342092"/>
              <a:ext cx="978209" cy="243008"/>
              <a:chOff x="5220661" y="3675707"/>
              <a:chExt cx="978209" cy="243008"/>
            </a:xfrm>
          </p:grpSpPr>
          <p:sp>
            <p:nvSpPr>
              <p:cNvPr id="38" name="Rectangle 42"/>
              <p:cNvSpPr/>
              <p:nvPr/>
            </p:nvSpPr>
            <p:spPr>
              <a:xfrm>
                <a:off x="5220661" y="3675707"/>
                <a:ext cx="978209" cy="243008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pic>
            <p:nvPicPr>
              <p:cNvPr id="39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247331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247331" y="3805705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339542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339542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431754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431754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523965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523965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616121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616121" y="3805705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708333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708333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00544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00544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92756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92756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986833" y="3716979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986833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7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6079045" y="3716979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8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6079045" y="3805702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13" name="Picture 12" descr="服务器类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5507" y="2818435"/>
            <a:ext cx="531632" cy="76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Straight Arrow Connector 19"/>
          <p:cNvCxnSpPr>
            <a:stCxn id="45" idx="0"/>
          </p:cNvCxnSpPr>
          <p:nvPr/>
        </p:nvCxnSpPr>
        <p:spPr>
          <a:xfrm flipV="1">
            <a:off x="9603069" y="3511918"/>
            <a:ext cx="680931" cy="84216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Freeform 120"/>
          <p:cNvSpPr/>
          <p:nvPr/>
        </p:nvSpPr>
        <p:spPr>
          <a:xfrm>
            <a:off x="6662824" y="3357867"/>
            <a:ext cx="3367169" cy="2635923"/>
          </a:xfrm>
          <a:custGeom>
            <a:avLst/>
            <a:gdLst>
              <a:gd name="connsiteX0" fmla="*/ 30667 w 3380449"/>
              <a:gd name="connsiteY0" fmla="*/ 2680626 h 2680626"/>
              <a:gd name="connsiteX1" fmla="*/ 21614 w 3380449"/>
              <a:gd name="connsiteY1" fmla="*/ 1847707 h 2680626"/>
              <a:gd name="connsiteX2" fmla="*/ 275111 w 3380449"/>
              <a:gd name="connsiteY2" fmla="*/ 1594210 h 2680626"/>
              <a:gd name="connsiteX3" fmla="*/ 1506382 w 3380449"/>
              <a:gd name="connsiteY3" fmla="*/ 64174 h 2680626"/>
              <a:gd name="connsiteX4" fmla="*/ 1940949 w 3380449"/>
              <a:gd name="connsiteY4" fmla="*/ 435366 h 2680626"/>
              <a:gd name="connsiteX5" fmla="*/ 2918723 w 3380449"/>
              <a:gd name="connsiteY5" fmla="*/ 1784333 h 2680626"/>
              <a:gd name="connsiteX6" fmla="*/ 3380449 w 3380449"/>
              <a:gd name="connsiteY6" fmla="*/ 2680626 h 2680626"/>
              <a:gd name="connsiteX0" fmla="*/ 13128 w 3362910"/>
              <a:gd name="connsiteY0" fmla="*/ 2680626 h 2680626"/>
              <a:gd name="connsiteX1" fmla="*/ 40289 w 3362910"/>
              <a:gd name="connsiteY1" fmla="*/ 1784333 h 2680626"/>
              <a:gd name="connsiteX2" fmla="*/ 257572 w 3362910"/>
              <a:gd name="connsiteY2" fmla="*/ 1594210 h 2680626"/>
              <a:gd name="connsiteX3" fmla="*/ 1488843 w 3362910"/>
              <a:gd name="connsiteY3" fmla="*/ 64174 h 2680626"/>
              <a:gd name="connsiteX4" fmla="*/ 1923410 w 3362910"/>
              <a:gd name="connsiteY4" fmla="*/ 435366 h 2680626"/>
              <a:gd name="connsiteX5" fmla="*/ 2901184 w 3362910"/>
              <a:gd name="connsiteY5" fmla="*/ 1784333 h 2680626"/>
              <a:gd name="connsiteX6" fmla="*/ 3362910 w 3362910"/>
              <a:gd name="connsiteY6" fmla="*/ 2680626 h 2680626"/>
              <a:gd name="connsiteX0" fmla="*/ 26315 w 3376097"/>
              <a:gd name="connsiteY0" fmla="*/ 2658765 h 2658765"/>
              <a:gd name="connsiteX1" fmla="*/ 53476 w 3376097"/>
              <a:gd name="connsiteY1" fmla="*/ 1762472 h 2658765"/>
              <a:gd name="connsiteX2" fmla="*/ 515203 w 3376097"/>
              <a:gd name="connsiteY2" fmla="*/ 1246425 h 2658765"/>
              <a:gd name="connsiteX3" fmla="*/ 1502030 w 3376097"/>
              <a:gd name="connsiteY3" fmla="*/ 42313 h 2658765"/>
              <a:gd name="connsiteX4" fmla="*/ 1936597 w 3376097"/>
              <a:gd name="connsiteY4" fmla="*/ 413505 h 2658765"/>
              <a:gd name="connsiteX5" fmla="*/ 2914371 w 3376097"/>
              <a:gd name="connsiteY5" fmla="*/ 1762472 h 2658765"/>
              <a:gd name="connsiteX6" fmla="*/ 3376097 w 3376097"/>
              <a:gd name="connsiteY6" fmla="*/ 2658765 h 2658765"/>
              <a:gd name="connsiteX0" fmla="*/ 10785 w 3360567"/>
              <a:gd name="connsiteY0" fmla="*/ 2658765 h 2658765"/>
              <a:gd name="connsiteX1" fmla="*/ 83214 w 3360567"/>
              <a:gd name="connsiteY1" fmla="*/ 1798685 h 2658765"/>
              <a:gd name="connsiteX2" fmla="*/ 499673 w 3360567"/>
              <a:gd name="connsiteY2" fmla="*/ 1246425 h 2658765"/>
              <a:gd name="connsiteX3" fmla="*/ 1486500 w 3360567"/>
              <a:gd name="connsiteY3" fmla="*/ 42313 h 2658765"/>
              <a:gd name="connsiteX4" fmla="*/ 1921067 w 3360567"/>
              <a:gd name="connsiteY4" fmla="*/ 413505 h 2658765"/>
              <a:gd name="connsiteX5" fmla="*/ 2898841 w 3360567"/>
              <a:gd name="connsiteY5" fmla="*/ 1762472 h 2658765"/>
              <a:gd name="connsiteX6" fmla="*/ 3360567 w 3360567"/>
              <a:gd name="connsiteY6" fmla="*/ 2658765 h 2658765"/>
              <a:gd name="connsiteX0" fmla="*/ 22010 w 3371792"/>
              <a:gd name="connsiteY0" fmla="*/ 2658765 h 2658765"/>
              <a:gd name="connsiteX1" fmla="*/ 58225 w 3371792"/>
              <a:gd name="connsiteY1" fmla="*/ 1771525 h 2658765"/>
              <a:gd name="connsiteX2" fmla="*/ 510898 w 3371792"/>
              <a:gd name="connsiteY2" fmla="*/ 1246425 h 2658765"/>
              <a:gd name="connsiteX3" fmla="*/ 1497725 w 3371792"/>
              <a:gd name="connsiteY3" fmla="*/ 42313 h 2658765"/>
              <a:gd name="connsiteX4" fmla="*/ 1932292 w 3371792"/>
              <a:gd name="connsiteY4" fmla="*/ 413505 h 2658765"/>
              <a:gd name="connsiteX5" fmla="*/ 2910066 w 3371792"/>
              <a:gd name="connsiteY5" fmla="*/ 1762472 h 2658765"/>
              <a:gd name="connsiteX6" fmla="*/ 3371792 w 3371792"/>
              <a:gd name="connsiteY6" fmla="*/ 2658765 h 2658765"/>
              <a:gd name="connsiteX0" fmla="*/ 5964 w 3355746"/>
              <a:gd name="connsiteY0" fmla="*/ 2658765 h 2658765"/>
              <a:gd name="connsiteX1" fmla="*/ 42179 w 3355746"/>
              <a:gd name="connsiteY1" fmla="*/ 1771525 h 2658765"/>
              <a:gd name="connsiteX2" fmla="*/ 494852 w 3355746"/>
              <a:gd name="connsiteY2" fmla="*/ 1246425 h 2658765"/>
              <a:gd name="connsiteX3" fmla="*/ 1481679 w 3355746"/>
              <a:gd name="connsiteY3" fmla="*/ 42313 h 2658765"/>
              <a:gd name="connsiteX4" fmla="*/ 1916246 w 3355746"/>
              <a:gd name="connsiteY4" fmla="*/ 413505 h 2658765"/>
              <a:gd name="connsiteX5" fmla="*/ 2894020 w 3355746"/>
              <a:gd name="connsiteY5" fmla="*/ 1762472 h 2658765"/>
              <a:gd name="connsiteX6" fmla="*/ 3355746 w 3355746"/>
              <a:gd name="connsiteY6" fmla="*/ 2658765 h 2658765"/>
              <a:gd name="connsiteX0" fmla="*/ 30886 w 3380668"/>
              <a:gd name="connsiteY0" fmla="*/ 2645431 h 2645431"/>
              <a:gd name="connsiteX1" fmla="*/ 67101 w 3380668"/>
              <a:gd name="connsiteY1" fmla="*/ 1758191 h 2645431"/>
              <a:gd name="connsiteX2" fmla="*/ 664630 w 3380668"/>
              <a:gd name="connsiteY2" fmla="*/ 1024861 h 2645431"/>
              <a:gd name="connsiteX3" fmla="*/ 1506601 w 3380668"/>
              <a:gd name="connsiteY3" fmla="*/ 28979 h 2645431"/>
              <a:gd name="connsiteX4" fmla="*/ 1941168 w 3380668"/>
              <a:gd name="connsiteY4" fmla="*/ 400171 h 2645431"/>
              <a:gd name="connsiteX5" fmla="*/ 2918942 w 3380668"/>
              <a:gd name="connsiteY5" fmla="*/ 1749138 h 2645431"/>
              <a:gd name="connsiteX6" fmla="*/ 3380668 w 3380668"/>
              <a:gd name="connsiteY6" fmla="*/ 2645431 h 2645431"/>
              <a:gd name="connsiteX0" fmla="*/ 13428 w 3363210"/>
              <a:gd name="connsiteY0" fmla="*/ 2645431 h 2645431"/>
              <a:gd name="connsiteX1" fmla="*/ 94910 w 3363210"/>
              <a:gd name="connsiteY1" fmla="*/ 1767245 h 2645431"/>
              <a:gd name="connsiteX2" fmla="*/ 647172 w 3363210"/>
              <a:gd name="connsiteY2" fmla="*/ 1024861 h 2645431"/>
              <a:gd name="connsiteX3" fmla="*/ 1489143 w 3363210"/>
              <a:gd name="connsiteY3" fmla="*/ 28979 h 2645431"/>
              <a:gd name="connsiteX4" fmla="*/ 1923710 w 3363210"/>
              <a:gd name="connsiteY4" fmla="*/ 400171 h 2645431"/>
              <a:gd name="connsiteX5" fmla="*/ 2901484 w 3363210"/>
              <a:gd name="connsiteY5" fmla="*/ 1749138 h 2645431"/>
              <a:gd name="connsiteX6" fmla="*/ 3363210 w 3363210"/>
              <a:gd name="connsiteY6" fmla="*/ 2645431 h 2645431"/>
              <a:gd name="connsiteX0" fmla="*/ 14768 w 3364550"/>
              <a:gd name="connsiteY0" fmla="*/ 2639879 h 2639879"/>
              <a:gd name="connsiteX1" fmla="*/ 96250 w 3364550"/>
              <a:gd name="connsiteY1" fmla="*/ 1761693 h 2639879"/>
              <a:gd name="connsiteX2" fmla="*/ 684726 w 3364550"/>
              <a:gd name="connsiteY2" fmla="*/ 928774 h 2639879"/>
              <a:gd name="connsiteX3" fmla="*/ 1490483 w 3364550"/>
              <a:gd name="connsiteY3" fmla="*/ 23427 h 2639879"/>
              <a:gd name="connsiteX4" fmla="*/ 1925050 w 3364550"/>
              <a:gd name="connsiteY4" fmla="*/ 394619 h 2639879"/>
              <a:gd name="connsiteX5" fmla="*/ 2902824 w 3364550"/>
              <a:gd name="connsiteY5" fmla="*/ 1743586 h 2639879"/>
              <a:gd name="connsiteX6" fmla="*/ 3364550 w 3364550"/>
              <a:gd name="connsiteY6" fmla="*/ 2639879 h 2639879"/>
              <a:gd name="connsiteX0" fmla="*/ 16223 w 3366005"/>
              <a:gd name="connsiteY0" fmla="*/ 2641524 h 2641524"/>
              <a:gd name="connsiteX1" fmla="*/ 97705 w 3366005"/>
              <a:gd name="connsiteY1" fmla="*/ 1763338 h 2641524"/>
              <a:gd name="connsiteX2" fmla="*/ 722395 w 3366005"/>
              <a:gd name="connsiteY2" fmla="*/ 957580 h 2641524"/>
              <a:gd name="connsiteX3" fmla="*/ 1491938 w 3366005"/>
              <a:gd name="connsiteY3" fmla="*/ 25072 h 2641524"/>
              <a:gd name="connsiteX4" fmla="*/ 1926505 w 3366005"/>
              <a:gd name="connsiteY4" fmla="*/ 396264 h 2641524"/>
              <a:gd name="connsiteX5" fmla="*/ 2904279 w 3366005"/>
              <a:gd name="connsiteY5" fmla="*/ 1745231 h 2641524"/>
              <a:gd name="connsiteX6" fmla="*/ 3366005 w 3366005"/>
              <a:gd name="connsiteY6" fmla="*/ 2641524 h 2641524"/>
              <a:gd name="connsiteX0" fmla="*/ 16223 w 3366005"/>
              <a:gd name="connsiteY0" fmla="*/ 2633158 h 2633158"/>
              <a:gd name="connsiteX1" fmla="*/ 97705 w 3366005"/>
              <a:gd name="connsiteY1" fmla="*/ 1754972 h 2633158"/>
              <a:gd name="connsiteX2" fmla="*/ 722395 w 3366005"/>
              <a:gd name="connsiteY2" fmla="*/ 949214 h 2633158"/>
              <a:gd name="connsiteX3" fmla="*/ 1546259 w 3366005"/>
              <a:gd name="connsiteY3" fmla="*/ 25759 h 2633158"/>
              <a:gd name="connsiteX4" fmla="*/ 1926505 w 3366005"/>
              <a:gd name="connsiteY4" fmla="*/ 387898 h 2633158"/>
              <a:gd name="connsiteX5" fmla="*/ 2904279 w 3366005"/>
              <a:gd name="connsiteY5" fmla="*/ 1736865 h 2633158"/>
              <a:gd name="connsiteX6" fmla="*/ 3366005 w 3366005"/>
              <a:gd name="connsiteY6" fmla="*/ 2633158 h 2633158"/>
              <a:gd name="connsiteX0" fmla="*/ 16223 w 3366005"/>
              <a:gd name="connsiteY0" fmla="*/ 2607444 h 2607444"/>
              <a:gd name="connsiteX1" fmla="*/ 97705 w 3366005"/>
              <a:gd name="connsiteY1" fmla="*/ 1729258 h 2607444"/>
              <a:gd name="connsiteX2" fmla="*/ 722395 w 3366005"/>
              <a:gd name="connsiteY2" fmla="*/ 923500 h 2607444"/>
              <a:gd name="connsiteX3" fmla="*/ 1546259 w 3366005"/>
              <a:gd name="connsiteY3" fmla="*/ 45 h 2607444"/>
              <a:gd name="connsiteX4" fmla="*/ 2297697 w 3366005"/>
              <a:gd name="connsiteY4" fmla="*/ 887285 h 2607444"/>
              <a:gd name="connsiteX5" fmla="*/ 2904279 w 3366005"/>
              <a:gd name="connsiteY5" fmla="*/ 1711151 h 2607444"/>
              <a:gd name="connsiteX6" fmla="*/ 3366005 w 3366005"/>
              <a:gd name="connsiteY6" fmla="*/ 2607444 h 2607444"/>
              <a:gd name="connsiteX0" fmla="*/ 16223 w 3366005"/>
              <a:gd name="connsiteY0" fmla="*/ 2571232 h 2571232"/>
              <a:gd name="connsiteX1" fmla="*/ 97705 w 3366005"/>
              <a:gd name="connsiteY1" fmla="*/ 1693046 h 2571232"/>
              <a:gd name="connsiteX2" fmla="*/ 722395 w 3366005"/>
              <a:gd name="connsiteY2" fmla="*/ 887288 h 2571232"/>
              <a:gd name="connsiteX3" fmla="*/ 1582473 w 3366005"/>
              <a:gd name="connsiteY3" fmla="*/ 47 h 2571232"/>
              <a:gd name="connsiteX4" fmla="*/ 2297697 w 3366005"/>
              <a:gd name="connsiteY4" fmla="*/ 851073 h 2571232"/>
              <a:gd name="connsiteX5" fmla="*/ 2904279 w 3366005"/>
              <a:gd name="connsiteY5" fmla="*/ 1674939 h 2571232"/>
              <a:gd name="connsiteX6" fmla="*/ 3366005 w 3366005"/>
              <a:gd name="connsiteY6" fmla="*/ 2571232 h 2571232"/>
              <a:gd name="connsiteX0" fmla="*/ 7464 w 3357246"/>
              <a:gd name="connsiteY0" fmla="*/ 2571997 h 2571997"/>
              <a:gd name="connsiteX1" fmla="*/ 88946 w 3357246"/>
              <a:gd name="connsiteY1" fmla="*/ 1693811 h 2571997"/>
              <a:gd name="connsiteX2" fmla="*/ 405818 w 3357246"/>
              <a:gd name="connsiteY2" fmla="*/ 716037 h 2571997"/>
              <a:gd name="connsiteX3" fmla="*/ 1573714 w 3357246"/>
              <a:gd name="connsiteY3" fmla="*/ 812 h 2571997"/>
              <a:gd name="connsiteX4" fmla="*/ 2288938 w 3357246"/>
              <a:gd name="connsiteY4" fmla="*/ 851838 h 2571997"/>
              <a:gd name="connsiteX5" fmla="*/ 2895520 w 3357246"/>
              <a:gd name="connsiteY5" fmla="*/ 1675704 h 2571997"/>
              <a:gd name="connsiteX6" fmla="*/ 3357246 w 3357246"/>
              <a:gd name="connsiteY6" fmla="*/ 2571997 h 2571997"/>
              <a:gd name="connsiteX0" fmla="*/ 7464 w 3357246"/>
              <a:gd name="connsiteY0" fmla="*/ 2590079 h 2590079"/>
              <a:gd name="connsiteX1" fmla="*/ 88946 w 3357246"/>
              <a:gd name="connsiteY1" fmla="*/ 1711893 h 2590079"/>
              <a:gd name="connsiteX2" fmla="*/ 405818 w 3357246"/>
              <a:gd name="connsiteY2" fmla="*/ 734119 h 2590079"/>
              <a:gd name="connsiteX3" fmla="*/ 822276 w 3357246"/>
              <a:gd name="connsiteY3" fmla="*/ 787 h 2590079"/>
              <a:gd name="connsiteX4" fmla="*/ 2288938 w 3357246"/>
              <a:gd name="connsiteY4" fmla="*/ 869920 h 2590079"/>
              <a:gd name="connsiteX5" fmla="*/ 2895520 w 3357246"/>
              <a:gd name="connsiteY5" fmla="*/ 1693786 h 2590079"/>
              <a:gd name="connsiteX6" fmla="*/ 3357246 w 3357246"/>
              <a:gd name="connsiteY6" fmla="*/ 2590079 h 2590079"/>
              <a:gd name="connsiteX0" fmla="*/ 6176 w 3355958"/>
              <a:gd name="connsiteY0" fmla="*/ 2589690 h 2589690"/>
              <a:gd name="connsiteX1" fmla="*/ 87658 w 3355958"/>
              <a:gd name="connsiteY1" fmla="*/ 1711504 h 2589690"/>
              <a:gd name="connsiteX2" fmla="*/ 313995 w 3355958"/>
              <a:gd name="connsiteY2" fmla="*/ 978174 h 2589690"/>
              <a:gd name="connsiteX3" fmla="*/ 820988 w 3355958"/>
              <a:gd name="connsiteY3" fmla="*/ 398 h 2589690"/>
              <a:gd name="connsiteX4" fmla="*/ 2287650 w 3355958"/>
              <a:gd name="connsiteY4" fmla="*/ 869531 h 2589690"/>
              <a:gd name="connsiteX5" fmla="*/ 2894232 w 3355958"/>
              <a:gd name="connsiteY5" fmla="*/ 1693397 h 2589690"/>
              <a:gd name="connsiteX6" fmla="*/ 3355958 w 3355958"/>
              <a:gd name="connsiteY6" fmla="*/ 2589690 h 2589690"/>
              <a:gd name="connsiteX0" fmla="*/ 21206 w 3370988"/>
              <a:gd name="connsiteY0" fmla="*/ 2607081 h 2607081"/>
              <a:gd name="connsiteX1" fmla="*/ 102688 w 3370988"/>
              <a:gd name="connsiteY1" fmla="*/ 1728895 h 2607081"/>
              <a:gd name="connsiteX2" fmla="*/ 836018 w 3370988"/>
              <a:gd name="connsiteY2" fmla="*/ 17789 h 2607081"/>
              <a:gd name="connsiteX3" fmla="*/ 2302680 w 3370988"/>
              <a:gd name="connsiteY3" fmla="*/ 886922 h 2607081"/>
              <a:gd name="connsiteX4" fmla="*/ 2909262 w 3370988"/>
              <a:gd name="connsiteY4" fmla="*/ 1710788 h 2607081"/>
              <a:gd name="connsiteX5" fmla="*/ 3370988 w 3370988"/>
              <a:gd name="connsiteY5" fmla="*/ 2607081 h 2607081"/>
              <a:gd name="connsiteX0" fmla="*/ 17787 w 3367569"/>
              <a:gd name="connsiteY0" fmla="*/ 2624872 h 2624872"/>
              <a:gd name="connsiteX1" fmla="*/ 99269 w 3367569"/>
              <a:gd name="connsiteY1" fmla="*/ 1746686 h 2624872"/>
              <a:gd name="connsiteX2" fmla="*/ 760171 w 3367569"/>
              <a:gd name="connsiteY2" fmla="*/ 17473 h 2624872"/>
              <a:gd name="connsiteX3" fmla="*/ 2299261 w 3367569"/>
              <a:gd name="connsiteY3" fmla="*/ 904713 h 2624872"/>
              <a:gd name="connsiteX4" fmla="*/ 2905843 w 3367569"/>
              <a:gd name="connsiteY4" fmla="*/ 1728579 h 2624872"/>
              <a:gd name="connsiteX5" fmla="*/ 3367569 w 3367569"/>
              <a:gd name="connsiteY5" fmla="*/ 2624872 h 2624872"/>
              <a:gd name="connsiteX0" fmla="*/ 17787 w 3367569"/>
              <a:gd name="connsiteY0" fmla="*/ 2640014 h 2640014"/>
              <a:gd name="connsiteX1" fmla="*/ 99269 w 3367569"/>
              <a:gd name="connsiteY1" fmla="*/ 1761828 h 2640014"/>
              <a:gd name="connsiteX2" fmla="*/ 760171 w 3367569"/>
              <a:gd name="connsiteY2" fmla="*/ 32615 h 2640014"/>
              <a:gd name="connsiteX3" fmla="*/ 2299261 w 3367569"/>
              <a:gd name="connsiteY3" fmla="*/ 919855 h 2640014"/>
              <a:gd name="connsiteX4" fmla="*/ 2905843 w 3367569"/>
              <a:gd name="connsiteY4" fmla="*/ 1743721 h 2640014"/>
              <a:gd name="connsiteX5" fmla="*/ 3367569 w 3367569"/>
              <a:gd name="connsiteY5" fmla="*/ 2640014 h 2640014"/>
              <a:gd name="connsiteX0" fmla="*/ 17787 w 3367569"/>
              <a:gd name="connsiteY0" fmla="*/ 2615542 h 2615542"/>
              <a:gd name="connsiteX1" fmla="*/ 99269 w 3367569"/>
              <a:gd name="connsiteY1" fmla="*/ 1737356 h 2615542"/>
              <a:gd name="connsiteX2" fmla="*/ 760171 w 3367569"/>
              <a:gd name="connsiteY2" fmla="*/ 8143 h 2615542"/>
              <a:gd name="connsiteX3" fmla="*/ 2172513 w 3367569"/>
              <a:gd name="connsiteY3" fmla="*/ 1112666 h 2615542"/>
              <a:gd name="connsiteX4" fmla="*/ 2905843 w 3367569"/>
              <a:gd name="connsiteY4" fmla="*/ 1719249 h 2615542"/>
              <a:gd name="connsiteX5" fmla="*/ 3367569 w 3367569"/>
              <a:gd name="connsiteY5" fmla="*/ 2615542 h 2615542"/>
              <a:gd name="connsiteX0" fmla="*/ 19025 w 3368807"/>
              <a:gd name="connsiteY0" fmla="*/ 2615542 h 2615542"/>
              <a:gd name="connsiteX1" fmla="*/ 100507 w 3368807"/>
              <a:gd name="connsiteY1" fmla="*/ 1737356 h 2615542"/>
              <a:gd name="connsiteX2" fmla="*/ 788569 w 3368807"/>
              <a:gd name="connsiteY2" fmla="*/ 8143 h 2615542"/>
              <a:gd name="connsiteX3" fmla="*/ 2173751 w 3368807"/>
              <a:gd name="connsiteY3" fmla="*/ 1112666 h 2615542"/>
              <a:gd name="connsiteX4" fmla="*/ 2907081 w 3368807"/>
              <a:gd name="connsiteY4" fmla="*/ 1719249 h 2615542"/>
              <a:gd name="connsiteX5" fmla="*/ 3368807 w 3368807"/>
              <a:gd name="connsiteY5" fmla="*/ 2615542 h 2615542"/>
              <a:gd name="connsiteX0" fmla="*/ 19025 w 3368807"/>
              <a:gd name="connsiteY0" fmla="*/ 2608799 h 2608799"/>
              <a:gd name="connsiteX1" fmla="*/ 100507 w 3368807"/>
              <a:gd name="connsiteY1" fmla="*/ 1730613 h 2608799"/>
              <a:gd name="connsiteX2" fmla="*/ 788569 w 3368807"/>
              <a:gd name="connsiteY2" fmla="*/ 1400 h 2608799"/>
              <a:gd name="connsiteX3" fmla="*/ 2173751 w 3368807"/>
              <a:gd name="connsiteY3" fmla="*/ 1105923 h 2608799"/>
              <a:gd name="connsiteX4" fmla="*/ 2907081 w 3368807"/>
              <a:gd name="connsiteY4" fmla="*/ 1712506 h 2608799"/>
              <a:gd name="connsiteX5" fmla="*/ 3368807 w 3368807"/>
              <a:gd name="connsiteY5" fmla="*/ 2608799 h 2608799"/>
              <a:gd name="connsiteX0" fmla="*/ 17387 w 3367169"/>
              <a:gd name="connsiteY0" fmla="*/ 2635923 h 2635923"/>
              <a:gd name="connsiteX1" fmla="*/ 98869 w 3367169"/>
              <a:gd name="connsiteY1" fmla="*/ 1757737 h 2635923"/>
              <a:gd name="connsiteX2" fmla="*/ 750718 w 3367169"/>
              <a:gd name="connsiteY2" fmla="*/ 1364 h 2635923"/>
              <a:gd name="connsiteX3" fmla="*/ 2172113 w 3367169"/>
              <a:gd name="connsiteY3" fmla="*/ 1133047 h 2635923"/>
              <a:gd name="connsiteX4" fmla="*/ 2905443 w 3367169"/>
              <a:gd name="connsiteY4" fmla="*/ 1739630 h 2635923"/>
              <a:gd name="connsiteX5" fmla="*/ 3367169 w 3367169"/>
              <a:gd name="connsiteY5" fmla="*/ 2635923 h 2635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67169" h="2635923">
                <a:moveTo>
                  <a:pt x="17387" y="2635923"/>
                </a:moveTo>
                <a:cubicBezTo>
                  <a:pt x="-7510" y="2309998"/>
                  <a:pt x="-23353" y="2196830"/>
                  <a:pt x="98869" y="1757737"/>
                </a:cubicBezTo>
                <a:cubicBezTo>
                  <a:pt x="221091" y="1318644"/>
                  <a:pt x="604354" y="42105"/>
                  <a:pt x="750718" y="1364"/>
                </a:cubicBezTo>
                <a:cubicBezTo>
                  <a:pt x="897082" y="-39377"/>
                  <a:pt x="1812992" y="843336"/>
                  <a:pt x="2172113" y="1133047"/>
                </a:cubicBezTo>
                <a:cubicBezTo>
                  <a:pt x="2531234" y="1422758"/>
                  <a:pt x="2706267" y="1489151"/>
                  <a:pt x="2905443" y="1739630"/>
                </a:cubicBezTo>
                <a:cubicBezTo>
                  <a:pt x="3104619" y="1990109"/>
                  <a:pt x="3256264" y="2374881"/>
                  <a:pt x="3367169" y="2635923"/>
                </a:cubicBezTo>
              </a:path>
            </a:pathLst>
          </a:custGeom>
          <a:ln w="88900">
            <a:solidFill>
              <a:srgbClr val="FF0000"/>
            </a:solidFill>
            <a:tailEnd type="triangle" w="med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 122"/>
          <p:cNvSpPr/>
          <p:nvPr/>
        </p:nvSpPr>
        <p:spPr>
          <a:xfrm>
            <a:off x="7551476" y="3372869"/>
            <a:ext cx="2558484" cy="2368364"/>
          </a:xfrm>
          <a:custGeom>
            <a:avLst/>
            <a:gdLst>
              <a:gd name="connsiteX0" fmla="*/ 30667 w 3380449"/>
              <a:gd name="connsiteY0" fmla="*/ 2680626 h 2680626"/>
              <a:gd name="connsiteX1" fmla="*/ 21614 w 3380449"/>
              <a:gd name="connsiteY1" fmla="*/ 1847707 h 2680626"/>
              <a:gd name="connsiteX2" fmla="*/ 275111 w 3380449"/>
              <a:gd name="connsiteY2" fmla="*/ 1594210 h 2680626"/>
              <a:gd name="connsiteX3" fmla="*/ 1506382 w 3380449"/>
              <a:gd name="connsiteY3" fmla="*/ 64174 h 2680626"/>
              <a:gd name="connsiteX4" fmla="*/ 1940949 w 3380449"/>
              <a:gd name="connsiteY4" fmla="*/ 435366 h 2680626"/>
              <a:gd name="connsiteX5" fmla="*/ 2918723 w 3380449"/>
              <a:gd name="connsiteY5" fmla="*/ 1784333 h 2680626"/>
              <a:gd name="connsiteX6" fmla="*/ 3380449 w 3380449"/>
              <a:gd name="connsiteY6" fmla="*/ 2680626 h 2680626"/>
              <a:gd name="connsiteX0" fmla="*/ 13128 w 3362910"/>
              <a:gd name="connsiteY0" fmla="*/ 2680626 h 2680626"/>
              <a:gd name="connsiteX1" fmla="*/ 40289 w 3362910"/>
              <a:gd name="connsiteY1" fmla="*/ 1784333 h 2680626"/>
              <a:gd name="connsiteX2" fmla="*/ 257572 w 3362910"/>
              <a:gd name="connsiteY2" fmla="*/ 1594210 h 2680626"/>
              <a:gd name="connsiteX3" fmla="*/ 1488843 w 3362910"/>
              <a:gd name="connsiteY3" fmla="*/ 64174 h 2680626"/>
              <a:gd name="connsiteX4" fmla="*/ 1923410 w 3362910"/>
              <a:gd name="connsiteY4" fmla="*/ 435366 h 2680626"/>
              <a:gd name="connsiteX5" fmla="*/ 2901184 w 3362910"/>
              <a:gd name="connsiteY5" fmla="*/ 1784333 h 2680626"/>
              <a:gd name="connsiteX6" fmla="*/ 3362910 w 3362910"/>
              <a:gd name="connsiteY6" fmla="*/ 2680626 h 2680626"/>
              <a:gd name="connsiteX0" fmla="*/ 26315 w 3376097"/>
              <a:gd name="connsiteY0" fmla="*/ 2658765 h 2658765"/>
              <a:gd name="connsiteX1" fmla="*/ 53476 w 3376097"/>
              <a:gd name="connsiteY1" fmla="*/ 1762472 h 2658765"/>
              <a:gd name="connsiteX2" fmla="*/ 515203 w 3376097"/>
              <a:gd name="connsiteY2" fmla="*/ 1246425 h 2658765"/>
              <a:gd name="connsiteX3" fmla="*/ 1502030 w 3376097"/>
              <a:gd name="connsiteY3" fmla="*/ 42313 h 2658765"/>
              <a:gd name="connsiteX4" fmla="*/ 1936597 w 3376097"/>
              <a:gd name="connsiteY4" fmla="*/ 413505 h 2658765"/>
              <a:gd name="connsiteX5" fmla="*/ 2914371 w 3376097"/>
              <a:gd name="connsiteY5" fmla="*/ 1762472 h 2658765"/>
              <a:gd name="connsiteX6" fmla="*/ 3376097 w 3376097"/>
              <a:gd name="connsiteY6" fmla="*/ 2658765 h 2658765"/>
              <a:gd name="connsiteX0" fmla="*/ 10785 w 3360567"/>
              <a:gd name="connsiteY0" fmla="*/ 2658765 h 2658765"/>
              <a:gd name="connsiteX1" fmla="*/ 83214 w 3360567"/>
              <a:gd name="connsiteY1" fmla="*/ 1798685 h 2658765"/>
              <a:gd name="connsiteX2" fmla="*/ 499673 w 3360567"/>
              <a:gd name="connsiteY2" fmla="*/ 1246425 h 2658765"/>
              <a:gd name="connsiteX3" fmla="*/ 1486500 w 3360567"/>
              <a:gd name="connsiteY3" fmla="*/ 42313 h 2658765"/>
              <a:gd name="connsiteX4" fmla="*/ 1921067 w 3360567"/>
              <a:gd name="connsiteY4" fmla="*/ 413505 h 2658765"/>
              <a:gd name="connsiteX5" fmla="*/ 2898841 w 3360567"/>
              <a:gd name="connsiteY5" fmla="*/ 1762472 h 2658765"/>
              <a:gd name="connsiteX6" fmla="*/ 3360567 w 3360567"/>
              <a:gd name="connsiteY6" fmla="*/ 2658765 h 2658765"/>
              <a:gd name="connsiteX0" fmla="*/ 22010 w 3371792"/>
              <a:gd name="connsiteY0" fmla="*/ 2658765 h 2658765"/>
              <a:gd name="connsiteX1" fmla="*/ 58225 w 3371792"/>
              <a:gd name="connsiteY1" fmla="*/ 1771525 h 2658765"/>
              <a:gd name="connsiteX2" fmla="*/ 510898 w 3371792"/>
              <a:gd name="connsiteY2" fmla="*/ 1246425 h 2658765"/>
              <a:gd name="connsiteX3" fmla="*/ 1497725 w 3371792"/>
              <a:gd name="connsiteY3" fmla="*/ 42313 h 2658765"/>
              <a:gd name="connsiteX4" fmla="*/ 1932292 w 3371792"/>
              <a:gd name="connsiteY4" fmla="*/ 413505 h 2658765"/>
              <a:gd name="connsiteX5" fmla="*/ 2910066 w 3371792"/>
              <a:gd name="connsiteY5" fmla="*/ 1762472 h 2658765"/>
              <a:gd name="connsiteX6" fmla="*/ 3371792 w 3371792"/>
              <a:gd name="connsiteY6" fmla="*/ 2658765 h 2658765"/>
              <a:gd name="connsiteX0" fmla="*/ 5964 w 3355746"/>
              <a:gd name="connsiteY0" fmla="*/ 2658765 h 2658765"/>
              <a:gd name="connsiteX1" fmla="*/ 42179 w 3355746"/>
              <a:gd name="connsiteY1" fmla="*/ 1771525 h 2658765"/>
              <a:gd name="connsiteX2" fmla="*/ 494852 w 3355746"/>
              <a:gd name="connsiteY2" fmla="*/ 1246425 h 2658765"/>
              <a:gd name="connsiteX3" fmla="*/ 1481679 w 3355746"/>
              <a:gd name="connsiteY3" fmla="*/ 42313 h 2658765"/>
              <a:gd name="connsiteX4" fmla="*/ 1916246 w 3355746"/>
              <a:gd name="connsiteY4" fmla="*/ 413505 h 2658765"/>
              <a:gd name="connsiteX5" fmla="*/ 2894020 w 3355746"/>
              <a:gd name="connsiteY5" fmla="*/ 1762472 h 2658765"/>
              <a:gd name="connsiteX6" fmla="*/ 3355746 w 3355746"/>
              <a:gd name="connsiteY6" fmla="*/ 2658765 h 2658765"/>
              <a:gd name="connsiteX0" fmla="*/ 30886 w 3380668"/>
              <a:gd name="connsiteY0" fmla="*/ 2645431 h 2645431"/>
              <a:gd name="connsiteX1" fmla="*/ 67101 w 3380668"/>
              <a:gd name="connsiteY1" fmla="*/ 1758191 h 2645431"/>
              <a:gd name="connsiteX2" fmla="*/ 664630 w 3380668"/>
              <a:gd name="connsiteY2" fmla="*/ 1024861 h 2645431"/>
              <a:gd name="connsiteX3" fmla="*/ 1506601 w 3380668"/>
              <a:gd name="connsiteY3" fmla="*/ 28979 h 2645431"/>
              <a:gd name="connsiteX4" fmla="*/ 1941168 w 3380668"/>
              <a:gd name="connsiteY4" fmla="*/ 400171 h 2645431"/>
              <a:gd name="connsiteX5" fmla="*/ 2918942 w 3380668"/>
              <a:gd name="connsiteY5" fmla="*/ 1749138 h 2645431"/>
              <a:gd name="connsiteX6" fmla="*/ 3380668 w 3380668"/>
              <a:gd name="connsiteY6" fmla="*/ 2645431 h 2645431"/>
              <a:gd name="connsiteX0" fmla="*/ 13428 w 3363210"/>
              <a:gd name="connsiteY0" fmla="*/ 2645431 h 2645431"/>
              <a:gd name="connsiteX1" fmla="*/ 94910 w 3363210"/>
              <a:gd name="connsiteY1" fmla="*/ 1767245 h 2645431"/>
              <a:gd name="connsiteX2" fmla="*/ 647172 w 3363210"/>
              <a:gd name="connsiteY2" fmla="*/ 1024861 h 2645431"/>
              <a:gd name="connsiteX3" fmla="*/ 1489143 w 3363210"/>
              <a:gd name="connsiteY3" fmla="*/ 28979 h 2645431"/>
              <a:gd name="connsiteX4" fmla="*/ 1923710 w 3363210"/>
              <a:gd name="connsiteY4" fmla="*/ 400171 h 2645431"/>
              <a:gd name="connsiteX5" fmla="*/ 2901484 w 3363210"/>
              <a:gd name="connsiteY5" fmla="*/ 1749138 h 2645431"/>
              <a:gd name="connsiteX6" fmla="*/ 3363210 w 3363210"/>
              <a:gd name="connsiteY6" fmla="*/ 2645431 h 2645431"/>
              <a:gd name="connsiteX0" fmla="*/ 14768 w 3364550"/>
              <a:gd name="connsiteY0" fmla="*/ 2639879 h 2639879"/>
              <a:gd name="connsiteX1" fmla="*/ 96250 w 3364550"/>
              <a:gd name="connsiteY1" fmla="*/ 1761693 h 2639879"/>
              <a:gd name="connsiteX2" fmla="*/ 684726 w 3364550"/>
              <a:gd name="connsiteY2" fmla="*/ 928774 h 2639879"/>
              <a:gd name="connsiteX3" fmla="*/ 1490483 w 3364550"/>
              <a:gd name="connsiteY3" fmla="*/ 23427 h 2639879"/>
              <a:gd name="connsiteX4" fmla="*/ 1925050 w 3364550"/>
              <a:gd name="connsiteY4" fmla="*/ 394619 h 2639879"/>
              <a:gd name="connsiteX5" fmla="*/ 2902824 w 3364550"/>
              <a:gd name="connsiteY5" fmla="*/ 1743586 h 2639879"/>
              <a:gd name="connsiteX6" fmla="*/ 3364550 w 3364550"/>
              <a:gd name="connsiteY6" fmla="*/ 2639879 h 2639879"/>
              <a:gd name="connsiteX0" fmla="*/ 16223 w 3366005"/>
              <a:gd name="connsiteY0" fmla="*/ 2641524 h 2641524"/>
              <a:gd name="connsiteX1" fmla="*/ 97705 w 3366005"/>
              <a:gd name="connsiteY1" fmla="*/ 1763338 h 2641524"/>
              <a:gd name="connsiteX2" fmla="*/ 722395 w 3366005"/>
              <a:gd name="connsiteY2" fmla="*/ 957580 h 2641524"/>
              <a:gd name="connsiteX3" fmla="*/ 1491938 w 3366005"/>
              <a:gd name="connsiteY3" fmla="*/ 25072 h 2641524"/>
              <a:gd name="connsiteX4" fmla="*/ 1926505 w 3366005"/>
              <a:gd name="connsiteY4" fmla="*/ 396264 h 2641524"/>
              <a:gd name="connsiteX5" fmla="*/ 2904279 w 3366005"/>
              <a:gd name="connsiteY5" fmla="*/ 1745231 h 2641524"/>
              <a:gd name="connsiteX6" fmla="*/ 3366005 w 3366005"/>
              <a:gd name="connsiteY6" fmla="*/ 2641524 h 2641524"/>
              <a:gd name="connsiteX0" fmla="*/ 16223 w 3366005"/>
              <a:gd name="connsiteY0" fmla="*/ 2633158 h 2633158"/>
              <a:gd name="connsiteX1" fmla="*/ 97705 w 3366005"/>
              <a:gd name="connsiteY1" fmla="*/ 1754972 h 2633158"/>
              <a:gd name="connsiteX2" fmla="*/ 722395 w 3366005"/>
              <a:gd name="connsiteY2" fmla="*/ 949214 h 2633158"/>
              <a:gd name="connsiteX3" fmla="*/ 1546259 w 3366005"/>
              <a:gd name="connsiteY3" fmla="*/ 25759 h 2633158"/>
              <a:gd name="connsiteX4" fmla="*/ 1926505 w 3366005"/>
              <a:gd name="connsiteY4" fmla="*/ 387898 h 2633158"/>
              <a:gd name="connsiteX5" fmla="*/ 2904279 w 3366005"/>
              <a:gd name="connsiteY5" fmla="*/ 1736865 h 2633158"/>
              <a:gd name="connsiteX6" fmla="*/ 3366005 w 3366005"/>
              <a:gd name="connsiteY6" fmla="*/ 2633158 h 2633158"/>
              <a:gd name="connsiteX0" fmla="*/ 16223 w 3366005"/>
              <a:gd name="connsiteY0" fmla="*/ 2607444 h 2607444"/>
              <a:gd name="connsiteX1" fmla="*/ 97705 w 3366005"/>
              <a:gd name="connsiteY1" fmla="*/ 1729258 h 2607444"/>
              <a:gd name="connsiteX2" fmla="*/ 722395 w 3366005"/>
              <a:gd name="connsiteY2" fmla="*/ 923500 h 2607444"/>
              <a:gd name="connsiteX3" fmla="*/ 1546259 w 3366005"/>
              <a:gd name="connsiteY3" fmla="*/ 45 h 2607444"/>
              <a:gd name="connsiteX4" fmla="*/ 2297697 w 3366005"/>
              <a:gd name="connsiteY4" fmla="*/ 887285 h 2607444"/>
              <a:gd name="connsiteX5" fmla="*/ 2904279 w 3366005"/>
              <a:gd name="connsiteY5" fmla="*/ 1711151 h 2607444"/>
              <a:gd name="connsiteX6" fmla="*/ 3366005 w 3366005"/>
              <a:gd name="connsiteY6" fmla="*/ 2607444 h 2607444"/>
              <a:gd name="connsiteX0" fmla="*/ 16223 w 3366005"/>
              <a:gd name="connsiteY0" fmla="*/ 2571232 h 2571232"/>
              <a:gd name="connsiteX1" fmla="*/ 97705 w 3366005"/>
              <a:gd name="connsiteY1" fmla="*/ 1693046 h 2571232"/>
              <a:gd name="connsiteX2" fmla="*/ 722395 w 3366005"/>
              <a:gd name="connsiteY2" fmla="*/ 887288 h 2571232"/>
              <a:gd name="connsiteX3" fmla="*/ 1582473 w 3366005"/>
              <a:gd name="connsiteY3" fmla="*/ 47 h 2571232"/>
              <a:gd name="connsiteX4" fmla="*/ 2297697 w 3366005"/>
              <a:gd name="connsiteY4" fmla="*/ 851073 h 2571232"/>
              <a:gd name="connsiteX5" fmla="*/ 2904279 w 3366005"/>
              <a:gd name="connsiteY5" fmla="*/ 1674939 h 2571232"/>
              <a:gd name="connsiteX6" fmla="*/ 3366005 w 3366005"/>
              <a:gd name="connsiteY6" fmla="*/ 2571232 h 2571232"/>
              <a:gd name="connsiteX0" fmla="*/ 1708 w 3668361"/>
              <a:gd name="connsiteY0" fmla="*/ 2516911 h 2571232"/>
              <a:gd name="connsiteX1" fmla="*/ 400061 w 3668361"/>
              <a:gd name="connsiteY1" fmla="*/ 1693046 h 2571232"/>
              <a:gd name="connsiteX2" fmla="*/ 1024751 w 3668361"/>
              <a:gd name="connsiteY2" fmla="*/ 887288 h 2571232"/>
              <a:gd name="connsiteX3" fmla="*/ 1884829 w 3668361"/>
              <a:gd name="connsiteY3" fmla="*/ 47 h 2571232"/>
              <a:gd name="connsiteX4" fmla="*/ 2600053 w 3668361"/>
              <a:gd name="connsiteY4" fmla="*/ 851073 h 2571232"/>
              <a:gd name="connsiteX5" fmla="*/ 3206635 w 3668361"/>
              <a:gd name="connsiteY5" fmla="*/ 1674939 h 2571232"/>
              <a:gd name="connsiteX6" fmla="*/ 3668361 w 3668361"/>
              <a:gd name="connsiteY6" fmla="*/ 2571232 h 2571232"/>
              <a:gd name="connsiteX0" fmla="*/ 0 w 3666653"/>
              <a:gd name="connsiteY0" fmla="*/ 2516911 h 2571232"/>
              <a:gd name="connsiteX1" fmla="*/ 398353 w 3666653"/>
              <a:gd name="connsiteY1" fmla="*/ 1693046 h 2571232"/>
              <a:gd name="connsiteX2" fmla="*/ 1023043 w 3666653"/>
              <a:gd name="connsiteY2" fmla="*/ 887288 h 2571232"/>
              <a:gd name="connsiteX3" fmla="*/ 1883121 w 3666653"/>
              <a:gd name="connsiteY3" fmla="*/ 47 h 2571232"/>
              <a:gd name="connsiteX4" fmla="*/ 2598345 w 3666653"/>
              <a:gd name="connsiteY4" fmla="*/ 851073 h 2571232"/>
              <a:gd name="connsiteX5" fmla="*/ 3204927 w 3666653"/>
              <a:gd name="connsiteY5" fmla="*/ 1674939 h 2571232"/>
              <a:gd name="connsiteX6" fmla="*/ 3666653 w 3666653"/>
              <a:gd name="connsiteY6" fmla="*/ 2571232 h 2571232"/>
              <a:gd name="connsiteX0" fmla="*/ 0 w 3666653"/>
              <a:gd name="connsiteY0" fmla="*/ 2516911 h 2571232"/>
              <a:gd name="connsiteX1" fmla="*/ 443620 w 3666653"/>
              <a:gd name="connsiteY1" fmla="*/ 1656833 h 2571232"/>
              <a:gd name="connsiteX2" fmla="*/ 1023043 w 3666653"/>
              <a:gd name="connsiteY2" fmla="*/ 887288 h 2571232"/>
              <a:gd name="connsiteX3" fmla="*/ 1883121 w 3666653"/>
              <a:gd name="connsiteY3" fmla="*/ 47 h 2571232"/>
              <a:gd name="connsiteX4" fmla="*/ 2598345 w 3666653"/>
              <a:gd name="connsiteY4" fmla="*/ 851073 h 2571232"/>
              <a:gd name="connsiteX5" fmla="*/ 3204927 w 3666653"/>
              <a:gd name="connsiteY5" fmla="*/ 1674939 h 2571232"/>
              <a:gd name="connsiteX6" fmla="*/ 3666653 w 3666653"/>
              <a:gd name="connsiteY6" fmla="*/ 2571232 h 2571232"/>
              <a:gd name="connsiteX0" fmla="*/ 0 w 3666653"/>
              <a:gd name="connsiteY0" fmla="*/ 2562175 h 2616496"/>
              <a:gd name="connsiteX1" fmla="*/ 443620 w 3666653"/>
              <a:gd name="connsiteY1" fmla="*/ 1702097 h 2616496"/>
              <a:gd name="connsiteX2" fmla="*/ 1023043 w 3666653"/>
              <a:gd name="connsiteY2" fmla="*/ 932552 h 2616496"/>
              <a:gd name="connsiteX3" fmla="*/ 1421394 w 3666653"/>
              <a:gd name="connsiteY3" fmla="*/ 44 h 2616496"/>
              <a:gd name="connsiteX4" fmla="*/ 2598345 w 3666653"/>
              <a:gd name="connsiteY4" fmla="*/ 896337 h 2616496"/>
              <a:gd name="connsiteX5" fmla="*/ 3204927 w 3666653"/>
              <a:gd name="connsiteY5" fmla="*/ 1720203 h 2616496"/>
              <a:gd name="connsiteX6" fmla="*/ 3666653 w 3666653"/>
              <a:gd name="connsiteY6" fmla="*/ 2616496 h 2616496"/>
              <a:gd name="connsiteX0" fmla="*/ 0 w 3666653"/>
              <a:gd name="connsiteY0" fmla="*/ 2562134 h 2616455"/>
              <a:gd name="connsiteX1" fmla="*/ 443620 w 3666653"/>
              <a:gd name="connsiteY1" fmla="*/ 1702056 h 2616455"/>
              <a:gd name="connsiteX2" fmla="*/ 878188 w 3666653"/>
              <a:gd name="connsiteY2" fmla="*/ 887243 h 2616455"/>
              <a:gd name="connsiteX3" fmla="*/ 1421394 w 3666653"/>
              <a:gd name="connsiteY3" fmla="*/ 3 h 2616455"/>
              <a:gd name="connsiteX4" fmla="*/ 2598345 w 3666653"/>
              <a:gd name="connsiteY4" fmla="*/ 896296 h 2616455"/>
              <a:gd name="connsiteX5" fmla="*/ 3204927 w 3666653"/>
              <a:gd name="connsiteY5" fmla="*/ 1720162 h 2616455"/>
              <a:gd name="connsiteX6" fmla="*/ 3666653 w 3666653"/>
              <a:gd name="connsiteY6" fmla="*/ 2616455 h 2616455"/>
              <a:gd name="connsiteX0" fmla="*/ 0 w 3666653"/>
              <a:gd name="connsiteY0" fmla="*/ 2516868 h 2571189"/>
              <a:gd name="connsiteX1" fmla="*/ 443620 w 3666653"/>
              <a:gd name="connsiteY1" fmla="*/ 1656790 h 2571189"/>
              <a:gd name="connsiteX2" fmla="*/ 878188 w 3666653"/>
              <a:gd name="connsiteY2" fmla="*/ 841977 h 2571189"/>
              <a:gd name="connsiteX3" fmla="*/ 1466661 w 3666653"/>
              <a:gd name="connsiteY3" fmla="*/ 4 h 2571189"/>
              <a:gd name="connsiteX4" fmla="*/ 2598345 w 3666653"/>
              <a:gd name="connsiteY4" fmla="*/ 851030 h 2571189"/>
              <a:gd name="connsiteX5" fmla="*/ 3204927 w 3666653"/>
              <a:gd name="connsiteY5" fmla="*/ 1674896 h 2571189"/>
              <a:gd name="connsiteX6" fmla="*/ 3666653 w 3666653"/>
              <a:gd name="connsiteY6" fmla="*/ 2571189 h 2571189"/>
              <a:gd name="connsiteX0" fmla="*/ 0 w 3666653"/>
              <a:gd name="connsiteY0" fmla="*/ 2531574 h 2585895"/>
              <a:gd name="connsiteX1" fmla="*/ 443620 w 3666653"/>
              <a:gd name="connsiteY1" fmla="*/ 1671496 h 2585895"/>
              <a:gd name="connsiteX2" fmla="*/ 878188 w 3666653"/>
              <a:gd name="connsiteY2" fmla="*/ 856683 h 2585895"/>
              <a:gd name="connsiteX3" fmla="*/ 1466661 w 3666653"/>
              <a:gd name="connsiteY3" fmla="*/ 14710 h 2585895"/>
              <a:gd name="connsiteX4" fmla="*/ 1991762 w 3666653"/>
              <a:gd name="connsiteY4" fmla="*/ 1599067 h 2585895"/>
              <a:gd name="connsiteX5" fmla="*/ 3204927 w 3666653"/>
              <a:gd name="connsiteY5" fmla="*/ 1689602 h 2585895"/>
              <a:gd name="connsiteX6" fmla="*/ 3666653 w 3666653"/>
              <a:gd name="connsiteY6" fmla="*/ 2585895 h 2585895"/>
              <a:gd name="connsiteX0" fmla="*/ 0 w 3666653"/>
              <a:gd name="connsiteY0" fmla="*/ 2533473 h 2587794"/>
              <a:gd name="connsiteX1" fmla="*/ 443620 w 3666653"/>
              <a:gd name="connsiteY1" fmla="*/ 1673395 h 2587794"/>
              <a:gd name="connsiteX2" fmla="*/ 878188 w 3666653"/>
              <a:gd name="connsiteY2" fmla="*/ 858582 h 2587794"/>
              <a:gd name="connsiteX3" fmla="*/ 1466661 w 3666653"/>
              <a:gd name="connsiteY3" fmla="*/ 16609 h 2587794"/>
              <a:gd name="connsiteX4" fmla="*/ 1928388 w 3666653"/>
              <a:gd name="connsiteY4" fmla="*/ 1655287 h 2587794"/>
              <a:gd name="connsiteX5" fmla="*/ 3204927 w 3666653"/>
              <a:gd name="connsiteY5" fmla="*/ 1691501 h 2587794"/>
              <a:gd name="connsiteX6" fmla="*/ 3666653 w 3666653"/>
              <a:gd name="connsiteY6" fmla="*/ 2587794 h 2587794"/>
              <a:gd name="connsiteX0" fmla="*/ 0 w 3666653"/>
              <a:gd name="connsiteY0" fmla="*/ 2533473 h 2587794"/>
              <a:gd name="connsiteX1" fmla="*/ 443620 w 3666653"/>
              <a:gd name="connsiteY1" fmla="*/ 1673395 h 2587794"/>
              <a:gd name="connsiteX2" fmla="*/ 878188 w 3666653"/>
              <a:gd name="connsiteY2" fmla="*/ 858582 h 2587794"/>
              <a:gd name="connsiteX3" fmla="*/ 1466661 w 3666653"/>
              <a:gd name="connsiteY3" fmla="*/ 16609 h 2587794"/>
              <a:gd name="connsiteX4" fmla="*/ 1928388 w 3666653"/>
              <a:gd name="connsiteY4" fmla="*/ 1655287 h 2587794"/>
              <a:gd name="connsiteX5" fmla="*/ 3204927 w 3666653"/>
              <a:gd name="connsiteY5" fmla="*/ 1691501 h 2587794"/>
              <a:gd name="connsiteX6" fmla="*/ 3666653 w 3666653"/>
              <a:gd name="connsiteY6" fmla="*/ 2587794 h 2587794"/>
              <a:gd name="connsiteX0" fmla="*/ 0 w 3666653"/>
              <a:gd name="connsiteY0" fmla="*/ 2533473 h 2587794"/>
              <a:gd name="connsiteX1" fmla="*/ 443620 w 3666653"/>
              <a:gd name="connsiteY1" fmla="*/ 1673395 h 2587794"/>
              <a:gd name="connsiteX2" fmla="*/ 878188 w 3666653"/>
              <a:gd name="connsiteY2" fmla="*/ 858582 h 2587794"/>
              <a:gd name="connsiteX3" fmla="*/ 1466661 w 3666653"/>
              <a:gd name="connsiteY3" fmla="*/ 16609 h 2587794"/>
              <a:gd name="connsiteX4" fmla="*/ 1928388 w 3666653"/>
              <a:gd name="connsiteY4" fmla="*/ 1655287 h 2587794"/>
              <a:gd name="connsiteX5" fmla="*/ 3666653 w 3666653"/>
              <a:gd name="connsiteY5" fmla="*/ 2587794 h 2587794"/>
              <a:gd name="connsiteX0" fmla="*/ 0 w 2381061"/>
              <a:gd name="connsiteY0" fmla="*/ 2533473 h 2533473"/>
              <a:gd name="connsiteX1" fmla="*/ 443620 w 2381061"/>
              <a:gd name="connsiteY1" fmla="*/ 1673395 h 2533473"/>
              <a:gd name="connsiteX2" fmla="*/ 878188 w 2381061"/>
              <a:gd name="connsiteY2" fmla="*/ 858582 h 2533473"/>
              <a:gd name="connsiteX3" fmla="*/ 1466661 w 2381061"/>
              <a:gd name="connsiteY3" fmla="*/ 16609 h 2533473"/>
              <a:gd name="connsiteX4" fmla="*/ 1928388 w 2381061"/>
              <a:gd name="connsiteY4" fmla="*/ 1655287 h 2533473"/>
              <a:gd name="connsiteX5" fmla="*/ 2381061 w 2381061"/>
              <a:gd name="connsiteY5" fmla="*/ 2524420 h 2533473"/>
              <a:gd name="connsiteX0" fmla="*/ 0 w 2381061"/>
              <a:gd name="connsiteY0" fmla="*/ 2533473 h 2533473"/>
              <a:gd name="connsiteX1" fmla="*/ 443620 w 2381061"/>
              <a:gd name="connsiteY1" fmla="*/ 1673395 h 2533473"/>
              <a:gd name="connsiteX2" fmla="*/ 878188 w 2381061"/>
              <a:gd name="connsiteY2" fmla="*/ 858582 h 2533473"/>
              <a:gd name="connsiteX3" fmla="*/ 1466661 w 2381061"/>
              <a:gd name="connsiteY3" fmla="*/ 16609 h 2533473"/>
              <a:gd name="connsiteX4" fmla="*/ 1928388 w 2381061"/>
              <a:gd name="connsiteY4" fmla="*/ 1655287 h 2533473"/>
              <a:gd name="connsiteX5" fmla="*/ 2381061 w 2381061"/>
              <a:gd name="connsiteY5" fmla="*/ 2524420 h 2533473"/>
              <a:gd name="connsiteX0" fmla="*/ 0 w 2381061"/>
              <a:gd name="connsiteY0" fmla="*/ 2533473 h 2533473"/>
              <a:gd name="connsiteX1" fmla="*/ 443620 w 2381061"/>
              <a:gd name="connsiteY1" fmla="*/ 1673395 h 2533473"/>
              <a:gd name="connsiteX2" fmla="*/ 878188 w 2381061"/>
              <a:gd name="connsiteY2" fmla="*/ 858582 h 2533473"/>
              <a:gd name="connsiteX3" fmla="*/ 1466661 w 2381061"/>
              <a:gd name="connsiteY3" fmla="*/ 16609 h 2533473"/>
              <a:gd name="connsiteX4" fmla="*/ 1928388 w 2381061"/>
              <a:gd name="connsiteY4" fmla="*/ 1655287 h 2533473"/>
              <a:gd name="connsiteX5" fmla="*/ 2381061 w 2381061"/>
              <a:gd name="connsiteY5" fmla="*/ 2524420 h 2533473"/>
              <a:gd name="connsiteX0" fmla="*/ 0 w 2381061"/>
              <a:gd name="connsiteY0" fmla="*/ 2533473 h 2533473"/>
              <a:gd name="connsiteX1" fmla="*/ 443620 w 2381061"/>
              <a:gd name="connsiteY1" fmla="*/ 1673395 h 2533473"/>
              <a:gd name="connsiteX2" fmla="*/ 878188 w 2381061"/>
              <a:gd name="connsiteY2" fmla="*/ 858582 h 2533473"/>
              <a:gd name="connsiteX3" fmla="*/ 1466661 w 2381061"/>
              <a:gd name="connsiteY3" fmla="*/ 16609 h 2533473"/>
              <a:gd name="connsiteX4" fmla="*/ 1928388 w 2381061"/>
              <a:gd name="connsiteY4" fmla="*/ 1655287 h 2533473"/>
              <a:gd name="connsiteX5" fmla="*/ 2381061 w 2381061"/>
              <a:gd name="connsiteY5" fmla="*/ 2524420 h 2533473"/>
              <a:gd name="connsiteX0" fmla="*/ 18893 w 1947281"/>
              <a:gd name="connsiteY0" fmla="*/ 2524420 h 2524420"/>
              <a:gd name="connsiteX1" fmla="*/ 9840 w 1947281"/>
              <a:gd name="connsiteY1" fmla="*/ 1673395 h 2524420"/>
              <a:gd name="connsiteX2" fmla="*/ 444408 w 1947281"/>
              <a:gd name="connsiteY2" fmla="*/ 858582 h 2524420"/>
              <a:gd name="connsiteX3" fmla="*/ 1032881 w 1947281"/>
              <a:gd name="connsiteY3" fmla="*/ 16609 h 2524420"/>
              <a:gd name="connsiteX4" fmla="*/ 1494608 w 1947281"/>
              <a:gd name="connsiteY4" fmla="*/ 1655287 h 2524420"/>
              <a:gd name="connsiteX5" fmla="*/ 1947281 w 1947281"/>
              <a:gd name="connsiteY5" fmla="*/ 2524420 h 2524420"/>
              <a:gd name="connsiteX0" fmla="*/ 29054 w 1957442"/>
              <a:gd name="connsiteY0" fmla="*/ 2524420 h 2524420"/>
              <a:gd name="connsiteX1" fmla="*/ 20001 w 1957442"/>
              <a:gd name="connsiteY1" fmla="*/ 1673395 h 2524420"/>
              <a:gd name="connsiteX2" fmla="*/ 454569 w 1957442"/>
              <a:gd name="connsiteY2" fmla="*/ 858582 h 2524420"/>
              <a:gd name="connsiteX3" fmla="*/ 1043042 w 1957442"/>
              <a:gd name="connsiteY3" fmla="*/ 16609 h 2524420"/>
              <a:gd name="connsiteX4" fmla="*/ 1504769 w 1957442"/>
              <a:gd name="connsiteY4" fmla="*/ 1655287 h 2524420"/>
              <a:gd name="connsiteX5" fmla="*/ 1957442 w 1957442"/>
              <a:gd name="connsiteY5" fmla="*/ 2524420 h 2524420"/>
              <a:gd name="connsiteX0" fmla="*/ 5413 w 1933801"/>
              <a:gd name="connsiteY0" fmla="*/ 2524301 h 2524301"/>
              <a:gd name="connsiteX1" fmla="*/ 23520 w 1933801"/>
              <a:gd name="connsiteY1" fmla="*/ 1637062 h 2524301"/>
              <a:gd name="connsiteX2" fmla="*/ 430928 w 1933801"/>
              <a:gd name="connsiteY2" fmla="*/ 858463 h 2524301"/>
              <a:gd name="connsiteX3" fmla="*/ 1019401 w 1933801"/>
              <a:gd name="connsiteY3" fmla="*/ 16490 h 2524301"/>
              <a:gd name="connsiteX4" fmla="*/ 1481128 w 1933801"/>
              <a:gd name="connsiteY4" fmla="*/ 1655168 h 2524301"/>
              <a:gd name="connsiteX5" fmla="*/ 1933801 w 1933801"/>
              <a:gd name="connsiteY5" fmla="*/ 2524301 h 2524301"/>
              <a:gd name="connsiteX0" fmla="*/ 0 w 1928388"/>
              <a:gd name="connsiteY0" fmla="*/ 2524301 h 2524301"/>
              <a:gd name="connsiteX1" fmla="*/ 18107 w 1928388"/>
              <a:gd name="connsiteY1" fmla="*/ 1637062 h 2524301"/>
              <a:gd name="connsiteX2" fmla="*/ 425515 w 1928388"/>
              <a:gd name="connsiteY2" fmla="*/ 858463 h 2524301"/>
              <a:gd name="connsiteX3" fmla="*/ 1013988 w 1928388"/>
              <a:gd name="connsiteY3" fmla="*/ 16490 h 2524301"/>
              <a:gd name="connsiteX4" fmla="*/ 1475715 w 1928388"/>
              <a:gd name="connsiteY4" fmla="*/ 1655168 h 2524301"/>
              <a:gd name="connsiteX5" fmla="*/ 1928388 w 1928388"/>
              <a:gd name="connsiteY5" fmla="*/ 2524301 h 2524301"/>
              <a:gd name="connsiteX0" fmla="*/ 0 w 1928388"/>
              <a:gd name="connsiteY0" fmla="*/ 2524301 h 2524301"/>
              <a:gd name="connsiteX1" fmla="*/ 18107 w 1928388"/>
              <a:gd name="connsiteY1" fmla="*/ 1637062 h 2524301"/>
              <a:gd name="connsiteX2" fmla="*/ 425515 w 1928388"/>
              <a:gd name="connsiteY2" fmla="*/ 858463 h 2524301"/>
              <a:gd name="connsiteX3" fmla="*/ 1013988 w 1928388"/>
              <a:gd name="connsiteY3" fmla="*/ 16490 h 2524301"/>
              <a:gd name="connsiteX4" fmla="*/ 1475715 w 1928388"/>
              <a:gd name="connsiteY4" fmla="*/ 1655168 h 2524301"/>
              <a:gd name="connsiteX5" fmla="*/ 1928388 w 1928388"/>
              <a:gd name="connsiteY5" fmla="*/ 2524301 h 2524301"/>
              <a:gd name="connsiteX0" fmla="*/ 16347 w 1944735"/>
              <a:gd name="connsiteY0" fmla="*/ 2554546 h 2554546"/>
              <a:gd name="connsiteX1" fmla="*/ 34454 w 1944735"/>
              <a:gd name="connsiteY1" fmla="*/ 1667307 h 2554546"/>
              <a:gd name="connsiteX2" fmla="*/ 595771 w 1944735"/>
              <a:gd name="connsiteY2" fmla="*/ 553729 h 2554546"/>
              <a:gd name="connsiteX3" fmla="*/ 1030335 w 1944735"/>
              <a:gd name="connsiteY3" fmla="*/ 46735 h 2554546"/>
              <a:gd name="connsiteX4" fmla="*/ 1492062 w 1944735"/>
              <a:gd name="connsiteY4" fmla="*/ 1685413 h 2554546"/>
              <a:gd name="connsiteX5" fmla="*/ 1944735 w 1944735"/>
              <a:gd name="connsiteY5" fmla="*/ 2554546 h 2554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44735" h="2554546">
                <a:moveTo>
                  <a:pt x="16347" y="2554546"/>
                </a:moveTo>
                <a:cubicBezTo>
                  <a:pt x="81985" y="2074712"/>
                  <a:pt x="-62117" y="2000776"/>
                  <a:pt x="34454" y="1667307"/>
                </a:cubicBezTo>
                <a:cubicBezTo>
                  <a:pt x="131025" y="1333838"/>
                  <a:pt x="429791" y="823824"/>
                  <a:pt x="595771" y="553729"/>
                </a:cubicBezTo>
                <a:cubicBezTo>
                  <a:pt x="761751" y="283634"/>
                  <a:pt x="880953" y="-141879"/>
                  <a:pt x="1030335" y="46735"/>
                </a:cubicBezTo>
                <a:cubicBezTo>
                  <a:pt x="1179717" y="235349"/>
                  <a:pt x="1339662" y="1267444"/>
                  <a:pt x="1492062" y="1685413"/>
                </a:cubicBezTo>
                <a:cubicBezTo>
                  <a:pt x="1644462" y="2103382"/>
                  <a:pt x="1881361" y="2315006"/>
                  <a:pt x="1944735" y="2554546"/>
                </a:cubicBezTo>
              </a:path>
            </a:pathLst>
          </a:custGeom>
          <a:ln w="88900">
            <a:solidFill>
              <a:srgbClr val="FFC000"/>
            </a:solidFill>
            <a:tailEnd type="triangle" w="med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Picture 12" descr="服务器类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2328" y="1921093"/>
            <a:ext cx="531632" cy="76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0" name="Straight Arrow Connector 19"/>
          <p:cNvCxnSpPr/>
          <p:nvPr/>
        </p:nvCxnSpPr>
        <p:spPr>
          <a:xfrm flipH="1" flipV="1">
            <a:off x="10234064" y="2591861"/>
            <a:ext cx="32490" cy="383439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54131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119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一些细节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CN" dirty="0" smtClean="0">
                <a:ea typeface="Microsoft YaHei" charset="0"/>
                <a:cs typeface="Microsoft YaHei" charset="0"/>
              </a:rPr>
              <a:t>Actor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 模型</a:t>
            </a:r>
          </a:p>
          <a:p>
            <a:pPr lvl="1"/>
            <a:r>
              <a:rPr kumimoji="1" lang="zh-CN" altLang="en-US" dirty="0" smtClean="0">
                <a:ea typeface="Microsoft YaHei" charset="0"/>
                <a:cs typeface="Microsoft YaHei" charset="0"/>
              </a:rPr>
              <a:t>不同的 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actor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处理不同任务</a:t>
            </a:r>
          </a:p>
          <a:p>
            <a:pPr lvl="1"/>
            <a:r>
              <a:rPr kumimoji="1" lang="en-US" altLang="zh-CN" dirty="0" err="1" smtClean="0">
                <a:ea typeface="Microsoft YaHei" charset="0"/>
                <a:cs typeface="Microsoft YaHei" charset="0"/>
              </a:rPr>
              <a:t>Akka</a:t>
            </a:r>
            <a:r>
              <a:rPr kumimoji="1" lang="en-US" altLang="zh-CN" dirty="0">
                <a:ea typeface="Microsoft YaHei" charset="0"/>
                <a:cs typeface="Microsoft YaHei" charset="0"/>
              </a:rPr>
              <a:t>: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  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进行通信的库</a:t>
            </a: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信息备份（备份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Master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节点），备份节点能快速重启（</a:t>
            </a:r>
            <a:r>
              <a:rPr kumimoji="1" lang="en-US" altLang="zh-CN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~23ms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)</a:t>
            </a:r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系统容错 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(</a:t>
            </a:r>
            <a:r>
              <a:rPr kumimoji="1" lang="en-US" altLang="zh-CN" dirty="0" err="1" smtClean="0">
                <a:ea typeface="Microsoft YaHei" charset="0"/>
                <a:cs typeface="Microsoft YaHei" charset="0"/>
              </a:rPr>
              <a:t>Akka</a:t>
            </a:r>
            <a:r>
              <a:rPr kumimoji="1" lang="en-US" altLang="zh-CN" dirty="0">
                <a:ea typeface="Microsoft YaHei" charset="0"/>
                <a:cs typeface="Microsoft YaHei" charset="0"/>
              </a:rPr>
              <a:t>)</a:t>
            </a:r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部署容易</a:t>
            </a: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提供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API</a:t>
            </a:r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r>
              <a:rPr kumimoji="1" lang="is-IS" altLang="zh-CN" dirty="0" smtClean="0">
                <a:ea typeface="Microsoft YaHei" charset="0"/>
                <a:cs typeface="Microsoft YaHei" charset="0"/>
              </a:rPr>
              <a:t>……</a:t>
            </a:r>
            <a:endParaRPr kumimoji="1" lang="zh-CN" altLang="en-US" dirty="0"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43921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82153"/>
            <a:r>
              <a:rPr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数据中心传输面临</a:t>
            </a:r>
            <a:r>
              <a:rPr lang="zh-CN" altLang="en-US" b="1" dirty="0">
                <a:solidFill>
                  <a:schemeClr val="tx1"/>
                </a:solidFill>
                <a:ea typeface="Microsoft YaHei" charset="0"/>
                <a:cs typeface="Microsoft YaHei" charset="0"/>
              </a:rPr>
              <a:t>的问题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2582" y="1274992"/>
            <a:ext cx="8074058" cy="5000301"/>
          </a:xfrm>
        </p:spPr>
        <p:txBody>
          <a:bodyPr/>
          <a:lstStyle/>
          <a:p>
            <a:r>
              <a:rPr lang="zh-CN" altLang="en-US" dirty="0" smtClean="0">
                <a:ea typeface="Microsoft YaHei" charset="0"/>
                <a:cs typeface="Microsoft YaHei" charset="0"/>
              </a:rPr>
              <a:t>应用在数据中心传输存在问题：</a:t>
            </a:r>
          </a:p>
          <a:p>
            <a:pPr lvl="1"/>
            <a:r>
              <a:rPr lang="en-US" altLang="zh-CN" dirty="0" smtClean="0">
                <a:ea typeface="Microsoft YaHei" charset="0"/>
                <a:cs typeface="Microsoft YaHei" charset="0"/>
              </a:rPr>
              <a:t>Map-reduce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等高并发引起大量丢包</a:t>
            </a:r>
            <a:endParaRPr lang="zh-CN" altLang="en-US" baseline="30000" dirty="0" smtClean="0">
              <a:ea typeface="Microsoft YaHei" charset="0"/>
              <a:cs typeface="Microsoft YaHei" charset="0"/>
            </a:endParaRPr>
          </a:p>
          <a:p>
            <a:pPr lvl="1"/>
            <a:r>
              <a:rPr lang="en-US" altLang="zh-CN" dirty="0" smtClean="0">
                <a:ea typeface="Microsoft YaHei" charset="0"/>
                <a:cs typeface="Microsoft YaHei" charset="0"/>
              </a:rPr>
              <a:t>TCP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使得缓冲区很大，延迟高</a:t>
            </a:r>
            <a:endParaRPr lang="zh-CN" altLang="en-US" baseline="30000" dirty="0" smtClean="0">
              <a:ea typeface="Microsoft YaHei" charset="0"/>
              <a:cs typeface="Microsoft YaHei" charset="0"/>
            </a:endParaRPr>
          </a:p>
          <a:p>
            <a:pPr lvl="1"/>
            <a:r>
              <a:rPr lang="zh-CN" altLang="en-US" dirty="0" smtClean="0">
                <a:ea typeface="Microsoft YaHei" charset="0"/>
                <a:cs typeface="Microsoft YaHei" charset="0"/>
              </a:rPr>
              <a:t>带宽公平分配，难以满足所有应需求</a:t>
            </a:r>
            <a:endParaRPr lang="zh-CN" altLang="en-US" baseline="30000" dirty="0">
              <a:ea typeface="Microsoft YaHei" charset="0"/>
              <a:cs typeface="Microsoft YaHei" charset="0"/>
            </a:endParaRPr>
          </a:p>
          <a:p>
            <a:pPr lvl="1"/>
            <a:r>
              <a:rPr lang="zh-CN" altLang="en-US" dirty="0" smtClean="0">
                <a:ea typeface="Microsoft YaHei" charset="0"/>
                <a:cs typeface="Microsoft YaHei" charset="0"/>
              </a:rPr>
              <a:t>网络资源利用率低，应用未获得应得的网络资源</a:t>
            </a:r>
          </a:p>
        </p:txBody>
      </p:sp>
      <p:sp>
        <p:nvSpPr>
          <p:cNvPr id="23" name="Oval 14"/>
          <p:cNvSpPr/>
          <p:nvPr/>
        </p:nvSpPr>
        <p:spPr>
          <a:xfrm>
            <a:off x="8788935" y="2750136"/>
            <a:ext cx="400050" cy="400050"/>
          </a:xfrm>
          <a:prstGeom prst="ellipse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15"/>
          <p:cNvSpPr/>
          <p:nvPr/>
        </p:nvSpPr>
        <p:spPr>
          <a:xfrm>
            <a:off x="9316119" y="2757552"/>
            <a:ext cx="400050" cy="400050"/>
          </a:xfrm>
          <a:prstGeom prst="ellipse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Oval 16"/>
          <p:cNvSpPr/>
          <p:nvPr/>
        </p:nvSpPr>
        <p:spPr>
          <a:xfrm>
            <a:off x="9892309" y="2743038"/>
            <a:ext cx="400050" cy="400050"/>
          </a:xfrm>
          <a:prstGeom prst="ellipse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Oval 8"/>
          <p:cNvSpPr/>
          <p:nvPr/>
        </p:nvSpPr>
        <p:spPr>
          <a:xfrm>
            <a:off x="9298854" y="1960920"/>
            <a:ext cx="400050" cy="400050"/>
          </a:xfrm>
          <a:prstGeom prst="ellipse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7" name="Straight Arrow Connector 9"/>
          <p:cNvCxnSpPr/>
          <p:nvPr/>
        </p:nvCxnSpPr>
        <p:spPr>
          <a:xfrm flipH="1">
            <a:off x="8907013" y="2156960"/>
            <a:ext cx="572936" cy="687236"/>
          </a:xfrm>
          <a:prstGeom prst="straightConnector1">
            <a:avLst/>
          </a:prstGeom>
          <a:ln w="57150">
            <a:solidFill>
              <a:srgbClr val="0432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10"/>
          <p:cNvCxnSpPr>
            <a:stCxn id="26" idx="4"/>
          </p:cNvCxnSpPr>
          <p:nvPr/>
        </p:nvCxnSpPr>
        <p:spPr>
          <a:xfrm>
            <a:off x="9498879" y="2360971"/>
            <a:ext cx="27122" cy="495109"/>
          </a:xfrm>
          <a:prstGeom prst="straightConnector1">
            <a:avLst/>
          </a:prstGeom>
          <a:ln w="57150">
            <a:solidFill>
              <a:srgbClr val="0432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11"/>
          <p:cNvCxnSpPr>
            <a:stCxn id="26" idx="5"/>
          </p:cNvCxnSpPr>
          <p:nvPr/>
        </p:nvCxnSpPr>
        <p:spPr>
          <a:xfrm>
            <a:off x="9640318" y="2302385"/>
            <a:ext cx="376329" cy="578483"/>
          </a:xfrm>
          <a:prstGeom prst="straightConnector1">
            <a:avLst/>
          </a:prstGeom>
          <a:ln w="57150">
            <a:solidFill>
              <a:srgbClr val="0432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26"/>
          <p:cNvSpPr/>
          <p:nvPr/>
        </p:nvSpPr>
        <p:spPr>
          <a:xfrm>
            <a:off x="8696640" y="2771067"/>
            <a:ext cx="137160" cy="274320"/>
          </a:xfrm>
          <a:prstGeom prst="rect">
            <a:avLst/>
          </a:prstGeom>
          <a:ln>
            <a:solidFill>
              <a:srgbClr val="0432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28"/>
          <p:cNvSpPr/>
          <p:nvPr/>
        </p:nvSpPr>
        <p:spPr>
          <a:xfrm>
            <a:off x="9212700" y="2802478"/>
            <a:ext cx="137160" cy="274320"/>
          </a:xfrm>
          <a:prstGeom prst="rect">
            <a:avLst/>
          </a:prstGeom>
          <a:ln>
            <a:solidFill>
              <a:srgbClr val="0432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29"/>
          <p:cNvSpPr/>
          <p:nvPr/>
        </p:nvSpPr>
        <p:spPr>
          <a:xfrm>
            <a:off x="9728027" y="2828598"/>
            <a:ext cx="137160" cy="274320"/>
          </a:xfrm>
          <a:prstGeom prst="rect">
            <a:avLst/>
          </a:prstGeom>
          <a:ln>
            <a:solidFill>
              <a:srgbClr val="0432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408" y="4404097"/>
            <a:ext cx="5269103" cy="173038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279" y="4347353"/>
            <a:ext cx="4900721" cy="1979948"/>
          </a:xfrm>
          <a:prstGeom prst="rect">
            <a:avLst/>
          </a:prstGeom>
        </p:spPr>
      </p:pic>
      <p:sp>
        <p:nvSpPr>
          <p:cNvPr id="16" name="圆角矩形 15"/>
          <p:cNvSpPr/>
          <p:nvPr/>
        </p:nvSpPr>
        <p:spPr>
          <a:xfrm>
            <a:off x="622582" y="3303235"/>
            <a:ext cx="11569418" cy="122802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升级设备价格昂贵，进行网络资源的调度十分必要！！！</a:t>
            </a:r>
            <a:endParaRPr kumimoji="1" lang="zh-CN" altLang="en-US" sz="36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79736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101 0.04167 L 0.07587 -0.14213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3" y="-919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04861 L 0.01862 -0.13518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8" y="-919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507 0.03796 L -0.03685 -0.14584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96" y="-919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1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API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07293" y="1118078"/>
            <a:ext cx="10071797" cy="416436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 smtClean="0">
                <a:ea typeface="Microsoft YaHei" charset="0"/>
                <a:cs typeface="Microsoft YaHei" charset="0"/>
              </a:rPr>
              <a:t>几个主要的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API</a:t>
            </a:r>
            <a:endParaRPr kumimoji="1" lang="zh-CN" altLang="en-US" dirty="0">
              <a:ea typeface="Microsoft YaHei" charset="0"/>
              <a:cs typeface="Microsoft YaHei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1677136" y="1696758"/>
          <a:ext cx="8801955" cy="2117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5395"/>
                <a:gridCol w="2289415"/>
                <a:gridCol w="1703399"/>
                <a:gridCol w="2773746"/>
              </a:tblGrid>
              <a:tr h="435775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STZhongsong" charset="0"/>
                          <a:ea typeface="STZhongsong" charset="0"/>
                          <a:cs typeface="STZhongsong" charset="0"/>
                        </a:rPr>
                        <a:t>Name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STZhongsong" charset="0"/>
                        <a:ea typeface="STZhongsong" charset="0"/>
                        <a:cs typeface="STZhongsong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STZhongsong" charset="0"/>
                          <a:ea typeface="STZhongsong" charset="0"/>
                          <a:cs typeface="STZhongsong" charset="0"/>
                        </a:rPr>
                        <a:t>Parameters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STZhongsong" charset="0"/>
                        <a:ea typeface="STZhongsong" charset="0"/>
                        <a:cs typeface="STZhongsong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STZhongsong" charset="0"/>
                          <a:ea typeface="STZhongsong" charset="0"/>
                          <a:cs typeface="STZhongsong" charset="0"/>
                        </a:rPr>
                        <a:t>Return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STZhongsong" charset="0"/>
                        <a:ea typeface="STZhongsong" charset="0"/>
                        <a:cs typeface="STZhongsong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STZhongsong" charset="0"/>
                          <a:ea typeface="STZhongsong" charset="0"/>
                          <a:cs typeface="STZhongsong" charset="0"/>
                        </a:rPr>
                        <a:t>Description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STZhongsong" charset="0"/>
                        <a:ea typeface="STZhongsong" charset="0"/>
                        <a:cs typeface="STZhongsong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4304"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RegisterCoflow</a:t>
                      </a:r>
                      <a:endParaRPr lang="zh-CN" altLang="en-US" dirty="0">
                        <a:latin typeface="STZhongsong" charset="0"/>
                        <a:ea typeface="STZhongsong" charset="0"/>
                        <a:cs typeface="STZhongsong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coflowdesc,weight</a:t>
                      </a:r>
                      <a:endParaRPr lang="zh-CN" altLang="en-US" dirty="0">
                        <a:latin typeface="STZhongsong" charset="0"/>
                        <a:ea typeface="STZhongsong" charset="0"/>
                        <a:cs typeface="STZhongsong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coflowId</a:t>
                      </a:r>
                      <a:endParaRPr lang="zh-CN" altLang="en-US" dirty="0">
                        <a:latin typeface="STZhongsong" charset="0"/>
                        <a:ea typeface="STZhongsong" charset="0"/>
                        <a:cs typeface="STZhongsong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Register</a:t>
                      </a:r>
                      <a:r>
                        <a:rPr lang="zh-CN" altLang="en-US" baseline="0" dirty="0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a</a:t>
                      </a:r>
                      <a:r>
                        <a:rPr lang="zh-CN" altLang="en-US" baseline="0" dirty="0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 </a:t>
                      </a:r>
                      <a:r>
                        <a:rPr lang="en-US" altLang="zh-CN" baseline="0" dirty="0" err="1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coflow</a:t>
                      </a:r>
                      <a:endParaRPr lang="zh-CN" altLang="en-US" dirty="0">
                        <a:latin typeface="STZhongsong" charset="0"/>
                        <a:ea typeface="STZhongsong" charset="0"/>
                        <a:cs typeface="STZhongsong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5717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Send</a:t>
                      </a:r>
                      <a:endParaRPr lang="zh-CN" altLang="en-US" dirty="0">
                        <a:latin typeface="STZhongsong" charset="0"/>
                        <a:ea typeface="STZhongsong" charset="0"/>
                        <a:cs typeface="STZhongsong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coflowId</a:t>
                      </a:r>
                      <a:r>
                        <a:rPr lang="en-US" altLang="zh-CN" dirty="0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,</a:t>
                      </a:r>
                      <a:r>
                        <a:rPr lang="zh-CN" altLang="en-US" dirty="0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 </a:t>
                      </a:r>
                      <a:r>
                        <a:rPr lang="en-US" altLang="zh-CN" dirty="0" err="1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dst</a:t>
                      </a:r>
                      <a:endParaRPr lang="zh-CN" altLang="en-US" dirty="0">
                        <a:latin typeface="STZhongsong" charset="0"/>
                        <a:ea typeface="STZhongsong" charset="0"/>
                        <a:cs typeface="STZhongsong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bool</a:t>
                      </a:r>
                      <a:endParaRPr lang="zh-CN" altLang="en-US" dirty="0">
                        <a:latin typeface="STZhongsong" charset="0"/>
                        <a:ea typeface="STZhongsong" charset="0"/>
                        <a:cs typeface="STZhongsong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send</a:t>
                      </a:r>
                      <a:r>
                        <a:rPr lang="zh-CN" altLang="en-US" dirty="0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 </a:t>
                      </a:r>
                      <a:r>
                        <a:rPr lang="en-US" altLang="zh-CN" dirty="0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data</a:t>
                      </a:r>
                      <a:r>
                        <a:rPr lang="zh-CN" altLang="en-US" baseline="0" dirty="0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to</a:t>
                      </a:r>
                      <a:r>
                        <a:rPr lang="zh-CN" altLang="en-US" baseline="0" dirty="0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a</a:t>
                      </a:r>
                      <a:r>
                        <a:rPr lang="zh-CN" altLang="en-US" baseline="0" dirty="0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 </a:t>
                      </a:r>
                      <a:r>
                        <a:rPr lang="en-US" altLang="zh-CN" baseline="0" dirty="0" err="1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dst</a:t>
                      </a:r>
                      <a:endParaRPr lang="zh-CN" altLang="en-US" dirty="0">
                        <a:latin typeface="STZhongsong" charset="0"/>
                        <a:ea typeface="STZhongsong" charset="0"/>
                        <a:cs typeface="STZhongsong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9426"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Reveive</a:t>
                      </a:r>
                      <a:endParaRPr lang="zh-CN" altLang="en-US" dirty="0">
                        <a:latin typeface="STZhongsong" charset="0"/>
                        <a:ea typeface="STZhongsong" charset="0"/>
                        <a:cs typeface="STZhongsong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coflowId</a:t>
                      </a:r>
                      <a:endParaRPr lang="zh-CN" altLang="en-US" dirty="0">
                        <a:latin typeface="STZhongsong" charset="0"/>
                        <a:ea typeface="STZhongsong" charset="0"/>
                        <a:cs typeface="STZhongsong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bool</a:t>
                      </a:r>
                      <a:endParaRPr lang="zh-CN" altLang="en-US" dirty="0" smtClean="0">
                        <a:latin typeface="STZhongsong" charset="0"/>
                        <a:ea typeface="STZhongsong" charset="0"/>
                        <a:cs typeface="STZhongsong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receive</a:t>
                      </a:r>
                      <a:r>
                        <a:rPr lang="zh-CN" altLang="en-US" baseline="0" dirty="0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a</a:t>
                      </a:r>
                      <a:r>
                        <a:rPr lang="zh-CN" altLang="en-US" baseline="0" dirty="0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flow</a:t>
                      </a:r>
                      <a:endParaRPr lang="zh-CN" altLang="en-US" dirty="0">
                        <a:latin typeface="STZhongsong" charset="0"/>
                        <a:ea typeface="STZhongsong" charset="0"/>
                        <a:cs typeface="STZhongsong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9426"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ReleaseCoflow</a:t>
                      </a:r>
                      <a:endParaRPr lang="zh-CN" altLang="en-US" dirty="0">
                        <a:latin typeface="STZhongsong" charset="0"/>
                        <a:ea typeface="STZhongsong" charset="0"/>
                        <a:cs typeface="STZhongsong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coflowId</a:t>
                      </a:r>
                      <a:endParaRPr lang="zh-CN" altLang="en-US" dirty="0">
                        <a:latin typeface="STZhongsong" charset="0"/>
                        <a:ea typeface="STZhongsong" charset="0"/>
                        <a:cs typeface="STZhongsong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bool</a:t>
                      </a:r>
                      <a:endParaRPr lang="zh-CN" altLang="en-US" dirty="0" smtClean="0">
                        <a:latin typeface="STZhongsong" charset="0"/>
                        <a:ea typeface="STZhongsong" charset="0"/>
                        <a:cs typeface="STZhongsong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release</a:t>
                      </a:r>
                      <a:r>
                        <a:rPr lang="zh-CN" altLang="en-US" baseline="0" dirty="0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 </a:t>
                      </a:r>
                      <a:r>
                        <a:rPr lang="en-US" altLang="zh-CN" baseline="0" dirty="0" err="1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coflow</a:t>
                      </a:r>
                      <a:endParaRPr lang="zh-CN" altLang="en-US" dirty="0">
                        <a:latin typeface="STZhongsong" charset="0"/>
                        <a:ea typeface="STZhongsong" charset="0"/>
                        <a:cs typeface="STZhongsong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134" y="3919734"/>
            <a:ext cx="4778596" cy="293826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829470" y="4974336"/>
            <a:ext cx="4485987" cy="27432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cxnSp>
        <p:nvCxnSpPr>
          <p:cNvPr id="10" name="直线箭头连接符 9"/>
          <p:cNvCxnSpPr/>
          <p:nvPr/>
        </p:nvCxnSpPr>
        <p:spPr>
          <a:xfrm>
            <a:off x="6315456" y="5111496"/>
            <a:ext cx="66446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979920" y="5111496"/>
            <a:ext cx="2773680" cy="369332"/>
          </a:xfrm>
          <a:prstGeom prst="rect">
            <a:avLst/>
          </a:prstGeom>
          <a:noFill/>
          <a:ln w="44450">
            <a:solidFill>
              <a:srgbClr val="B167D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Register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coflow</a:t>
            </a:r>
            <a:r>
              <a:rPr kumimoji="1" lang="zh-CN" altLang="en-US" dirty="0"/>
              <a:t> </a:t>
            </a:r>
          </a:p>
        </p:txBody>
      </p:sp>
      <p:sp>
        <p:nvSpPr>
          <p:cNvPr id="15" name="矩形 14"/>
          <p:cNvSpPr/>
          <p:nvPr/>
        </p:nvSpPr>
        <p:spPr>
          <a:xfrm>
            <a:off x="1829470" y="4537772"/>
            <a:ext cx="4485987" cy="27432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cxnSp>
        <p:nvCxnSpPr>
          <p:cNvPr id="16" name="直线箭头连接符 15"/>
          <p:cNvCxnSpPr/>
          <p:nvPr/>
        </p:nvCxnSpPr>
        <p:spPr>
          <a:xfrm>
            <a:off x="6315456" y="4674932"/>
            <a:ext cx="66446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6979920" y="4537771"/>
            <a:ext cx="2773680" cy="369332"/>
          </a:xfrm>
          <a:prstGeom prst="rect">
            <a:avLst/>
          </a:prstGeom>
          <a:noFill/>
          <a:ln w="44450">
            <a:solidFill>
              <a:srgbClr val="B167D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Declare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client</a:t>
            </a:r>
            <a:endParaRPr kumimoji="1"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1829470" y="6187100"/>
            <a:ext cx="4485987" cy="27432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cxnSp>
        <p:nvCxnSpPr>
          <p:cNvPr id="19" name="直线箭头连接符 18"/>
          <p:cNvCxnSpPr/>
          <p:nvPr/>
        </p:nvCxnSpPr>
        <p:spPr>
          <a:xfrm>
            <a:off x="6379833" y="6347773"/>
            <a:ext cx="66446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7044298" y="6187100"/>
            <a:ext cx="2709303" cy="369332"/>
          </a:xfrm>
          <a:prstGeom prst="rect">
            <a:avLst/>
          </a:prstGeom>
          <a:noFill/>
          <a:ln w="44450">
            <a:solidFill>
              <a:srgbClr val="B167D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Send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flow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519351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5" grpId="0" animBg="1"/>
      <p:bldP spid="17" grpId="0" animBg="1"/>
      <p:bldP spid="18" grpId="0" animBg="1"/>
      <p:bldP spid="20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优化任务传输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graphicFrame>
        <p:nvGraphicFramePr>
          <p:cNvPr id="5" name="内容占位符 5"/>
          <p:cNvGraphicFramePr>
            <a:graphicFrameLocks/>
          </p:cNvGraphicFramePr>
          <p:nvPr>
            <p:extLst/>
          </p:nvPr>
        </p:nvGraphicFramePr>
        <p:xfrm>
          <a:off x="1524001" y="1305116"/>
          <a:ext cx="4661940" cy="25353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图表 5"/>
          <p:cNvGraphicFramePr/>
          <p:nvPr>
            <p:extLst/>
          </p:nvPr>
        </p:nvGraphicFramePr>
        <p:xfrm>
          <a:off x="5962558" y="1305116"/>
          <a:ext cx="4705443" cy="253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内容占位符 5"/>
          <p:cNvGraphicFramePr>
            <a:graphicFrameLocks/>
          </p:cNvGraphicFramePr>
          <p:nvPr>
            <p:extLst/>
          </p:nvPr>
        </p:nvGraphicFramePr>
        <p:xfrm>
          <a:off x="1643322" y="3840480"/>
          <a:ext cx="4272196" cy="25353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图表 7"/>
          <p:cNvGraphicFramePr/>
          <p:nvPr>
            <p:extLst/>
          </p:nvPr>
        </p:nvGraphicFramePr>
        <p:xfrm>
          <a:off x="6034840" y="3838781"/>
          <a:ext cx="4633161" cy="253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829470" y="1305116"/>
            <a:ext cx="735987" cy="369332"/>
          </a:xfrm>
          <a:prstGeom prst="rect">
            <a:avLst/>
          </a:prstGeom>
          <a:noFill/>
          <a:ln w="44450">
            <a:solidFill>
              <a:srgbClr val="B167D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2X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487999" y="3875377"/>
            <a:ext cx="735987" cy="369332"/>
          </a:xfrm>
          <a:prstGeom prst="rect">
            <a:avLst/>
          </a:prstGeom>
          <a:noFill/>
          <a:ln w="44450">
            <a:solidFill>
              <a:srgbClr val="B167D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2X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26611" y="3840480"/>
            <a:ext cx="735987" cy="369332"/>
          </a:xfrm>
          <a:prstGeom prst="rect">
            <a:avLst/>
          </a:prstGeom>
          <a:noFill/>
          <a:ln w="44450">
            <a:solidFill>
              <a:srgbClr val="B167D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2X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704312" y="1330859"/>
            <a:ext cx="735987" cy="369332"/>
          </a:xfrm>
          <a:prstGeom prst="rect">
            <a:avLst/>
          </a:prstGeom>
          <a:noFill/>
          <a:ln w="44450">
            <a:solidFill>
              <a:srgbClr val="B167D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2X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Rounded Rectangle 8"/>
          <p:cNvSpPr/>
          <p:nvPr/>
        </p:nvSpPr>
        <p:spPr>
          <a:xfrm>
            <a:off x="1172817" y="3001932"/>
            <a:ext cx="10058400" cy="1411357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 err="1" smtClean="0">
                <a:solidFill>
                  <a:schemeClr val="bg1"/>
                </a:solidFill>
              </a:rPr>
              <a:t>Openstack</a:t>
            </a:r>
            <a:r>
              <a:rPr lang="zh-CN" altLang="en-US" sz="4400" dirty="0" smtClean="0">
                <a:solidFill>
                  <a:schemeClr val="bg1"/>
                </a:solidFill>
              </a:rPr>
              <a:t>部署任务传输性能提升约</a:t>
            </a:r>
            <a:r>
              <a:rPr lang="en-US" altLang="zh-CN" sz="4400" dirty="0" smtClean="0">
                <a:solidFill>
                  <a:schemeClr val="bg1"/>
                </a:solidFill>
              </a:rPr>
              <a:t>2</a:t>
            </a:r>
            <a:r>
              <a:rPr lang="zh-CN" altLang="en-US" sz="4400" dirty="0" smtClean="0">
                <a:solidFill>
                  <a:schemeClr val="bg1"/>
                </a:solidFill>
              </a:rPr>
              <a:t>倍</a:t>
            </a:r>
            <a:endParaRPr kumimoji="1"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19390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6" grpId="0">
        <p:bldAsOne/>
      </p:bldGraphic>
      <p:bldGraphic spid="7" grpId="0">
        <p:bldAsOne/>
      </p:bldGraphic>
      <p:bldGraphic spid="8" grpId="0">
        <p:bldAsOne/>
      </p:bldGraphic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优化流传输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02806" y="1360335"/>
            <a:ext cx="9997051" cy="3250575"/>
          </a:xfrm>
          <a:prstGeom prst="rect">
            <a:avLst/>
          </a:prstGeom>
        </p:spPr>
      </p:pic>
      <p:sp>
        <p:nvSpPr>
          <p:cNvPr id="5" name="Rounded Rectangle 8"/>
          <p:cNvSpPr/>
          <p:nvPr/>
        </p:nvSpPr>
        <p:spPr>
          <a:xfrm>
            <a:off x="1606106" y="5138309"/>
            <a:ext cx="8962413" cy="1411357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chemeClr val="bg1"/>
                </a:solidFill>
              </a:rPr>
              <a:t>比</a:t>
            </a:r>
            <a:r>
              <a:rPr lang="en-US" altLang="zh-CN" sz="4400" dirty="0" smtClean="0">
                <a:solidFill>
                  <a:schemeClr val="bg1"/>
                </a:solidFill>
              </a:rPr>
              <a:t>TCP</a:t>
            </a:r>
            <a:r>
              <a:rPr lang="zh-CN" altLang="en-US" sz="4400" dirty="0" smtClean="0">
                <a:solidFill>
                  <a:schemeClr val="bg1"/>
                </a:solidFill>
              </a:rPr>
              <a:t>性能提高</a:t>
            </a:r>
            <a:r>
              <a:rPr lang="en-US" altLang="zh-CN" sz="4400" dirty="0" smtClean="0">
                <a:solidFill>
                  <a:schemeClr val="bg1"/>
                </a:solidFill>
              </a:rPr>
              <a:t>3</a:t>
            </a:r>
            <a:r>
              <a:rPr lang="zh-CN" altLang="en-US" sz="4400" dirty="0" smtClean="0">
                <a:solidFill>
                  <a:schemeClr val="bg1"/>
                </a:solidFill>
              </a:rPr>
              <a:t>倍</a:t>
            </a:r>
            <a:endParaRPr kumimoji="1"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1756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系统开销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627" y="1254327"/>
            <a:ext cx="10284355" cy="3979153"/>
          </a:xfrm>
          <a:prstGeom prst="rect">
            <a:avLst/>
          </a:prstGeom>
        </p:spPr>
      </p:pic>
      <p:sp>
        <p:nvSpPr>
          <p:cNvPr id="4" name="Rounded Rectangle 8"/>
          <p:cNvSpPr/>
          <p:nvPr/>
        </p:nvSpPr>
        <p:spPr>
          <a:xfrm>
            <a:off x="870610" y="5446643"/>
            <a:ext cx="10004146" cy="1411357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chemeClr val="bg1"/>
                </a:solidFill>
              </a:rPr>
              <a:t>平均计算时间约</a:t>
            </a:r>
            <a:r>
              <a:rPr lang="en-US" altLang="zh-CN" sz="4400" dirty="0" smtClean="0">
                <a:solidFill>
                  <a:schemeClr val="bg1"/>
                </a:solidFill>
              </a:rPr>
              <a:t>15ms</a:t>
            </a:r>
            <a:r>
              <a:rPr lang="zh-CN" altLang="en-US" sz="4400" dirty="0" smtClean="0">
                <a:solidFill>
                  <a:schemeClr val="bg1"/>
                </a:solidFill>
              </a:rPr>
              <a:t>，错误消息频率低</a:t>
            </a:r>
            <a:endParaRPr kumimoji="1"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46511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本章小结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介绍了对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数据中⼼传输系统 </a:t>
            </a:r>
            <a:r>
              <a:rPr kumimoji="1" lang="en-US" altLang="zh-CN" dirty="0">
                <a:ea typeface="Microsoft YaHei" charset="0"/>
                <a:cs typeface="Microsoft YaHei" charset="0"/>
              </a:rPr>
              <a:t>Fly-Transfer </a:t>
            </a:r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介绍了</a:t>
            </a:r>
            <a:r>
              <a:rPr kumimoji="1" lang="en-US" altLang="zh-CN" dirty="0">
                <a:ea typeface="Microsoft YaHei" charset="0"/>
                <a:cs typeface="Microsoft YaHei" charset="0"/>
              </a:rPr>
              <a:t>Fly-Transfer 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的组件以及部份实现细节</a:t>
            </a:r>
            <a:endParaRPr kumimoji="1" lang="zh-CN" altLang="en-US" dirty="0">
              <a:ea typeface="Microsoft YaHei" charset="0"/>
              <a:cs typeface="Microsoft YaHei" charset="0"/>
            </a:endParaRPr>
          </a:p>
          <a:p>
            <a:r>
              <a:rPr kumimoji="1" lang="zh-CN" altLang="en-US" dirty="0">
                <a:ea typeface="Microsoft YaHei" charset="0"/>
                <a:cs typeface="Microsoft YaHei" charset="0"/>
              </a:rPr>
              <a:t>从任务调度，流传输以及系统开销⽅⾯对 </a:t>
            </a:r>
            <a:r>
              <a:rPr kumimoji="1" lang="en-US" altLang="zh-CN" dirty="0">
                <a:ea typeface="Microsoft YaHei" charset="0"/>
                <a:cs typeface="Microsoft YaHei" charset="0"/>
              </a:rPr>
              <a:t>Fly-Transfer 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进⾏了性能评估</a:t>
            </a:r>
          </a:p>
          <a:p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pPr lvl="1"/>
            <a:endParaRPr kumimoji="1" lang="zh-CN" altLang="en-US" dirty="0"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5206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主要工作及论文框架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925751" y="1243470"/>
            <a:ext cx="864074" cy="544837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9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任务调度与传输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优化系统</a:t>
            </a:r>
          </a:p>
        </p:txBody>
      </p:sp>
      <p:sp>
        <p:nvSpPr>
          <p:cNvPr id="53" name="矩形 52"/>
          <p:cNvSpPr/>
          <p:nvPr/>
        </p:nvSpPr>
        <p:spPr>
          <a:xfrm>
            <a:off x="6174740" y="1365890"/>
            <a:ext cx="2959023" cy="1027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4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基于负载自适应原则的传输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优化方案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195209" y="2638951"/>
            <a:ext cx="2960804" cy="113718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5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基于流持续时间的传输优化方案</a:t>
            </a:r>
          </a:p>
        </p:txBody>
      </p:sp>
      <p:sp>
        <p:nvSpPr>
          <p:cNvPr id="55" name="矩形 54"/>
          <p:cNvSpPr/>
          <p:nvPr/>
        </p:nvSpPr>
        <p:spPr>
          <a:xfrm>
            <a:off x="3372965" y="1245138"/>
            <a:ext cx="5851055" cy="2621048"/>
          </a:xfrm>
          <a:prstGeom prst="rect">
            <a:avLst/>
          </a:prstGeom>
          <a:noFill/>
          <a:ln w="539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053917" y="4083166"/>
            <a:ext cx="3030913" cy="11581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7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基于流信息的任务级传输优化方案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1674113" y="3987591"/>
            <a:ext cx="2447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任务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级传输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327400" y="3989711"/>
            <a:ext cx="5896620" cy="2865822"/>
          </a:xfrm>
          <a:prstGeom prst="rect">
            <a:avLst/>
          </a:prstGeom>
          <a:noFill/>
          <a:ln w="539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222378" y="1379663"/>
            <a:ext cx="513207" cy="540816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国内外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研究现状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674113" y="1407591"/>
            <a:ext cx="2204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流级别传输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086091" y="5606444"/>
            <a:ext cx="2970403" cy="104223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8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重要性的任务级传输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调度方案</a:t>
            </a:r>
          </a:p>
        </p:txBody>
      </p:sp>
      <p:sp>
        <p:nvSpPr>
          <p:cNvPr id="59" name="矩形 58"/>
          <p:cNvSpPr/>
          <p:nvPr/>
        </p:nvSpPr>
        <p:spPr>
          <a:xfrm>
            <a:off x="3552319" y="1411751"/>
            <a:ext cx="1032551" cy="22958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3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ECN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标记的流模型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3537894" y="4057420"/>
            <a:ext cx="1032479" cy="273040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6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传输任务调度模型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208788" y="1339452"/>
            <a:ext cx="519978" cy="544837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1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引言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68" name="直接箭头连接符 36"/>
          <p:cNvCxnSpPr/>
          <p:nvPr/>
        </p:nvCxnSpPr>
        <p:spPr>
          <a:xfrm>
            <a:off x="768128" y="3116779"/>
            <a:ext cx="458422" cy="0"/>
          </a:xfrm>
          <a:prstGeom prst="straightConnector1">
            <a:avLst/>
          </a:prstGeom>
          <a:ln w="412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36"/>
          <p:cNvCxnSpPr/>
          <p:nvPr/>
        </p:nvCxnSpPr>
        <p:spPr>
          <a:xfrm flipV="1">
            <a:off x="10782981" y="3519403"/>
            <a:ext cx="365044" cy="5254"/>
          </a:xfrm>
          <a:prstGeom prst="straightConnector1">
            <a:avLst/>
          </a:prstGeom>
          <a:ln w="412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11148025" y="1223541"/>
            <a:ext cx="792096" cy="542513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10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总结与展望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9" name="直线箭头连接符 8"/>
          <p:cNvCxnSpPr/>
          <p:nvPr/>
        </p:nvCxnSpPr>
        <p:spPr>
          <a:xfrm flipV="1">
            <a:off x="1739757" y="1909929"/>
            <a:ext cx="1587643" cy="148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/>
          <p:cNvCxnSpPr/>
          <p:nvPr/>
        </p:nvCxnSpPr>
        <p:spPr>
          <a:xfrm>
            <a:off x="1703795" y="4660708"/>
            <a:ext cx="15706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/>
          <p:cNvCxnSpPr/>
          <p:nvPr/>
        </p:nvCxnSpPr>
        <p:spPr>
          <a:xfrm flipV="1">
            <a:off x="4584870" y="1976933"/>
            <a:ext cx="1588837" cy="11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/>
          <p:nvPr/>
        </p:nvCxnSpPr>
        <p:spPr>
          <a:xfrm>
            <a:off x="4577971" y="3116779"/>
            <a:ext cx="15957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/>
          <p:nvPr/>
        </p:nvCxnSpPr>
        <p:spPr>
          <a:xfrm>
            <a:off x="4554016" y="4735611"/>
            <a:ext cx="149990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/>
          <p:cNvCxnSpPr/>
          <p:nvPr/>
        </p:nvCxnSpPr>
        <p:spPr>
          <a:xfrm flipV="1">
            <a:off x="4554016" y="6017346"/>
            <a:ext cx="1499901" cy="152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36"/>
          <p:cNvCxnSpPr/>
          <p:nvPr/>
        </p:nvCxnSpPr>
        <p:spPr>
          <a:xfrm>
            <a:off x="9194317" y="2211857"/>
            <a:ext cx="690223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36"/>
          <p:cNvCxnSpPr/>
          <p:nvPr/>
        </p:nvCxnSpPr>
        <p:spPr>
          <a:xfrm>
            <a:off x="9200115" y="5235966"/>
            <a:ext cx="734872" cy="532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4564242" y="1425805"/>
            <a:ext cx="1744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流大小已知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4577971" y="2582380"/>
            <a:ext cx="2007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</a:t>
            </a:r>
            <a:r>
              <a:rPr lang="zh-CN" altLang="en-US" sz="24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大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小未知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4500210" y="5511670"/>
            <a:ext cx="1751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</a:t>
            </a:r>
            <a:r>
              <a:rPr lang="zh-CN" altLang="en-US" sz="24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大小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未知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459108" y="4273946"/>
            <a:ext cx="1744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流大小已知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40797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论文总结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07293" y="1221700"/>
            <a:ext cx="11532828" cy="5636299"/>
          </a:xfrm>
        </p:spPr>
        <p:txBody>
          <a:bodyPr/>
          <a:lstStyle/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提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出了基于 </a:t>
            </a:r>
            <a:r>
              <a:rPr kumimoji="1" lang="en-US" altLang="zh-CN" dirty="0">
                <a:ea typeface="Microsoft YaHei" charset="0"/>
                <a:cs typeface="Microsoft YaHei" charset="0"/>
              </a:rPr>
              <a:t>ECN 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标记的流传输模型，对基于 </a:t>
            </a:r>
            <a:r>
              <a:rPr kumimoji="1" lang="en-US" altLang="zh-CN" dirty="0">
                <a:ea typeface="Microsoft YaHei" charset="0"/>
                <a:cs typeface="Microsoft YaHei" charset="0"/>
              </a:rPr>
              <a:t>ECN 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标记的流传输方案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进行建模</a:t>
            </a:r>
          </a:p>
          <a:p>
            <a:r>
              <a:rPr kumimoji="1" lang="zh-CN" altLang="en-US" dirty="0">
                <a:ea typeface="Microsoft YaHei" charset="0"/>
                <a:cs typeface="Microsoft YaHei" charset="0"/>
              </a:rPr>
              <a:t>提出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了基于负载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自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适应原则的传输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优化方案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，可大幅提高网络较拥塞时期限敏感流的完成比例</a:t>
            </a:r>
          </a:p>
          <a:p>
            <a:r>
              <a:rPr kumimoji="1" lang="zh-CN" altLang="en-US" dirty="0">
                <a:ea typeface="Microsoft YaHei" charset="0"/>
                <a:cs typeface="Microsoft YaHei" charset="0"/>
              </a:rPr>
              <a:t>提出了基于流持续时间的传输优化方案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，可以同时优化期限敏感流的完成比例和一般流平均完成时间</a:t>
            </a: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提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出了数据中心任务级传输优化模型，并提出数据中心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流组离线调度策略</a:t>
            </a: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提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出了基于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流大小信息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的任务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级在线传输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优化方案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，并针对纠删文件系统，提出了结合选源的调度策略</a:t>
            </a:r>
          </a:p>
        </p:txBody>
      </p:sp>
    </p:spTree>
    <p:extLst>
      <p:ext uri="{BB962C8B-B14F-4D97-AF65-F5344CB8AC3E}">
        <p14:creationId xmlns:p14="http://schemas.microsoft.com/office/powerpoint/2010/main" val="14653314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论文总结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CN" altLang="en-US" dirty="0">
                <a:ea typeface="Microsoft YaHei" charset="0"/>
                <a:cs typeface="Microsoft YaHei" charset="0"/>
              </a:rPr>
              <a:t>提出了基于重要性和网络拥塞的任务传输调度方案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，可以无需得知流大小的前提下大幅提高重要任务的平均完成时间</a:t>
            </a:r>
          </a:p>
          <a:p>
            <a:r>
              <a:rPr kumimoji="1" lang="zh-CN" altLang="en-US" dirty="0">
                <a:ea typeface="Microsoft YaHei" charset="0"/>
                <a:cs typeface="Microsoft YaHei" charset="0"/>
              </a:rPr>
              <a:t>设计并且实现了数据中心传输系统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，可以大幅提升数据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中心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应用传输的性能</a:t>
            </a:r>
            <a:endParaRPr kumimoji="1" lang="zh-CN" altLang="en-US" dirty="0">
              <a:ea typeface="Microsoft YaHei" charset="0"/>
              <a:cs typeface="Microsoft YaHei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457" y="3334696"/>
            <a:ext cx="98425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27535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未来工作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CN" altLang="en-US" dirty="0">
                <a:ea typeface="Microsoft YaHei" charset="0"/>
                <a:cs typeface="Microsoft YaHei" charset="0"/>
              </a:rPr>
              <a:t>虚拟环境下流传输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优化</a:t>
            </a:r>
          </a:p>
          <a:p>
            <a:r>
              <a:rPr kumimoji="1" lang="zh-CN" altLang="en-US" dirty="0">
                <a:ea typeface="Microsoft YaHei" charset="0"/>
                <a:cs typeface="Microsoft YaHei" charset="0"/>
              </a:rPr>
              <a:t>虚拟环境下任务传输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优化</a:t>
            </a:r>
          </a:p>
          <a:p>
            <a:r>
              <a:rPr kumimoji="1" lang="zh-CN" altLang="en-US" dirty="0">
                <a:ea typeface="Microsoft YaHei" charset="0"/>
                <a:cs typeface="Microsoft YaHei" charset="0"/>
              </a:rPr>
              <a:t>分布式任务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传输</a:t>
            </a:r>
          </a:p>
          <a:p>
            <a:r>
              <a:rPr kumimoji="1" lang="zh-CN" altLang="en-US" dirty="0">
                <a:ea typeface="Microsoft YaHei" charset="0"/>
                <a:cs typeface="Microsoft YaHei" charset="0"/>
              </a:rPr>
              <a:t>结合路径选择的任务传输优化</a:t>
            </a:r>
          </a:p>
        </p:txBody>
      </p:sp>
    </p:spTree>
    <p:extLst>
      <p:ext uri="{BB962C8B-B14F-4D97-AF65-F5344CB8AC3E}">
        <p14:creationId xmlns:p14="http://schemas.microsoft.com/office/powerpoint/2010/main" val="154949535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发表的论文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251650" y="1124425"/>
            <a:ext cx="11532828" cy="517909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2000" dirty="0"/>
              <a:t>[1] </a:t>
            </a:r>
            <a:r>
              <a:rPr kumimoji="1" lang="en-US" altLang="zh-CN" sz="2000" b="1" dirty="0"/>
              <a:t>Zhang H</a:t>
            </a:r>
            <a:r>
              <a:rPr kumimoji="1" lang="en-US" altLang="zh-CN" sz="2000" dirty="0"/>
              <a:t>, Shi X, </a:t>
            </a:r>
            <a:r>
              <a:rPr kumimoji="1" lang="en-US" altLang="zh-CN" sz="2000" dirty="0" err="1"/>
              <a:t>Guo</a:t>
            </a:r>
            <a:r>
              <a:rPr kumimoji="1" lang="en-US" altLang="zh-CN" sz="2000" dirty="0"/>
              <a:t> Y, et al. Efficient Scheduling of Weighted </a:t>
            </a:r>
            <a:r>
              <a:rPr kumimoji="1" lang="en-US" altLang="zh-CN" sz="2000" dirty="0" err="1"/>
              <a:t>Coflows</a:t>
            </a:r>
            <a:r>
              <a:rPr kumimoji="1" lang="en-US" altLang="zh-CN" sz="2000" dirty="0"/>
              <a:t> in </a:t>
            </a:r>
            <a:r>
              <a:rPr kumimoji="1" lang="en-US" altLang="zh-CN" sz="2000" dirty="0" smtClean="0"/>
              <a:t>Data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Centers</a:t>
            </a:r>
            <a:r>
              <a:rPr kumimoji="1" lang="en-US" altLang="zh-CN" sz="2000" dirty="0"/>
              <a:t>. s, 2017</a:t>
            </a:r>
            <a:r>
              <a:rPr kumimoji="1" lang="en-US" altLang="zh-CN" sz="2000" dirty="0" smtClean="0"/>
              <a:t>.(</a:t>
            </a:r>
            <a:r>
              <a:rPr kumimoji="1" lang="zh-CN" altLang="en-US" sz="2000" dirty="0" smtClean="0">
                <a:solidFill>
                  <a:srgbClr val="FF0000"/>
                </a:solidFill>
              </a:rPr>
              <a:t>在投</a:t>
            </a:r>
            <a:r>
              <a:rPr kumimoji="1" lang="en-US" altLang="zh-CN" sz="2000" dirty="0" smtClean="0"/>
              <a:t>).</a:t>
            </a:r>
            <a:endParaRPr kumimoji="1" lang="en-US" altLang="zh-CN" sz="2000" dirty="0"/>
          </a:p>
          <a:p>
            <a:pPr marL="0" indent="0">
              <a:buNone/>
            </a:pPr>
            <a:r>
              <a:rPr kumimoji="1" lang="en-US" altLang="zh-CN" sz="2000" dirty="0" smtClean="0"/>
              <a:t>[2] </a:t>
            </a:r>
            <a:r>
              <a:rPr kumimoji="1" lang="en-US" altLang="zh-CN" sz="2000" b="1" dirty="0"/>
              <a:t>Zhang H</a:t>
            </a:r>
            <a:r>
              <a:rPr kumimoji="1" lang="en-US" altLang="zh-CN" sz="2000" dirty="0"/>
              <a:t>., Shi, X., </a:t>
            </a:r>
            <a:r>
              <a:rPr kumimoji="1" lang="en-US" altLang="zh-CN" sz="2000" dirty="0" err="1"/>
              <a:t>Guo</a:t>
            </a:r>
            <a:r>
              <a:rPr kumimoji="1" lang="en-US" altLang="zh-CN" sz="2000" dirty="0"/>
              <a:t>, Y., Wang, Z., &amp; Yin, X. (2017). More load, more differentiation—Let more flows finish before deadline in data center </a:t>
            </a:r>
            <a:r>
              <a:rPr kumimoji="1" lang="en-US" altLang="zh-CN" sz="2000" dirty="0" smtClean="0"/>
              <a:t>networks.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Computer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Networks,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127</a:t>
            </a:r>
            <a:r>
              <a:rPr kumimoji="1" lang="en-US" altLang="zh-CN" sz="2000" dirty="0"/>
              <a:t>, 352-367.7. (</a:t>
            </a:r>
            <a:r>
              <a:rPr kumimoji="1" lang="en-US" altLang="zh-CN" sz="2000" dirty="0">
                <a:solidFill>
                  <a:srgbClr val="FF0000"/>
                </a:solidFill>
              </a:rPr>
              <a:t>SCI </a:t>
            </a:r>
            <a:r>
              <a:rPr kumimoji="1" lang="zh-CN" altLang="en-US" sz="2000" dirty="0">
                <a:solidFill>
                  <a:srgbClr val="FF0000"/>
                </a:solidFill>
              </a:rPr>
              <a:t>检索</a:t>
            </a:r>
            <a:r>
              <a:rPr kumimoji="1" lang="en-US" altLang="zh-CN" sz="2000" dirty="0">
                <a:solidFill>
                  <a:srgbClr val="FF0000"/>
                </a:solidFill>
              </a:rPr>
              <a:t>,CCF B </a:t>
            </a:r>
            <a:r>
              <a:rPr kumimoji="1" lang="zh-CN" altLang="en-US" sz="2000" dirty="0">
                <a:solidFill>
                  <a:srgbClr val="FF0000"/>
                </a:solidFill>
              </a:rPr>
              <a:t>类期刊</a:t>
            </a:r>
            <a:r>
              <a:rPr kumimoji="1" lang="en-US" altLang="zh-CN" sz="2000" dirty="0" smtClean="0"/>
              <a:t>).</a:t>
            </a:r>
            <a:endParaRPr kumimoji="1" lang="zh-CN" altLang="en-US" sz="2000" dirty="0" smtClean="0"/>
          </a:p>
          <a:p>
            <a:pPr marL="0" indent="0">
              <a:buNone/>
            </a:pPr>
            <a:r>
              <a:rPr kumimoji="1" lang="en-US" altLang="zh-CN" sz="2000" dirty="0" smtClean="0"/>
              <a:t>[</a:t>
            </a:r>
            <a:r>
              <a:rPr kumimoji="1" lang="en-US" altLang="zh-CN" sz="2000" dirty="0"/>
              <a:t>3] </a:t>
            </a:r>
            <a:r>
              <a:rPr kumimoji="1" lang="en-US" altLang="zh-CN" sz="2000" b="1" dirty="0"/>
              <a:t>Zhang H</a:t>
            </a:r>
            <a:r>
              <a:rPr kumimoji="1" lang="en-US" altLang="zh-CN" sz="2000" dirty="0"/>
              <a:t>, Shi, X., Yin, X., &amp; Wang, Z. (2017, October). Joint source selection </a:t>
            </a:r>
            <a:r>
              <a:rPr kumimoji="1" lang="en-US" altLang="zh-CN" sz="2000" dirty="0" smtClean="0"/>
              <a:t>and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transfer </a:t>
            </a:r>
            <a:r>
              <a:rPr kumimoji="1" lang="en-US" altLang="zh-CN" sz="2000" dirty="0"/>
              <a:t>optimization for erasure coding storage system. In 2017 IEEE/ACM </a:t>
            </a:r>
            <a:r>
              <a:rPr kumimoji="1" lang="en-US" altLang="zh-CN" sz="2000" dirty="0" smtClean="0"/>
              <a:t>36</a:t>
            </a:r>
            <a:r>
              <a:rPr kumimoji="1" lang="en-US" altLang="zh-CN" sz="2000" baseline="30000" dirty="0" smtClean="0"/>
              <a:t>th</a:t>
            </a:r>
            <a:r>
              <a:rPr kumimoji="1" lang="zh-CN" altLang="en-US" sz="2000" dirty="0"/>
              <a:t> </a:t>
            </a:r>
            <a:r>
              <a:rPr kumimoji="1" lang="en-US" altLang="zh-CN" sz="2000" dirty="0" smtClean="0"/>
              <a:t>International </a:t>
            </a:r>
            <a:r>
              <a:rPr kumimoji="1" lang="en-US" altLang="zh-CN" sz="2000" dirty="0"/>
              <a:t>Performance Computing and Communications Conference(IPCCC</a:t>
            </a:r>
            <a:r>
              <a:rPr kumimoji="1" lang="en-US" altLang="zh-CN" sz="2000" dirty="0" smtClean="0"/>
              <a:t>).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(pp</a:t>
            </a:r>
            <a:r>
              <a:rPr kumimoji="1" lang="en-US" altLang="zh-CN" sz="2000" dirty="0"/>
              <a:t>. 1-10). IEEE.(EI </a:t>
            </a:r>
            <a:r>
              <a:rPr kumimoji="1" lang="zh-CN" altLang="en-US" sz="2000" dirty="0"/>
              <a:t>检索</a:t>
            </a:r>
            <a:r>
              <a:rPr kumimoji="1" lang="en-US" altLang="zh-CN" sz="2000" dirty="0"/>
              <a:t>,</a:t>
            </a:r>
            <a:r>
              <a:rPr kumimoji="1" lang="en-US" altLang="zh-CN" sz="2000" dirty="0">
                <a:solidFill>
                  <a:srgbClr val="FF0000"/>
                </a:solidFill>
              </a:rPr>
              <a:t>CCF C </a:t>
            </a:r>
            <a:r>
              <a:rPr kumimoji="1" lang="zh-CN" altLang="en-US" sz="2000" dirty="0">
                <a:solidFill>
                  <a:srgbClr val="FF0000"/>
                </a:solidFill>
              </a:rPr>
              <a:t>类会议</a:t>
            </a:r>
            <a:r>
              <a:rPr kumimoji="1" lang="en-US" altLang="zh-CN" sz="2000" dirty="0" smtClean="0"/>
              <a:t>)</a:t>
            </a:r>
            <a:endParaRPr kumimoji="1" lang="zh-CN" altLang="en-US" sz="2000" dirty="0" smtClean="0"/>
          </a:p>
          <a:p>
            <a:pPr marL="0" indent="0">
              <a:buNone/>
            </a:pPr>
            <a:r>
              <a:rPr kumimoji="1" lang="en-US" altLang="zh-CN" sz="2000" dirty="0" smtClean="0"/>
              <a:t>[</a:t>
            </a:r>
            <a:r>
              <a:rPr kumimoji="1" lang="en-US" altLang="zh-CN" sz="2000" dirty="0"/>
              <a:t>4] </a:t>
            </a:r>
            <a:r>
              <a:rPr kumimoji="1" lang="en-US" altLang="zh-CN" sz="2000" b="1" dirty="0"/>
              <a:t>Zhang H</a:t>
            </a:r>
            <a:r>
              <a:rPr kumimoji="1" lang="en-US" altLang="zh-CN" sz="2000" dirty="0"/>
              <a:t>., Shi, X., Yin, X., &amp; Wang, Z. (2017, October). Yosemite: </a:t>
            </a:r>
            <a:r>
              <a:rPr kumimoji="1" lang="en-US" altLang="zh-CN" sz="2000" dirty="0" smtClean="0"/>
              <a:t>Efficient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scheduling of weighted </a:t>
            </a:r>
            <a:r>
              <a:rPr kumimoji="1" lang="en-US" altLang="zh-CN" sz="2000" dirty="0" err="1" smtClean="0"/>
              <a:t>coflows</a:t>
            </a:r>
            <a:r>
              <a:rPr kumimoji="1" lang="en-US" altLang="zh-CN" sz="2000" dirty="0" smtClean="0"/>
              <a:t> in data centers. In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2017 IEEE 25th International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Conference </a:t>
            </a:r>
            <a:r>
              <a:rPr kumimoji="1" lang="en-US" altLang="zh-CN" sz="2000" dirty="0"/>
              <a:t>on Network Protocols (ICNP</a:t>
            </a:r>
            <a:r>
              <a:rPr kumimoji="1" lang="en-US" altLang="zh-CN" sz="2000" dirty="0" smtClean="0"/>
              <a:t>)</a:t>
            </a:r>
            <a:r>
              <a:rPr kumimoji="1" lang="zh-CN" altLang="en-US" sz="2000" dirty="0" err="1" smtClean="0"/>
              <a:t> </a:t>
            </a:r>
            <a:r>
              <a:rPr kumimoji="1" lang="en-US" altLang="zh-CN" sz="2000" dirty="0" smtClean="0"/>
              <a:t>(</a:t>
            </a:r>
            <a:r>
              <a:rPr kumimoji="1" lang="en-US" altLang="zh-CN" sz="2000" dirty="0"/>
              <a:t>pp. 1-2). IEEE..(EI </a:t>
            </a:r>
            <a:r>
              <a:rPr kumimoji="1" lang="zh-CN" altLang="en-US" sz="2000" dirty="0"/>
              <a:t>检索</a:t>
            </a:r>
            <a:r>
              <a:rPr kumimoji="1" lang="en-US" altLang="zh-CN" sz="2000" dirty="0"/>
              <a:t>,</a:t>
            </a:r>
            <a:r>
              <a:rPr kumimoji="1" lang="en-US" altLang="zh-CN" sz="2000" dirty="0">
                <a:solidFill>
                  <a:srgbClr val="FF0000"/>
                </a:solidFill>
              </a:rPr>
              <a:t>CCF B </a:t>
            </a:r>
            <a:r>
              <a:rPr kumimoji="1" lang="zh-CN" altLang="en-US" sz="2000" dirty="0" smtClean="0">
                <a:solidFill>
                  <a:srgbClr val="FF0000"/>
                </a:solidFill>
              </a:rPr>
              <a:t>类 </a:t>
            </a:r>
            <a:r>
              <a:rPr kumimoji="1" lang="en-US" altLang="zh-CN" sz="2000" dirty="0" smtClean="0">
                <a:solidFill>
                  <a:srgbClr val="FF0000"/>
                </a:solidFill>
              </a:rPr>
              <a:t>poster</a:t>
            </a:r>
            <a:r>
              <a:rPr kumimoji="1" lang="en-US" altLang="zh-CN" sz="2000" dirty="0" smtClean="0"/>
              <a:t>)</a:t>
            </a:r>
            <a:endParaRPr kumimoji="1" lang="zh-CN" altLang="en-US" sz="2000" dirty="0" smtClean="0"/>
          </a:p>
          <a:p>
            <a:pPr marL="0" indent="0">
              <a:buNone/>
            </a:pPr>
            <a:r>
              <a:rPr kumimoji="1" lang="en-US" altLang="zh-CN" sz="2000" dirty="0" smtClean="0"/>
              <a:t>[</a:t>
            </a:r>
            <a:r>
              <a:rPr kumimoji="1" lang="en-US" altLang="zh-CN" sz="2000" dirty="0"/>
              <a:t>5] </a:t>
            </a:r>
            <a:r>
              <a:rPr kumimoji="1" lang="en-US" altLang="zh-CN" sz="2000" b="1" dirty="0"/>
              <a:t>Zhang H</a:t>
            </a:r>
            <a:r>
              <a:rPr kumimoji="1" lang="en-US" altLang="zh-CN" sz="2000" dirty="0"/>
              <a:t>, Shi, X., Yin, X., Wang, Z., &amp; </a:t>
            </a:r>
            <a:r>
              <a:rPr kumimoji="1" lang="en-US" altLang="zh-CN" sz="2000" dirty="0" err="1"/>
              <a:t>Guo</a:t>
            </a:r>
            <a:r>
              <a:rPr kumimoji="1" lang="en-US" altLang="zh-CN" sz="2000" dirty="0"/>
              <a:t>, Y. (2016, June). FDRC-Flow </a:t>
            </a:r>
            <a:r>
              <a:rPr kumimoji="1" lang="en-US" altLang="zh-CN" sz="2000" dirty="0" smtClean="0"/>
              <a:t>duration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time </a:t>
            </a:r>
            <a:r>
              <a:rPr kumimoji="1" lang="en-US" altLang="zh-CN" sz="2000" dirty="0"/>
              <a:t>based rate control in data center networks. </a:t>
            </a:r>
            <a:r>
              <a:rPr kumimoji="1" lang="en-US" altLang="zh-CN" sz="2000" dirty="0" smtClean="0"/>
              <a:t>In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Quality </a:t>
            </a:r>
            <a:r>
              <a:rPr kumimoji="1" lang="en-US" altLang="zh-CN" sz="2000" dirty="0"/>
              <a:t>of Service (</a:t>
            </a:r>
            <a:r>
              <a:rPr kumimoji="1" lang="en-US" altLang="zh-CN" sz="2000" dirty="0" err="1"/>
              <a:t>IWQoS</a:t>
            </a:r>
            <a:r>
              <a:rPr kumimoji="1" lang="en-US" altLang="zh-CN" sz="2000" dirty="0" smtClean="0"/>
              <a:t>),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2016 </a:t>
            </a:r>
            <a:r>
              <a:rPr kumimoji="1" lang="en-US" altLang="zh-CN" sz="2000" dirty="0"/>
              <a:t>IEEE/ACM 24th International Symposium </a:t>
            </a:r>
            <a:r>
              <a:rPr kumimoji="1" lang="en-US" altLang="zh-CN" sz="2000" dirty="0" smtClean="0"/>
              <a:t>on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(pp</a:t>
            </a:r>
            <a:r>
              <a:rPr kumimoji="1" lang="en-US" altLang="zh-CN" sz="2000" dirty="0"/>
              <a:t>. 1-10). IEEE..(</a:t>
            </a:r>
            <a:r>
              <a:rPr kumimoji="1" lang="en-US" altLang="zh-CN" sz="2000" dirty="0">
                <a:solidFill>
                  <a:srgbClr val="FF0000"/>
                </a:solidFill>
              </a:rPr>
              <a:t>EI </a:t>
            </a:r>
            <a:r>
              <a:rPr kumimoji="1" lang="zh-CN" altLang="en-US" sz="2000" dirty="0" smtClean="0">
                <a:solidFill>
                  <a:srgbClr val="FF0000"/>
                </a:solidFill>
              </a:rPr>
              <a:t>检 索</a:t>
            </a:r>
            <a:r>
              <a:rPr kumimoji="1" lang="en-US" altLang="zh-CN" sz="2000" dirty="0">
                <a:solidFill>
                  <a:srgbClr val="FF0000"/>
                </a:solidFill>
              </a:rPr>
              <a:t>,CCF B </a:t>
            </a:r>
            <a:r>
              <a:rPr kumimoji="1" lang="zh-CN" altLang="en-US" sz="2000" dirty="0">
                <a:solidFill>
                  <a:srgbClr val="FF0000"/>
                </a:solidFill>
              </a:rPr>
              <a:t>类会议</a:t>
            </a:r>
            <a:r>
              <a:rPr kumimoji="1" lang="en-US" altLang="zh-CN" sz="20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549536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  <a:ea typeface="Microsoft YaHei" charset="0"/>
                <a:cs typeface="Microsoft YaHei" charset="0"/>
              </a:rPr>
              <a:t>数据中心传输方案的总结与分析</a:t>
            </a:r>
            <a:endParaRPr kumimoji="1"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sz="quarter" idx="1"/>
            <p:extLst/>
          </p:nvPr>
        </p:nvGraphicFramePr>
        <p:xfrm>
          <a:off x="407293" y="1605145"/>
          <a:ext cx="11532828" cy="4682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4276"/>
                <a:gridCol w="4148152"/>
                <a:gridCol w="3540400"/>
              </a:tblGrid>
              <a:tr h="848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分类原则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949235"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24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传输调度的技术</a:t>
                      </a:r>
                      <a:endParaRPr lang="zh-CN" altLang="en-US" sz="2400" b="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分布式</a:t>
                      </a:r>
                    </a:p>
                    <a:p>
                      <a:pPr algn="ctr"/>
                      <a:r>
                        <a:rPr lang="zh-CN" altLang="en-US" sz="24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（简单，控制精度差）</a:t>
                      </a:r>
                      <a:endParaRPr lang="zh-CN" altLang="en-US" sz="24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集中式</a:t>
                      </a:r>
                    </a:p>
                    <a:p>
                      <a:pPr algn="ctr"/>
                      <a:r>
                        <a:rPr lang="zh-CN" altLang="en-US" sz="24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（准确，增加延迟）</a:t>
                      </a:r>
                      <a:endParaRPr lang="zh-CN" altLang="en-US" sz="24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848039"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24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传输调度的粒度</a:t>
                      </a:r>
                      <a:endParaRPr lang="zh-CN" altLang="en-US" sz="2400" b="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4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流级别</a:t>
                      </a:r>
                      <a:endParaRPr lang="zh-CN" altLang="en-US" sz="3200" kern="1200" dirty="0" smtClean="0">
                        <a:solidFill>
                          <a:schemeClr val="dk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  <a:p>
                      <a:pPr marL="0" algn="ctr" rtl="0" eaLnBrk="1" hangingPunct="1"/>
                      <a:r>
                        <a:rPr lang="zh-CN" altLang="en-US" sz="2400" kern="1200" dirty="0" smtClean="0">
                          <a:solidFill>
                            <a:schemeClr val="dk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（需要信息少，不准确）</a:t>
                      </a:r>
                      <a:endParaRPr lang="zh-CN" altLang="en-US" sz="2400" kern="1200" dirty="0">
                        <a:solidFill>
                          <a:schemeClr val="dk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4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任务级别</a:t>
                      </a:r>
                      <a:endParaRPr lang="zh-CN" altLang="en-US" sz="3200" kern="1200" dirty="0" smtClean="0">
                        <a:solidFill>
                          <a:schemeClr val="dk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  <a:p>
                      <a:pPr marL="0" algn="ctr" rtl="0" eaLnBrk="1" hangingPunct="1"/>
                      <a:r>
                        <a:rPr lang="zh-CN" altLang="en-US" sz="2400" kern="1200" dirty="0" smtClean="0">
                          <a:solidFill>
                            <a:schemeClr val="dk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（需要信息多，准确）</a:t>
                      </a:r>
                      <a:endParaRPr lang="zh-CN" altLang="en-US" sz="2400" kern="1200" dirty="0">
                        <a:solidFill>
                          <a:schemeClr val="dk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848039"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24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优化标准</a:t>
                      </a:r>
                      <a:endParaRPr lang="zh-CN" altLang="en-US" sz="2400" b="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显式期限</a:t>
                      </a:r>
                    </a:p>
                    <a:p>
                      <a:pPr algn="ctr"/>
                      <a:r>
                        <a:rPr lang="zh-CN" altLang="en-US" sz="24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（保证延迟，准确，期限难设）</a:t>
                      </a:r>
                      <a:endParaRPr lang="zh-CN" altLang="en-US" sz="24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流完成时间</a:t>
                      </a:r>
                    </a:p>
                    <a:p>
                      <a:pPr algn="ctr"/>
                      <a:r>
                        <a:rPr lang="zh-CN" altLang="en-US" sz="24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（简单，不准确）</a:t>
                      </a:r>
                    </a:p>
                    <a:p>
                      <a:pPr algn="ctr"/>
                      <a:endParaRPr lang="zh-CN" altLang="en-US" sz="24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848039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4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体系结构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考虑路径</a:t>
                      </a:r>
                    </a:p>
                    <a:p>
                      <a:pPr algn="ctr"/>
                      <a:r>
                        <a:rPr lang="zh-CN" altLang="en-US" sz="24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（复杂，准确）</a:t>
                      </a:r>
                      <a:endParaRPr lang="zh-CN" altLang="en-US" sz="24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非阻塞结构</a:t>
                      </a:r>
                    </a:p>
                    <a:p>
                      <a:pPr algn="ctr"/>
                      <a:r>
                        <a:rPr lang="zh-CN" altLang="en-US" sz="24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（简单，准确度低）</a:t>
                      </a:r>
                      <a:endParaRPr lang="zh-CN" altLang="en-US" sz="24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518518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发表的论文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251650" y="1124425"/>
            <a:ext cx="11532828" cy="517909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2000" dirty="0"/>
              <a:t>[6] </a:t>
            </a:r>
            <a:r>
              <a:rPr kumimoji="1" lang="en-US" altLang="zh-CN" sz="2000" b="1" dirty="0"/>
              <a:t>Zhang H, </a:t>
            </a:r>
            <a:r>
              <a:rPr kumimoji="1" lang="en-US" altLang="zh-CN" sz="2000" dirty="0"/>
              <a:t>Shi, X., Yin, X., Ren, F., &amp;Wang, Z. (2015, April). More </a:t>
            </a:r>
            <a:r>
              <a:rPr kumimoji="1" lang="en-US" altLang="zh-CN" sz="2000" dirty="0" err="1" smtClean="0"/>
              <a:t>load</a:t>
            </a:r>
            <a:r>
              <a:rPr kumimoji="1" lang="en-US" altLang="zh-CN" sz="2000" dirty="0" err="1"/>
              <a:t>,</a:t>
            </a:r>
            <a:r>
              <a:rPr kumimoji="1" lang="en-US" altLang="zh-CN" sz="2000" dirty="0" err="1" smtClean="0"/>
              <a:t>more</a:t>
            </a:r>
            <a:r>
              <a:rPr kumimoji="1" lang="en-US" altLang="zh-CN" sz="2000" dirty="0" smtClean="0"/>
              <a:t> </a:t>
            </a:r>
            <a:r>
              <a:rPr kumimoji="1" lang="en-US" altLang="zh-CN" sz="2000" dirty="0"/>
              <a:t>differentiation—A design principle for deadline-aware congestion </a:t>
            </a:r>
            <a:r>
              <a:rPr kumimoji="1" lang="en-US" altLang="zh-CN" sz="2000" dirty="0" smtClean="0"/>
              <a:t>control.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In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Computer </a:t>
            </a:r>
            <a:r>
              <a:rPr kumimoji="1" lang="en-US" altLang="zh-CN" sz="2000" dirty="0"/>
              <a:t>Communications (INFOCOM), 2015 IEEE Conference </a:t>
            </a:r>
            <a:r>
              <a:rPr kumimoji="1" lang="en-US" altLang="zh-CN" sz="2000" dirty="0" smtClean="0"/>
              <a:t>on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(pp</a:t>
            </a:r>
            <a:r>
              <a:rPr kumimoji="1" lang="en-US" altLang="zh-CN" sz="2000" dirty="0"/>
              <a:t>. </a:t>
            </a:r>
            <a:r>
              <a:rPr kumimoji="1" lang="en-US" altLang="zh-CN" sz="2000" dirty="0" smtClean="0"/>
              <a:t>127</a:t>
            </a:r>
            <a:r>
              <a:rPr kumimoji="1" lang="en-US" altLang="zh-CN" sz="2000" dirty="0"/>
              <a:t>-</a:t>
            </a:r>
            <a:r>
              <a:rPr kumimoji="1" lang="en-US" altLang="zh-CN" sz="2000" dirty="0" smtClean="0"/>
              <a:t>135</a:t>
            </a:r>
            <a:r>
              <a:rPr kumimoji="1" lang="en-US" altLang="zh-CN" sz="2000" dirty="0"/>
              <a:t>). IEEE. .(EI </a:t>
            </a:r>
            <a:r>
              <a:rPr kumimoji="1" lang="zh-CN" altLang="en-US" sz="2000" dirty="0"/>
              <a:t>检索</a:t>
            </a:r>
            <a:r>
              <a:rPr kumimoji="1" lang="en-US" altLang="zh-CN" sz="2000" dirty="0"/>
              <a:t>,</a:t>
            </a:r>
            <a:r>
              <a:rPr kumimoji="1" lang="en-US" altLang="zh-CN" sz="2000" dirty="0">
                <a:solidFill>
                  <a:srgbClr val="FF0000"/>
                </a:solidFill>
              </a:rPr>
              <a:t>CCF A </a:t>
            </a:r>
            <a:r>
              <a:rPr kumimoji="1" lang="zh-CN" altLang="en-US" sz="2000" dirty="0">
                <a:solidFill>
                  <a:srgbClr val="FF0000"/>
                </a:solidFill>
              </a:rPr>
              <a:t>类会议</a:t>
            </a:r>
            <a:r>
              <a:rPr kumimoji="1" lang="en-US" altLang="zh-CN" sz="2000" dirty="0" smtClean="0"/>
              <a:t>)</a:t>
            </a:r>
            <a:endParaRPr kumimoji="1" lang="zh-CN" altLang="en-US" sz="2000" dirty="0" smtClean="0"/>
          </a:p>
          <a:p>
            <a:pPr marL="0" indent="0">
              <a:buNone/>
            </a:pPr>
            <a:r>
              <a:rPr kumimoji="1" lang="en-US" altLang="zh-CN" sz="2000" dirty="0"/>
              <a:t>[7] </a:t>
            </a:r>
            <a:r>
              <a:rPr kumimoji="1" lang="en-US" altLang="zh-CN" sz="2000" dirty="0" err="1"/>
              <a:t>Geng</a:t>
            </a:r>
            <a:r>
              <a:rPr kumimoji="1" lang="en-US" altLang="zh-CN" sz="2000" dirty="0"/>
              <a:t>, H., Shi, X., Yin, X., Wang, Z., &amp; </a:t>
            </a:r>
            <a:r>
              <a:rPr kumimoji="1" lang="en-US" altLang="zh-CN" sz="2000" b="1" dirty="0"/>
              <a:t>Zhang H</a:t>
            </a:r>
            <a:r>
              <a:rPr kumimoji="1" lang="en-US" altLang="zh-CN" sz="2000" dirty="0"/>
              <a:t>. (2015, June). Algebra </a:t>
            </a:r>
            <a:r>
              <a:rPr kumimoji="1" lang="en-US" altLang="zh-CN" sz="2000" dirty="0" smtClean="0"/>
              <a:t>and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algorithms </a:t>
            </a:r>
            <a:r>
              <a:rPr kumimoji="1" lang="en-US" altLang="zh-CN" sz="2000" dirty="0"/>
              <a:t>for efficient and correct multipath </a:t>
            </a:r>
            <a:r>
              <a:rPr kumimoji="1" lang="en-US" altLang="zh-CN" sz="2000" dirty="0" err="1"/>
              <a:t>QoS</a:t>
            </a:r>
            <a:r>
              <a:rPr kumimoji="1" lang="en-US" altLang="zh-CN" sz="2000" dirty="0"/>
              <a:t> routing in link state </a:t>
            </a:r>
            <a:r>
              <a:rPr kumimoji="1" lang="en-US" altLang="zh-CN" sz="2000" dirty="0" smtClean="0"/>
              <a:t>networks.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In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Quality </a:t>
            </a:r>
            <a:r>
              <a:rPr kumimoji="1" lang="en-US" altLang="zh-CN" sz="2000" dirty="0"/>
              <a:t>of Service (</a:t>
            </a:r>
            <a:r>
              <a:rPr kumimoji="1" lang="en-US" altLang="zh-CN" sz="2000" dirty="0" err="1"/>
              <a:t>IWQoS</a:t>
            </a:r>
            <a:r>
              <a:rPr kumimoji="1" lang="en-US" altLang="zh-CN" sz="2000" dirty="0"/>
              <a:t>), 2015 IEEE 23rd International Symposium </a:t>
            </a:r>
            <a:r>
              <a:rPr kumimoji="1" lang="en-US" altLang="zh-CN" sz="2000" dirty="0" smtClean="0"/>
              <a:t>on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(pp.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261-266</a:t>
            </a:r>
            <a:r>
              <a:rPr kumimoji="1" lang="en-US" altLang="zh-CN" sz="2000" dirty="0"/>
              <a:t>). IEEE. (EI </a:t>
            </a:r>
            <a:r>
              <a:rPr kumimoji="1" lang="zh-CN" altLang="en-US" sz="2000" dirty="0"/>
              <a:t>检索</a:t>
            </a:r>
            <a:r>
              <a:rPr kumimoji="1" lang="en-US" altLang="zh-CN" sz="2000" dirty="0"/>
              <a:t>,</a:t>
            </a:r>
            <a:r>
              <a:rPr kumimoji="1" lang="en-US" altLang="zh-CN" sz="2000" dirty="0">
                <a:solidFill>
                  <a:srgbClr val="FF0000"/>
                </a:solidFill>
              </a:rPr>
              <a:t>CCF B </a:t>
            </a:r>
            <a:r>
              <a:rPr kumimoji="1" lang="zh-CN" altLang="en-US" sz="2000" dirty="0">
                <a:solidFill>
                  <a:srgbClr val="FF0000"/>
                </a:solidFill>
              </a:rPr>
              <a:t>类会议</a:t>
            </a:r>
            <a:r>
              <a:rPr kumimoji="1" lang="en-US" altLang="zh-CN" sz="2000" dirty="0" smtClean="0"/>
              <a:t>)</a:t>
            </a:r>
            <a:endParaRPr kumimoji="1" lang="zh-CN" altLang="en-US" sz="2000" dirty="0" smtClean="0"/>
          </a:p>
          <a:p>
            <a:pPr marL="0" indent="0">
              <a:buNone/>
            </a:pPr>
            <a:r>
              <a:rPr kumimoji="1" lang="en-US" altLang="zh-CN" sz="2000" dirty="0" smtClean="0"/>
              <a:t>[8]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/>
              <a:t>Zhao, Z., Li, Q., Xu, M., Shi, X., &amp; </a:t>
            </a:r>
            <a:r>
              <a:rPr kumimoji="1" lang="en-US" altLang="zh-CN" sz="2000" b="1" dirty="0"/>
              <a:t>Zhang H</a:t>
            </a:r>
            <a:r>
              <a:rPr kumimoji="1" lang="en-US" altLang="zh-CN" sz="2000" dirty="0"/>
              <a:t>. (2016, May). Reduce completion </a:t>
            </a:r>
            <a:r>
              <a:rPr kumimoji="1" lang="en-US" altLang="zh-CN" sz="2000" dirty="0" smtClean="0"/>
              <a:t>time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and </a:t>
            </a:r>
            <a:r>
              <a:rPr kumimoji="1" lang="en-US" altLang="zh-CN" sz="2000" dirty="0"/>
              <a:t>guarantee throughput by transport with slight congestion. </a:t>
            </a:r>
            <a:r>
              <a:rPr kumimoji="1" lang="en-US" altLang="zh-CN" sz="2000" dirty="0" smtClean="0"/>
              <a:t>In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Communications</a:t>
            </a:r>
            <a:endParaRPr kumimoji="1" lang="en-US" altLang="zh-CN" sz="2000" dirty="0"/>
          </a:p>
          <a:p>
            <a:pPr marL="0" indent="0">
              <a:buNone/>
            </a:pPr>
            <a:r>
              <a:rPr kumimoji="1" lang="en-US" altLang="zh-CN" sz="2000" dirty="0"/>
              <a:t>(ICC), 2016 IEEE International Conference </a:t>
            </a:r>
            <a:r>
              <a:rPr kumimoji="1" lang="en-US" altLang="zh-CN" sz="2000" dirty="0" smtClean="0"/>
              <a:t>on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(pp</a:t>
            </a:r>
            <a:r>
              <a:rPr kumimoji="1" lang="en-US" altLang="zh-CN" sz="2000" dirty="0"/>
              <a:t>. 1-6). IEEE.(EI </a:t>
            </a:r>
            <a:r>
              <a:rPr kumimoji="1" lang="zh-CN" altLang="en-US" sz="2000" dirty="0"/>
              <a:t>检索</a:t>
            </a:r>
            <a:r>
              <a:rPr kumimoji="1" lang="en-US" altLang="zh-CN" sz="2000" dirty="0"/>
              <a:t>,</a:t>
            </a:r>
            <a:r>
              <a:rPr kumimoji="1" lang="en-US" altLang="zh-CN" sz="2000" dirty="0">
                <a:solidFill>
                  <a:srgbClr val="FF0000"/>
                </a:solidFill>
              </a:rPr>
              <a:t>CCF </a:t>
            </a:r>
            <a:r>
              <a:rPr kumimoji="1" lang="en-US" altLang="zh-CN" sz="2000" dirty="0" smtClean="0">
                <a:solidFill>
                  <a:srgbClr val="FF0000"/>
                </a:solidFill>
              </a:rPr>
              <a:t>C</a:t>
            </a:r>
            <a:r>
              <a:rPr kumimoji="1" lang="zh-CN" altLang="en-US" sz="2000" dirty="0" smtClean="0">
                <a:solidFill>
                  <a:srgbClr val="FF0000"/>
                </a:solidFill>
              </a:rPr>
              <a:t> 类</a:t>
            </a:r>
            <a:r>
              <a:rPr kumimoji="1" lang="zh-CN" altLang="en-US" sz="2000" dirty="0">
                <a:solidFill>
                  <a:srgbClr val="FF0000"/>
                </a:solidFill>
              </a:rPr>
              <a:t>会议</a:t>
            </a:r>
            <a:r>
              <a:rPr kumimoji="1" lang="en-US" altLang="zh-CN" sz="2000" dirty="0"/>
              <a:t>)</a:t>
            </a:r>
            <a:endParaRPr kumimoji="1"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160553986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参与项目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251650" y="1124425"/>
            <a:ext cx="11532828" cy="517909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2800" dirty="0" smtClean="0">
                <a:ea typeface="Microsoft YaHei" charset="0"/>
                <a:cs typeface="Microsoft YaHei" charset="0"/>
              </a:rPr>
              <a:t>[</a:t>
            </a:r>
            <a:r>
              <a:rPr kumimoji="1" lang="en-US" altLang="zh-CN" sz="2800" dirty="0">
                <a:ea typeface="Microsoft YaHei" charset="0"/>
                <a:cs typeface="Microsoft YaHei" charset="0"/>
              </a:rPr>
              <a:t>1] </a:t>
            </a:r>
            <a:r>
              <a:rPr kumimoji="1" lang="zh-CN" altLang="en-US" sz="2800" dirty="0">
                <a:ea typeface="Microsoft YaHei" charset="0"/>
                <a:cs typeface="Microsoft YaHei" charset="0"/>
              </a:rPr>
              <a:t>清华</a:t>
            </a:r>
            <a:r>
              <a:rPr kumimoji="1" lang="en-US" altLang="zh-CN" sz="2800" dirty="0">
                <a:ea typeface="Microsoft YaHei" charset="0"/>
                <a:cs typeface="Microsoft YaHei" charset="0"/>
              </a:rPr>
              <a:t>-</a:t>
            </a:r>
            <a:r>
              <a:rPr kumimoji="1" lang="zh-CN" altLang="en-US" sz="2800" dirty="0">
                <a:ea typeface="Microsoft YaHei" charset="0"/>
                <a:cs typeface="Microsoft YaHei" charset="0"/>
              </a:rPr>
              <a:t>思科联合实验室项</a:t>
            </a:r>
            <a:r>
              <a:rPr kumimoji="1" lang="zh-CN" altLang="en-US" sz="2800" dirty="0" smtClean="0">
                <a:ea typeface="Microsoft YaHei" charset="0"/>
                <a:cs typeface="Microsoft YaHei" charset="0"/>
              </a:rPr>
              <a:t>⽬“</a:t>
            </a:r>
            <a:r>
              <a:rPr kumimoji="1" lang="en-US" altLang="zh-CN" sz="2800" dirty="0" err="1">
                <a:ea typeface="Microsoft YaHei" charset="0"/>
                <a:cs typeface="Microsoft YaHei" charset="0"/>
              </a:rPr>
              <a:t>OnePK</a:t>
            </a:r>
            <a:r>
              <a:rPr kumimoji="1" lang="en-US" altLang="zh-CN" sz="2800" dirty="0">
                <a:ea typeface="Microsoft YaHei" charset="0"/>
                <a:cs typeface="Microsoft YaHei" charset="0"/>
              </a:rPr>
              <a:t> based Network Traffic Data Collection </a:t>
            </a:r>
            <a:r>
              <a:rPr kumimoji="1" lang="en-US" altLang="zh-CN" sz="2800" dirty="0" smtClean="0">
                <a:ea typeface="Microsoft YaHei" charset="0"/>
                <a:cs typeface="Microsoft YaHei" charset="0"/>
              </a:rPr>
              <a:t>and</a:t>
            </a:r>
            <a:r>
              <a:rPr kumimoji="1" lang="zh-CN" altLang="en-US" sz="2800" dirty="0" smtClean="0"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2800" dirty="0" smtClean="0">
                <a:ea typeface="Microsoft YaHei" charset="0"/>
                <a:cs typeface="Microsoft YaHei" charset="0"/>
              </a:rPr>
              <a:t>Analysis</a:t>
            </a:r>
            <a:r>
              <a:rPr kumimoji="1" lang="en-US" altLang="zh-CN" sz="2800" dirty="0">
                <a:ea typeface="Microsoft YaHei" charset="0"/>
                <a:cs typeface="Microsoft YaHei" charset="0"/>
              </a:rPr>
              <a:t>"</a:t>
            </a:r>
          </a:p>
          <a:p>
            <a:pPr marL="0" indent="0">
              <a:buNone/>
            </a:pPr>
            <a:r>
              <a:rPr kumimoji="1" lang="en-US" altLang="zh-CN" sz="2800" dirty="0">
                <a:ea typeface="Microsoft YaHei" charset="0"/>
                <a:cs typeface="Microsoft YaHei" charset="0"/>
              </a:rPr>
              <a:t>[2] </a:t>
            </a:r>
            <a:r>
              <a:rPr kumimoji="1" lang="zh-CN" altLang="en-US" sz="2800" dirty="0">
                <a:ea typeface="Microsoft YaHei" charset="0"/>
                <a:cs typeface="Microsoft YaHei" charset="0"/>
              </a:rPr>
              <a:t>清华</a:t>
            </a:r>
            <a:r>
              <a:rPr kumimoji="1" lang="en-US" altLang="zh-CN" sz="2800" dirty="0">
                <a:ea typeface="Microsoft YaHei" charset="0"/>
                <a:cs typeface="Microsoft YaHei" charset="0"/>
              </a:rPr>
              <a:t>-</a:t>
            </a:r>
            <a:r>
              <a:rPr kumimoji="1" lang="zh-CN" altLang="en-US" sz="2800" dirty="0">
                <a:ea typeface="Microsoft YaHei" charset="0"/>
                <a:cs typeface="Microsoft YaHei" charset="0"/>
              </a:rPr>
              <a:t>思科联合实验室项</a:t>
            </a:r>
            <a:r>
              <a:rPr kumimoji="1" lang="zh-CN" altLang="en-US" sz="2800" dirty="0" smtClean="0">
                <a:ea typeface="Microsoft YaHei" charset="0"/>
                <a:cs typeface="Microsoft YaHei" charset="0"/>
              </a:rPr>
              <a:t>⽬“</a:t>
            </a:r>
            <a:r>
              <a:rPr kumimoji="1" lang="en-US" altLang="zh-CN" sz="2800" dirty="0">
                <a:ea typeface="Microsoft YaHei" charset="0"/>
                <a:cs typeface="Microsoft YaHei" charset="0"/>
              </a:rPr>
              <a:t>Data Center Traffic Generator"</a:t>
            </a:r>
          </a:p>
          <a:p>
            <a:pPr marL="0" indent="0">
              <a:buNone/>
            </a:pPr>
            <a:r>
              <a:rPr kumimoji="1" lang="en-US" altLang="zh-CN" sz="2800" dirty="0">
                <a:ea typeface="Microsoft YaHei" charset="0"/>
                <a:cs typeface="Microsoft YaHei" charset="0"/>
              </a:rPr>
              <a:t>[3] 863 </a:t>
            </a:r>
            <a:r>
              <a:rPr kumimoji="1" lang="zh-CN" altLang="en-US" sz="2800" dirty="0" smtClean="0">
                <a:ea typeface="Microsoft YaHei" charset="0"/>
                <a:cs typeface="Microsoft YaHei" charset="0"/>
              </a:rPr>
              <a:t>项⽬</a:t>
            </a:r>
            <a:r>
              <a:rPr kumimoji="1" lang="zh-CN" altLang="en-US" sz="2800" dirty="0">
                <a:ea typeface="Microsoft YaHei" charset="0"/>
                <a:cs typeface="Microsoft YaHei" charset="0"/>
              </a:rPr>
              <a:t>“</a:t>
            </a:r>
            <a:r>
              <a:rPr kumimoji="1" lang="zh-CN" altLang="en-US" sz="2800" dirty="0" smtClean="0">
                <a:ea typeface="Microsoft YaHei" charset="0"/>
                <a:cs typeface="Microsoft YaHei" charset="0"/>
              </a:rPr>
              <a:t>软件</a:t>
            </a:r>
            <a:r>
              <a:rPr kumimoji="1" lang="zh-CN" altLang="en-US" sz="2800" dirty="0">
                <a:ea typeface="Microsoft YaHei" charset="0"/>
                <a:cs typeface="Microsoft YaHei" charset="0"/>
              </a:rPr>
              <a:t>定义⽹络（ </a:t>
            </a:r>
            <a:r>
              <a:rPr kumimoji="1" lang="en-US" altLang="zh-CN" sz="2800" dirty="0">
                <a:ea typeface="Microsoft YaHei" charset="0"/>
                <a:cs typeface="Microsoft YaHei" charset="0"/>
              </a:rPr>
              <a:t>SDN</a:t>
            </a:r>
            <a:r>
              <a:rPr kumimoji="1" lang="zh-CN" altLang="en-US" sz="2800" dirty="0">
                <a:ea typeface="Microsoft YaHei" charset="0"/>
                <a:cs typeface="Microsoft YaHei" charset="0"/>
              </a:rPr>
              <a:t>）验证与⽰范</a:t>
            </a:r>
            <a:r>
              <a:rPr kumimoji="1" lang="en-US" altLang="zh-CN" sz="2800" dirty="0">
                <a:ea typeface="Microsoft YaHei" charset="0"/>
                <a:cs typeface="Microsoft YaHei" charset="0"/>
              </a:rPr>
              <a:t>"</a:t>
            </a:r>
            <a:endParaRPr kumimoji="1" lang="en-US" altLang="zh-CN" sz="2800" dirty="0" smtClean="0"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47817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主要工作及论文框架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925751" y="1243470"/>
            <a:ext cx="864074" cy="544837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9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任务调度与传输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优化系统</a:t>
            </a:r>
          </a:p>
        </p:txBody>
      </p:sp>
      <p:sp>
        <p:nvSpPr>
          <p:cNvPr id="53" name="矩形 52"/>
          <p:cNvSpPr/>
          <p:nvPr/>
        </p:nvSpPr>
        <p:spPr>
          <a:xfrm>
            <a:off x="6174740" y="1365890"/>
            <a:ext cx="2959023" cy="1027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4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基于负载自适应原则的传输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优化方案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195209" y="2638951"/>
            <a:ext cx="2960804" cy="113718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5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基于流持续时间的传输优化方案</a:t>
            </a:r>
          </a:p>
        </p:txBody>
      </p:sp>
      <p:sp>
        <p:nvSpPr>
          <p:cNvPr id="55" name="矩形 54"/>
          <p:cNvSpPr/>
          <p:nvPr/>
        </p:nvSpPr>
        <p:spPr>
          <a:xfrm>
            <a:off x="3372965" y="1245138"/>
            <a:ext cx="5851055" cy="2621048"/>
          </a:xfrm>
          <a:prstGeom prst="rect">
            <a:avLst/>
          </a:prstGeom>
          <a:noFill/>
          <a:ln w="539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053917" y="4083166"/>
            <a:ext cx="3030913" cy="11581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7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基于流信息的任务级传输优化方案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1674113" y="3987591"/>
            <a:ext cx="2447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任务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级传输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327400" y="3989711"/>
            <a:ext cx="5896620" cy="2865822"/>
          </a:xfrm>
          <a:prstGeom prst="rect">
            <a:avLst/>
          </a:prstGeom>
          <a:noFill/>
          <a:ln w="539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222378" y="1379663"/>
            <a:ext cx="513207" cy="540816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国内外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研究现状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674113" y="1407591"/>
            <a:ext cx="2204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流级别传输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086091" y="5606444"/>
            <a:ext cx="2970403" cy="104223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8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重要性的任务级传输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调度方案</a:t>
            </a:r>
          </a:p>
        </p:txBody>
      </p:sp>
      <p:sp>
        <p:nvSpPr>
          <p:cNvPr id="59" name="矩形 58"/>
          <p:cNvSpPr/>
          <p:nvPr/>
        </p:nvSpPr>
        <p:spPr>
          <a:xfrm>
            <a:off x="3552319" y="1411751"/>
            <a:ext cx="1032551" cy="22958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3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ECN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标记的流模型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3537894" y="4057420"/>
            <a:ext cx="1032479" cy="273040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6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传输任务调度模型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208788" y="1339452"/>
            <a:ext cx="519978" cy="544837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1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引言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68" name="直接箭头连接符 36"/>
          <p:cNvCxnSpPr/>
          <p:nvPr/>
        </p:nvCxnSpPr>
        <p:spPr>
          <a:xfrm>
            <a:off x="768128" y="3116779"/>
            <a:ext cx="458422" cy="0"/>
          </a:xfrm>
          <a:prstGeom prst="straightConnector1">
            <a:avLst/>
          </a:prstGeom>
          <a:ln w="412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36"/>
          <p:cNvCxnSpPr/>
          <p:nvPr/>
        </p:nvCxnSpPr>
        <p:spPr>
          <a:xfrm flipV="1">
            <a:off x="10782981" y="3519403"/>
            <a:ext cx="365044" cy="5254"/>
          </a:xfrm>
          <a:prstGeom prst="straightConnector1">
            <a:avLst/>
          </a:prstGeom>
          <a:ln w="412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11148025" y="1223541"/>
            <a:ext cx="792096" cy="542513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10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总结与展望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9" name="直线箭头连接符 8"/>
          <p:cNvCxnSpPr/>
          <p:nvPr/>
        </p:nvCxnSpPr>
        <p:spPr>
          <a:xfrm flipV="1">
            <a:off x="1739757" y="1909929"/>
            <a:ext cx="1587643" cy="148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/>
          <p:cNvCxnSpPr/>
          <p:nvPr/>
        </p:nvCxnSpPr>
        <p:spPr>
          <a:xfrm>
            <a:off x="1703795" y="4660708"/>
            <a:ext cx="15706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/>
          <p:cNvCxnSpPr/>
          <p:nvPr/>
        </p:nvCxnSpPr>
        <p:spPr>
          <a:xfrm flipV="1">
            <a:off x="4584870" y="1976933"/>
            <a:ext cx="1588837" cy="11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/>
          <p:nvPr/>
        </p:nvCxnSpPr>
        <p:spPr>
          <a:xfrm>
            <a:off x="4577971" y="3116779"/>
            <a:ext cx="15957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/>
          <p:nvPr/>
        </p:nvCxnSpPr>
        <p:spPr>
          <a:xfrm>
            <a:off x="4554016" y="4735611"/>
            <a:ext cx="149990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/>
          <p:cNvCxnSpPr/>
          <p:nvPr/>
        </p:nvCxnSpPr>
        <p:spPr>
          <a:xfrm flipV="1">
            <a:off x="4554016" y="6017346"/>
            <a:ext cx="1499901" cy="152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36"/>
          <p:cNvCxnSpPr/>
          <p:nvPr/>
        </p:nvCxnSpPr>
        <p:spPr>
          <a:xfrm>
            <a:off x="9194317" y="2211857"/>
            <a:ext cx="690223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36"/>
          <p:cNvCxnSpPr/>
          <p:nvPr/>
        </p:nvCxnSpPr>
        <p:spPr>
          <a:xfrm>
            <a:off x="9200115" y="5235966"/>
            <a:ext cx="734872" cy="532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4564242" y="1425805"/>
            <a:ext cx="1744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流大小已知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4577971" y="2582380"/>
            <a:ext cx="2007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</a:t>
            </a:r>
            <a:r>
              <a:rPr lang="zh-CN" altLang="en-US" sz="24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大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小未知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4500210" y="5511670"/>
            <a:ext cx="1751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</a:t>
            </a:r>
            <a:r>
              <a:rPr lang="zh-CN" altLang="en-US" sz="24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大小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未知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459108" y="4273946"/>
            <a:ext cx="1744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流大小已知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72112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78500" y="2185409"/>
            <a:ext cx="918340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latin typeface="Microsoft YaHei" charset="0"/>
                <a:ea typeface="Microsoft YaHei" charset="0"/>
                <a:cs typeface="Microsoft YaHei" charset="0"/>
              </a:rPr>
              <a:t>恳请各位老师批评指正！</a:t>
            </a:r>
            <a:endParaRPr lang="en-US" altLang="zh-CN" sz="6600" dirty="0"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6600" dirty="0">
                <a:latin typeface="Microsoft YaHei" charset="0"/>
                <a:ea typeface="Microsoft YaHei" charset="0"/>
                <a:cs typeface="Microsoft YaHei" charset="0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117275559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7|23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7|10.7|16|4.9|7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7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7|3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|1.7|6.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中性">
  <a:themeElements>
    <a:clrScheme name="中性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中性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中性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张娇-数据中心网络中流量管理关键技术研究-v4.pptx</Template>
  <TotalTime>29727</TotalTime>
  <Words>10264</Words>
  <Application>Microsoft Macintosh PowerPoint</Application>
  <PresentationFormat>宽屏</PresentationFormat>
  <Paragraphs>1649</Paragraphs>
  <Slides>93</Slides>
  <Notes>86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93</vt:i4>
      </vt:variant>
    </vt:vector>
  </HeadingPairs>
  <TitlesOfParts>
    <vt:vector size="110" baseType="lpstr">
      <vt:lpstr>Calibri</vt:lpstr>
      <vt:lpstr>Cambria Math</vt:lpstr>
      <vt:lpstr>Gill Sans</vt:lpstr>
      <vt:lpstr>Microsoft YaHei</vt:lpstr>
      <vt:lpstr>MS PGothic</vt:lpstr>
      <vt:lpstr>STZhongsong</vt:lpstr>
      <vt:lpstr>Tw Cen MT</vt:lpstr>
      <vt:lpstr>Verdana</vt:lpstr>
      <vt:lpstr>Wingdings</vt:lpstr>
      <vt:lpstr>黑体</vt:lpstr>
      <vt:lpstr>华文仿宋</vt:lpstr>
      <vt:lpstr>华文楷体</vt:lpstr>
      <vt:lpstr>华文中宋</vt:lpstr>
      <vt:lpstr>宋体</vt:lpstr>
      <vt:lpstr>微软雅黑</vt:lpstr>
      <vt:lpstr>Arial</vt:lpstr>
      <vt:lpstr>中性</vt:lpstr>
      <vt:lpstr>数据中心网络中的应用传输速率和延迟优化</vt:lpstr>
      <vt:lpstr>提纲</vt:lpstr>
      <vt:lpstr>研究背景</vt:lpstr>
      <vt:lpstr>研究意义和研究路线</vt:lpstr>
      <vt:lpstr>主要工作及论文框架</vt:lpstr>
      <vt:lpstr>提纲</vt:lpstr>
      <vt:lpstr>主要工作及论文框架</vt:lpstr>
      <vt:lpstr>数据中心传输面临的问题</vt:lpstr>
      <vt:lpstr>数据中心传输方案的总结与分析</vt:lpstr>
      <vt:lpstr>数据中心网络传输方案的综述</vt:lpstr>
      <vt:lpstr>数据中心网络传输方案的综述</vt:lpstr>
      <vt:lpstr>数据中心传输方案的总结与分析</vt:lpstr>
      <vt:lpstr>数据中心传输方案的总结与分析</vt:lpstr>
      <vt:lpstr>数据中心传输方案的总结与分析</vt:lpstr>
      <vt:lpstr>本章小结</vt:lpstr>
      <vt:lpstr>提纲</vt:lpstr>
      <vt:lpstr>主要工作及论文框架</vt:lpstr>
      <vt:lpstr>基于ECN标记的流模型</vt:lpstr>
      <vt:lpstr>基于ECN标记的流模型</vt:lpstr>
      <vt:lpstr>DCTCP实例化验证</vt:lpstr>
      <vt:lpstr>本章小结</vt:lpstr>
      <vt:lpstr>主要工作及论文框架</vt:lpstr>
      <vt:lpstr>背景概述</vt:lpstr>
      <vt:lpstr>研究动机</vt:lpstr>
      <vt:lpstr>D2TCP分析</vt:lpstr>
      <vt:lpstr>“越拥塞，越区分”的原则</vt:lpstr>
      <vt:lpstr>LPD稳定速率分析</vt:lpstr>
      <vt:lpstr>LPD流模型</vt:lpstr>
      <vt:lpstr>LPD关键参数分析和拓展</vt:lpstr>
      <vt:lpstr>LPD解决研究动机提出的问题</vt:lpstr>
      <vt:lpstr>仿真实验</vt:lpstr>
      <vt:lpstr>仿真实验</vt:lpstr>
      <vt:lpstr>真实环境下实验</vt:lpstr>
      <vt:lpstr>本章小结</vt:lpstr>
      <vt:lpstr>主要工作及论文框架</vt:lpstr>
      <vt:lpstr>背景概述</vt:lpstr>
      <vt:lpstr>研究动机</vt:lpstr>
      <vt:lpstr>目标和方向</vt:lpstr>
      <vt:lpstr>FDRC策略</vt:lpstr>
      <vt:lpstr>基于流持续时间的传输优化</vt:lpstr>
      <vt:lpstr>解决实验动机提出的问题</vt:lpstr>
      <vt:lpstr>仿真实验</vt:lpstr>
      <vt:lpstr>真实环境实验</vt:lpstr>
      <vt:lpstr>本章小结</vt:lpstr>
      <vt:lpstr>提纲</vt:lpstr>
      <vt:lpstr>主要工作及论文框架</vt:lpstr>
      <vt:lpstr>数据中心非阻塞模型</vt:lpstr>
      <vt:lpstr>数据中心非阻塞模型</vt:lpstr>
      <vt:lpstr>数据中心非阻塞模型</vt:lpstr>
      <vt:lpstr>数据中心非阻塞模型</vt:lpstr>
      <vt:lpstr>NP-hardness的证明</vt:lpstr>
      <vt:lpstr>解决IWCCTM问题的近似算法－离线</vt:lpstr>
      <vt:lpstr>离线算法的2－近似分析</vt:lpstr>
      <vt:lpstr>离线算法的分析</vt:lpstr>
      <vt:lpstr>本章小结</vt:lpstr>
      <vt:lpstr>主要工作及论文框架</vt:lpstr>
      <vt:lpstr>背景概述</vt:lpstr>
      <vt:lpstr>研究动机</vt:lpstr>
      <vt:lpstr>文件访问最小化问题（IFATM）</vt:lpstr>
      <vt:lpstr>源选择和调度策略</vt:lpstr>
      <vt:lpstr>源选择和调度策略</vt:lpstr>
      <vt:lpstr>调度系统</vt:lpstr>
      <vt:lpstr>实验验证</vt:lpstr>
      <vt:lpstr>真实流量仿真</vt:lpstr>
      <vt:lpstr>本章小结</vt:lpstr>
      <vt:lpstr>主要工作及论文框架</vt:lpstr>
      <vt:lpstr>背景概述</vt:lpstr>
      <vt:lpstr>研究动机</vt:lpstr>
      <vt:lpstr>研究动机</vt:lpstr>
      <vt:lpstr>调度分析</vt:lpstr>
      <vt:lpstr>简单离线调度算法</vt:lpstr>
      <vt:lpstr>在线调度算法</vt:lpstr>
      <vt:lpstr>Facebook 流量测试</vt:lpstr>
      <vt:lpstr>中等数据中心下流量测试</vt:lpstr>
      <vt:lpstr>本章小结</vt:lpstr>
      <vt:lpstr>主要工作及论文框架</vt:lpstr>
      <vt:lpstr>数据中心网络应用速传输优化系统</vt:lpstr>
      <vt:lpstr>数据中心网络应用速传输优化系统</vt:lpstr>
      <vt:lpstr>一些细节</vt:lpstr>
      <vt:lpstr>API</vt:lpstr>
      <vt:lpstr>优化任务传输</vt:lpstr>
      <vt:lpstr>优化流传输</vt:lpstr>
      <vt:lpstr>系统开销</vt:lpstr>
      <vt:lpstr>本章小结</vt:lpstr>
      <vt:lpstr>主要工作及论文框架</vt:lpstr>
      <vt:lpstr>论文总结</vt:lpstr>
      <vt:lpstr>论文总结</vt:lpstr>
      <vt:lpstr>未来工作</vt:lpstr>
      <vt:lpstr>发表的论文</vt:lpstr>
      <vt:lpstr>发表的论文</vt:lpstr>
      <vt:lpstr>参与项目</vt:lpstr>
      <vt:lpstr>主要工作及论文框架</vt:lpstr>
      <vt:lpstr>PowerPoint 演示文稿</vt:lpstr>
    </vt:vector>
  </TitlesOfParts>
  <Company>berkeley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数据中心网络中流量管理关键技术研究</dc:title>
  <dc:creator>Jiao Zhang</dc:creator>
  <cp:lastModifiedBy>Microsoft Office 用户</cp:lastModifiedBy>
  <cp:revision>1413</cp:revision>
  <cp:lastPrinted>2018-03-29T23:52:49Z</cp:lastPrinted>
  <dcterms:created xsi:type="dcterms:W3CDTF">2014-03-05T13:43:05Z</dcterms:created>
  <dcterms:modified xsi:type="dcterms:W3CDTF">2018-04-10T08:50:20Z</dcterms:modified>
</cp:coreProperties>
</file>